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saveSubsetFonts="1" autoCompressPictures="0">
  <p:sldMasterIdLst>
    <p:sldMasterId id="2147483651" r:id="rId1"/>
    <p:sldMasterId id="2147483652" r:id="rId2"/>
  </p:sldMasterIdLst>
  <p:notesMasterIdLst>
    <p:notesMasterId r:id="rId80"/>
  </p:notesMasterIdLst>
  <p:sldIdLst>
    <p:sldId id="1265" r:id="rId3"/>
    <p:sldId id="313" r:id="rId4"/>
    <p:sldId id="315" r:id="rId5"/>
    <p:sldId id="1272" r:id="rId6"/>
    <p:sldId id="324" r:id="rId7"/>
    <p:sldId id="326" r:id="rId8"/>
    <p:sldId id="336" r:id="rId9"/>
    <p:sldId id="1281" r:id="rId10"/>
    <p:sldId id="1301" r:id="rId11"/>
    <p:sldId id="1296" r:id="rId12"/>
    <p:sldId id="1306" r:id="rId13"/>
    <p:sldId id="1285" r:id="rId14"/>
    <p:sldId id="1286" r:id="rId15"/>
    <p:sldId id="327" r:id="rId16"/>
    <p:sldId id="329" r:id="rId17"/>
    <p:sldId id="330" r:id="rId18"/>
    <p:sldId id="1282" r:id="rId19"/>
    <p:sldId id="1302" r:id="rId20"/>
    <p:sldId id="1300" r:id="rId21"/>
    <p:sldId id="1307" r:id="rId22"/>
    <p:sldId id="1287" r:id="rId23"/>
    <p:sldId id="331" r:id="rId24"/>
    <p:sldId id="1284" r:id="rId25"/>
    <p:sldId id="1283" r:id="rId26"/>
    <p:sldId id="1308" r:id="rId27"/>
    <p:sldId id="1309" r:id="rId28"/>
    <p:sldId id="1310" r:id="rId29"/>
    <p:sldId id="1288" r:id="rId30"/>
    <p:sldId id="332" r:id="rId31"/>
    <p:sldId id="333" r:id="rId32"/>
    <p:sldId id="1289" r:id="rId33"/>
    <p:sldId id="1290" r:id="rId34"/>
    <p:sldId id="1311" r:id="rId35"/>
    <p:sldId id="1312" r:id="rId36"/>
    <p:sldId id="1313" r:id="rId37"/>
    <p:sldId id="1291" r:id="rId38"/>
    <p:sldId id="328" r:id="rId39"/>
    <p:sldId id="1304" r:id="rId40"/>
    <p:sldId id="1292" r:id="rId41"/>
    <p:sldId id="1314" r:id="rId42"/>
    <p:sldId id="334" r:id="rId43"/>
    <p:sldId id="339" r:id="rId44"/>
    <p:sldId id="1274" r:id="rId45"/>
    <p:sldId id="1268" r:id="rId46"/>
    <p:sldId id="1275" r:id="rId47"/>
    <p:sldId id="340" r:id="rId48"/>
    <p:sldId id="341" r:id="rId49"/>
    <p:sldId id="1279" r:id="rId50"/>
    <p:sldId id="343" r:id="rId51"/>
    <p:sldId id="345" r:id="rId52"/>
    <p:sldId id="1305" r:id="rId53"/>
    <p:sldId id="346" r:id="rId54"/>
    <p:sldId id="347" r:id="rId55"/>
    <p:sldId id="1263" r:id="rId56"/>
    <p:sldId id="348" r:id="rId57"/>
    <p:sldId id="1264" r:id="rId58"/>
    <p:sldId id="1262" r:id="rId59"/>
    <p:sldId id="1276" r:id="rId60"/>
    <p:sldId id="349" r:id="rId61"/>
    <p:sldId id="350" r:id="rId62"/>
    <p:sldId id="351" r:id="rId63"/>
    <p:sldId id="352" r:id="rId64"/>
    <p:sldId id="344" r:id="rId65"/>
    <p:sldId id="353" r:id="rId66"/>
    <p:sldId id="354" r:id="rId67"/>
    <p:sldId id="355" r:id="rId68"/>
    <p:sldId id="356" r:id="rId69"/>
    <p:sldId id="357" r:id="rId70"/>
    <p:sldId id="358" r:id="rId71"/>
    <p:sldId id="361" r:id="rId72"/>
    <p:sldId id="1278" r:id="rId73"/>
    <p:sldId id="363" r:id="rId74"/>
    <p:sldId id="1277" r:id="rId75"/>
    <p:sldId id="365" r:id="rId76"/>
    <p:sldId id="1266" r:id="rId77"/>
    <p:sldId id="367" r:id="rId78"/>
    <p:sldId id="293" r:id="rId79"/>
  </p:sldIdLst>
  <p:sldSz cx="12192000" cy="6858000"/>
  <p:notesSz cx="6888163" cy="1002188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AB29F1F-AC02-40DC-BA82-B6D9965813FD}">
  <a:tblStyle styleId="{6AB29F1F-AC02-40DC-BA82-B6D9965813FD}"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00216BA1-A3A6-4405-AE47-3DC9C62AB112}"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notesMaster" Target="notesMasters/notesMaster1.xml"/><Relationship Id="rId85" Type="http://schemas.microsoft.com/office/2016/11/relationships/changesInfo" Target="changesInfos/changesInfo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61" Type="http://schemas.openxmlformats.org/officeDocument/2006/relationships/slide" Target="slides/slide59.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啓一 山本" userId="a80b69c0a159109e" providerId="LiveId" clId="{56D211AA-99FA-4D80-97B5-19F1F7A22C3E}"/>
    <pc:docChg chg="undo redo custSel addSld delSld modSld sldOrd delMainMaster">
      <pc:chgData name="啓一 山本" userId="a80b69c0a159109e" providerId="LiveId" clId="{56D211AA-99FA-4D80-97B5-19F1F7A22C3E}" dt="2021-09-12T00:15:54.432" v="109" actId="1076"/>
      <pc:docMkLst>
        <pc:docMk/>
      </pc:docMkLst>
      <pc:sldChg chg="del">
        <pc:chgData name="啓一 山本" userId="a80b69c0a159109e" providerId="LiveId" clId="{56D211AA-99FA-4D80-97B5-19F1F7A22C3E}" dt="2021-09-12T00:03:31.265" v="0" actId="2696"/>
        <pc:sldMkLst>
          <pc:docMk/>
          <pc:sldMk cId="0" sldId="262"/>
        </pc:sldMkLst>
      </pc:sldChg>
      <pc:sldChg chg="del">
        <pc:chgData name="啓一 山本" userId="a80b69c0a159109e" providerId="LiveId" clId="{56D211AA-99FA-4D80-97B5-19F1F7A22C3E}" dt="2021-09-12T00:03:31.265" v="0" actId="2696"/>
        <pc:sldMkLst>
          <pc:docMk/>
          <pc:sldMk cId="0" sldId="269"/>
        </pc:sldMkLst>
      </pc:sldChg>
      <pc:sldChg chg="del">
        <pc:chgData name="啓一 山本" userId="a80b69c0a159109e" providerId="LiveId" clId="{56D211AA-99FA-4D80-97B5-19F1F7A22C3E}" dt="2021-09-12T00:03:31.265" v="0" actId="2696"/>
        <pc:sldMkLst>
          <pc:docMk/>
          <pc:sldMk cId="0" sldId="270"/>
        </pc:sldMkLst>
      </pc:sldChg>
      <pc:sldChg chg="del">
        <pc:chgData name="啓一 山本" userId="a80b69c0a159109e" providerId="LiveId" clId="{56D211AA-99FA-4D80-97B5-19F1F7A22C3E}" dt="2021-09-12T00:03:31.265" v="0" actId="2696"/>
        <pc:sldMkLst>
          <pc:docMk/>
          <pc:sldMk cId="0" sldId="271"/>
        </pc:sldMkLst>
      </pc:sldChg>
      <pc:sldChg chg="del">
        <pc:chgData name="啓一 山本" userId="a80b69c0a159109e" providerId="LiveId" clId="{56D211AA-99FA-4D80-97B5-19F1F7A22C3E}" dt="2021-09-12T00:03:31.265" v="0" actId="2696"/>
        <pc:sldMkLst>
          <pc:docMk/>
          <pc:sldMk cId="0" sldId="272"/>
        </pc:sldMkLst>
      </pc:sldChg>
      <pc:sldChg chg="del">
        <pc:chgData name="啓一 山本" userId="a80b69c0a159109e" providerId="LiveId" clId="{56D211AA-99FA-4D80-97B5-19F1F7A22C3E}" dt="2021-09-12T00:03:31.265" v="0" actId="2696"/>
        <pc:sldMkLst>
          <pc:docMk/>
          <pc:sldMk cId="0" sldId="273"/>
        </pc:sldMkLst>
      </pc:sldChg>
      <pc:sldChg chg="del">
        <pc:chgData name="啓一 山本" userId="a80b69c0a159109e" providerId="LiveId" clId="{56D211AA-99FA-4D80-97B5-19F1F7A22C3E}" dt="2021-09-12T00:03:31.265" v="0" actId="2696"/>
        <pc:sldMkLst>
          <pc:docMk/>
          <pc:sldMk cId="0" sldId="276"/>
        </pc:sldMkLst>
      </pc:sldChg>
      <pc:sldChg chg="add del">
        <pc:chgData name="啓一 山本" userId="a80b69c0a159109e" providerId="LiveId" clId="{56D211AA-99FA-4D80-97B5-19F1F7A22C3E}" dt="2021-09-12T00:06:21.164" v="15" actId="2696"/>
        <pc:sldMkLst>
          <pc:docMk/>
          <pc:sldMk cId="0" sldId="293"/>
        </pc:sldMkLst>
      </pc:sldChg>
      <pc:sldChg chg="del">
        <pc:chgData name="啓一 山本" userId="a80b69c0a159109e" providerId="LiveId" clId="{56D211AA-99FA-4D80-97B5-19F1F7A22C3E}" dt="2021-09-12T00:03:31.265" v="0" actId="2696"/>
        <pc:sldMkLst>
          <pc:docMk/>
          <pc:sldMk cId="0" sldId="301"/>
        </pc:sldMkLst>
      </pc:sldChg>
      <pc:sldChg chg="del">
        <pc:chgData name="啓一 山本" userId="a80b69c0a159109e" providerId="LiveId" clId="{56D211AA-99FA-4D80-97B5-19F1F7A22C3E}" dt="2021-09-12T00:03:31.265" v="0" actId="2696"/>
        <pc:sldMkLst>
          <pc:docMk/>
          <pc:sldMk cId="0" sldId="303"/>
        </pc:sldMkLst>
      </pc:sldChg>
      <pc:sldChg chg="del">
        <pc:chgData name="啓一 山本" userId="a80b69c0a159109e" providerId="LiveId" clId="{56D211AA-99FA-4D80-97B5-19F1F7A22C3E}" dt="2021-09-12T00:03:31.265" v="0" actId="2696"/>
        <pc:sldMkLst>
          <pc:docMk/>
          <pc:sldMk cId="0" sldId="304"/>
        </pc:sldMkLst>
      </pc:sldChg>
      <pc:sldChg chg="del">
        <pc:chgData name="啓一 山本" userId="a80b69c0a159109e" providerId="LiveId" clId="{56D211AA-99FA-4D80-97B5-19F1F7A22C3E}" dt="2021-09-12T00:03:31.265" v="0" actId="2696"/>
        <pc:sldMkLst>
          <pc:docMk/>
          <pc:sldMk cId="0" sldId="305"/>
        </pc:sldMkLst>
      </pc:sldChg>
      <pc:sldChg chg="del">
        <pc:chgData name="啓一 山本" userId="a80b69c0a159109e" providerId="LiveId" clId="{56D211AA-99FA-4D80-97B5-19F1F7A22C3E}" dt="2021-09-12T00:03:59.538" v="1" actId="2696"/>
        <pc:sldMkLst>
          <pc:docMk/>
          <pc:sldMk cId="3282170748" sldId="308"/>
        </pc:sldMkLst>
      </pc:sldChg>
      <pc:sldChg chg="del">
        <pc:chgData name="啓一 山本" userId="a80b69c0a159109e" providerId="LiveId" clId="{56D211AA-99FA-4D80-97B5-19F1F7A22C3E}" dt="2021-09-12T00:03:59.538" v="1" actId="2696"/>
        <pc:sldMkLst>
          <pc:docMk/>
          <pc:sldMk cId="4190897060" sldId="309"/>
        </pc:sldMkLst>
      </pc:sldChg>
      <pc:sldChg chg="del">
        <pc:chgData name="啓一 山本" userId="a80b69c0a159109e" providerId="LiveId" clId="{56D211AA-99FA-4D80-97B5-19F1F7A22C3E}" dt="2021-09-12T00:03:59.538" v="1" actId="2696"/>
        <pc:sldMkLst>
          <pc:docMk/>
          <pc:sldMk cId="1739266860" sldId="310"/>
        </pc:sldMkLst>
      </pc:sldChg>
      <pc:sldChg chg="del">
        <pc:chgData name="啓一 山本" userId="a80b69c0a159109e" providerId="LiveId" clId="{56D211AA-99FA-4D80-97B5-19F1F7A22C3E}" dt="2021-09-12T00:03:59.538" v="1" actId="2696"/>
        <pc:sldMkLst>
          <pc:docMk/>
          <pc:sldMk cId="3325945447" sldId="311"/>
        </pc:sldMkLst>
      </pc:sldChg>
      <pc:sldChg chg="del">
        <pc:chgData name="啓一 山本" userId="a80b69c0a159109e" providerId="LiveId" clId="{56D211AA-99FA-4D80-97B5-19F1F7A22C3E}" dt="2021-09-12T00:08:50.038" v="29" actId="2696"/>
        <pc:sldMkLst>
          <pc:docMk/>
          <pc:sldMk cId="1291945082" sldId="312"/>
        </pc:sldMkLst>
      </pc:sldChg>
      <pc:sldChg chg="del">
        <pc:chgData name="啓一 山本" userId="a80b69c0a159109e" providerId="LiveId" clId="{56D211AA-99FA-4D80-97B5-19F1F7A22C3E}" dt="2021-09-12T00:03:59.538" v="1" actId="2696"/>
        <pc:sldMkLst>
          <pc:docMk/>
          <pc:sldMk cId="1436889537" sldId="313"/>
        </pc:sldMkLst>
      </pc:sldChg>
      <pc:sldChg chg="del">
        <pc:chgData name="啓一 山本" userId="a80b69c0a159109e" providerId="LiveId" clId="{56D211AA-99FA-4D80-97B5-19F1F7A22C3E}" dt="2021-09-12T00:03:59.538" v="1" actId="2696"/>
        <pc:sldMkLst>
          <pc:docMk/>
          <pc:sldMk cId="2109653077" sldId="314"/>
        </pc:sldMkLst>
      </pc:sldChg>
      <pc:sldChg chg="add del">
        <pc:chgData name="啓一 山本" userId="a80b69c0a159109e" providerId="LiveId" clId="{56D211AA-99FA-4D80-97B5-19F1F7A22C3E}" dt="2021-09-12T00:11:13.629" v="43" actId="2696"/>
        <pc:sldMkLst>
          <pc:docMk/>
          <pc:sldMk cId="1421352176" sldId="315"/>
        </pc:sldMkLst>
      </pc:sldChg>
      <pc:sldChg chg="del">
        <pc:chgData name="啓一 山本" userId="a80b69c0a159109e" providerId="LiveId" clId="{56D211AA-99FA-4D80-97B5-19F1F7A22C3E}" dt="2021-09-12T00:03:59.538" v="1" actId="2696"/>
        <pc:sldMkLst>
          <pc:docMk/>
          <pc:sldMk cId="653477151" sldId="316"/>
        </pc:sldMkLst>
      </pc:sldChg>
      <pc:sldChg chg="del">
        <pc:chgData name="啓一 山本" userId="a80b69c0a159109e" providerId="LiveId" clId="{56D211AA-99FA-4D80-97B5-19F1F7A22C3E}" dt="2021-09-12T00:03:59.538" v="1" actId="2696"/>
        <pc:sldMkLst>
          <pc:docMk/>
          <pc:sldMk cId="2027345533" sldId="317"/>
        </pc:sldMkLst>
      </pc:sldChg>
      <pc:sldChg chg="del">
        <pc:chgData name="啓一 山本" userId="a80b69c0a159109e" providerId="LiveId" clId="{56D211AA-99FA-4D80-97B5-19F1F7A22C3E}" dt="2021-09-12T00:03:59.538" v="1" actId="2696"/>
        <pc:sldMkLst>
          <pc:docMk/>
          <pc:sldMk cId="3183485874" sldId="318"/>
        </pc:sldMkLst>
      </pc:sldChg>
      <pc:sldChg chg="del">
        <pc:chgData name="啓一 山本" userId="a80b69c0a159109e" providerId="LiveId" clId="{56D211AA-99FA-4D80-97B5-19F1F7A22C3E}" dt="2021-09-12T00:03:59.538" v="1" actId="2696"/>
        <pc:sldMkLst>
          <pc:docMk/>
          <pc:sldMk cId="1317911150" sldId="319"/>
        </pc:sldMkLst>
      </pc:sldChg>
      <pc:sldChg chg="del">
        <pc:chgData name="啓一 山本" userId="a80b69c0a159109e" providerId="LiveId" clId="{56D211AA-99FA-4D80-97B5-19F1F7A22C3E}" dt="2021-09-12T00:04:10.077" v="2" actId="2696"/>
        <pc:sldMkLst>
          <pc:docMk/>
          <pc:sldMk cId="1097801684" sldId="320"/>
        </pc:sldMkLst>
      </pc:sldChg>
      <pc:sldChg chg="del">
        <pc:chgData name="啓一 山本" userId="a80b69c0a159109e" providerId="LiveId" clId="{56D211AA-99FA-4D80-97B5-19F1F7A22C3E}" dt="2021-09-12T00:04:10.077" v="2" actId="2696"/>
        <pc:sldMkLst>
          <pc:docMk/>
          <pc:sldMk cId="1569285997" sldId="321"/>
        </pc:sldMkLst>
      </pc:sldChg>
      <pc:sldChg chg="add del ord">
        <pc:chgData name="啓一 山本" userId="a80b69c0a159109e" providerId="LiveId" clId="{56D211AA-99FA-4D80-97B5-19F1F7A22C3E}" dt="2021-09-12T00:09:31.752" v="38" actId="2696"/>
        <pc:sldMkLst>
          <pc:docMk/>
          <pc:sldMk cId="5996929" sldId="322"/>
        </pc:sldMkLst>
      </pc:sldChg>
      <pc:sldChg chg="del">
        <pc:chgData name="啓一 山本" userId="a80b69c0a159109e" providerId="LiveId" clId="{56D211AA-99FA-4D80-97B5-19F1F7A22C3E}" dt="2021-09-12T00:04:10.077" v="2" actId="2696"/>
        <pc:sldMkLst>
          <pc:docMk/>
          <pc:sldMk cId="7202632" sldId="323"/>
        </pc:sldMkLst>
      </pc:sldChg>
      <pc:sldChg chg="add del">
        <pc:chgData name="啓一 山本" userId="a80b69c0a159109e" providerId="LiveId" clId="{56D211AA-99FA-4D80-97B5-19F1F7A22C3E}" dt="2021-09-12T00:14:34.703" v="77" actId="2696"/>
        <pc:sldMkLst>
          <pc:docMk/>
          <pc:sldMk cId="3424507245" sldId="324"/>
        </pc:sldMkLst>
      </pc:sldChg>
      <pc:sldChg chg="modSp mod ord">
        <pc:chgData name="啓一 山本" userId="a80b69c0a159109e" providerId="LiveId" clId="{56D211AA-99FA-4D80-97B5-19F1F7A22C3E}" dt="2021-09-12T00:12:14.483" v="62" actId="20577"/>
        <pc:sldMkLst>
          <pc:docMk/>
          <pc:sldMk cId="2540475876" sldId="328"/>
        </pc:sldMkLst>
        <pc:spChg chg="mod">
          <ac:chgData name="啓一 山本" userId="a80b69c0a159109e" providerId="LiveId" clId="{56D211AA-99FA-4D80-97B5-19F1F7A22C3E}" dt="2021-09-12T00:12:14.483" v="62" actId="20577"/>
          <ac:spMkLst>
            <pc:docMk/>
            <pc:sldMk cId="2540475876" sldId="328"/>
            <ac:spMk id="556" creationId="{00000000-0000-0000-0000-000000000000}"/>
          </ac:spMkLst>
        </pc:spChg>
      </pc:sldChg>
      <pc:sldChg chg="add del">
        <pc:chgData name="啓一 山本" userId="a80b69c0a159109e" providerId="LiveId" clId="{56D211AA-99FA-4D80-97B5-19F1F7A22C3E}" dt="2021-09-12T00:06:21.164" v="15" actId="2696"/>
        <pc:sldMkLst>
          <pc:docMk/>
          <pc:sldMk cId="4032185188" sldId="334"/>
        </pc:sldMkLst>
      </pc:sldChg>
      <pc:sldChg chg="ord">
        <pc:chgData name="啓一 山本" userId="a80b69c0a159109e" providerId="LiveId" clId="{56D211AA-99FA-4D80-97B5-19F1F7A22C3E}" dt="2021-09-12T00:06:31.338" v="18"/>
        <pc:sldMkLst>
          <pc:docMk/>
          <pc:sldMk cId="3680066124" sldId="336"/>
        </pc:sldMkLst>
      </pc:sldChg>
      <pc:sldChg chg="del">
        <pc:chgData name="啓一 山本" userId="a80b69c0a159109e" providerId="LiveId" clId="{56D211AA-99FA-4D80-97B5-19F1F7A22C3E}" dt="2021-09-12T00:05:50.758" v="9" actId="2696"/>
        <pc:sldMkLst>
          <pc:docMk/>
          <pc:sldMk cId="2049876311" sldId="338"/>
        </pc:sldMkLst>
      </pc:sldChg>
      <pc:sldChg chg="add del">
        <pc:chgData name="啓一 山本" userId="a80b69c0a159109e" providerId="LiveId" clId="{56D211AA-99FA-4D80-97B5-19F1F7A22C3E}" dt="2021-09-12T00:06:21.164" v="15" actId="2696"/>
        <pc:sldMkLst>
          <pc:docMk/>
          <pc:sldMk cId="1043240829" sldId="339"/>
        </pc:sldMkLst>
      </pc:sldChg>
      <pc:sldChg chg="add del">
        <pc:chgData name="啓一 山本" userId="a80b69c0a159109e" providerId="LiveId" clId="{56D211AA-99FA-4D80-97B5-19F1F7A22C3E}" dt="2021-09-12T00:06:21.164" v="15" actId="2696"/>
        <pc:sldMkLst>
          <pc:docMk/>
          <pc:sldMk cId="3928538708" sldId="340"/>
        </pc:sldMkLst>
      </pc:sldChg>
      <pc:sldChg chg="add del">
        <pc:chgData name="啓一 山本" userId="a80b69c0a159109e" providerId="LiveId" clId="{56D211AA-99FA-4D80-97B5-19F1F7A22C3E}" dt="2021-09-12T00:06:21.164" v="15" actId="2696"/>
        <pc:sldMkLst>
          <pc:docMk/>
          <pc:sldMk cId="2087066328" sldId="341"/>
        </pc:sldMkLst>
      </pc:sldChg>
      <pc:sldChg chg="add del">
        <pc:chgData name="啓一 山本" userId="a80b69c0a159109e" providerId="LiveId" clId="{56D211AA-99FA-4D80-97B5-19F1F7A22C3E}" dt="2021-09-12T00:06:21.164" v="15" actId="2696"/>
        <pc:sldMkLst>
          <pc:docMk/>
          <pc:sldMk cId="3193260527" sldId="343"/>
        </pc:sldMkLst>
      </pc:sldChg>
      <pc:sldChg chg="add del">
        <pc:chgData name="啓一 山本" userId="a80b69c0a159109e" providerId="LiveId" clId="{56D211AA-99FA-4D80-97B5-19F1F7A22C3E}" dt="2021-09-12T00:06:21.164" v="15" actId="2696"/>
        <pc:sldMkLst>
          <pc:docMk/>
          <pc:sldMk cId="3338774203" sldId="344"/>
        </pc:sldMkLst>
      </pc:sldChg>
      <pc:sldChg chg="add del">
        <pc:chgData name="啓一 山本" userId="a80b69c0a159109e" providerId="LiveId" clId="{56D211AA-99FA-4D80-97B5-19F1F7A22C3E}" dt="2021-09-12T00:06:21.164" v="15" actId="2696"/>
        <pc:sldMkLst>
          <pc:docMk/>
          <pc:sldMk cId="3912495864" sldId="345"/>
        </pc:sldMkLst>
      </pc:sldChg>
      <pc:sldChg chg="add del">
        <pc:chgData name="啓一 山本" userId="a80b69c0a159109e" providerId="LiveId" clId="{56D211AA-99FA-4D80-97B5-19F1F7A22C3E}" dt="2021-09-12T00:06:21.164" v="15" actId="2696"/>
        <pc:sldMkLst>
          <pc:docMk/>
          <pc:sldMk cId="2289737330" sldId="346"/>
        </pc:sldMkLst>
      </pc:sldChg>
      <pc:sldChg chg="add del">
        <pc:chgData name="啓一 山本" userId="a80b69c0a159109e" providerId="LiveId" clId="{56D211AA-99FA-4D80-97B5-19F1F7A22C3E}" dt="2021-09-12T00:06:21.164" v="15" actId="2696"/>
        <pc:sldMkLst>
          <pc:docMk/>
          <pc:sldMk cId="654431647" sldId="347"/>
        </pc:sldMkLst>
      </pc:sldChg>
      <pc:sldChg chg="add del">
        <pc:chgData name="啓一 山本" userId="a80b69c0a159109e" providerId="LiveId" clId="{56D211AA-99FA-4D80-97B5-19F1F7A22C3E}" dt="2021-09-12T00:06:21.164" v="15" actId="2696"/>
        <pc:sldMkLst>
          <pc:docMk/>
          <pc:sldMk cId="3103437319" sldId="348"/>
        </pc:sldMkLst>
      </pc:sldChg>
      <pc:sldChg chg="add del">
        <pc:chgData name="啓一 山本" userId="a80b69c0a159109e" providerId="LiveId" clId="{56D211AA-99FA-4D80-97B5-19F1F7A22C3E}" dt="2021-09-12T00:06:21.164" v="15" actId="2696"/>
        <pc:sldMkLst>
          <pc:docMk/>
          <pc:sldMk cId="3635909051" sldId="349"/>
        </pc:sldMkLst>
      </pc:sldChg>
      <pc:sldChg chg="add del">
        <pc:chgData name="啓一 山本" userId="a80b69c0a159109e" providerId="LiveId" clId="{56D211AA-99FA-4D80-97B5-19F1F7A22C3E}" dt="2021-09-12T00:06:21.164" v="15" actId="2696"/>
        <pc:sldMkLst>
          <pc:docMk/>
          <pc:sldMk cId="4294688335" sldId="350"/>
        </pc:sldMkLst>
      </pc:sldChg>
      <pc:sldChg chg="add del">
        <pc:chgData name="啓一 山本" userId="a80b69c0a159109e" providerId="LiveId" clId="{56D211AA-99FA-4D80-97B5-19F1F7A22C3E}" dt="2021-09-12T00:06:21.164" v="15" actId="2696"/>
        <pc:sldMkLst>
          <pc:docMk/>
          <pc:sldMk cId="3700113045" sldId="351"/>
        </pc:sldMkLst>
      </pc:sldChg>
      <pc:sldChg chg="add del">
        <pc:chgData name="啓一 山本" userId="a80b69c0a159109e" providerId="LiveId" clId="{56D211AA-99FA-4D80-97B5-19F1F7A22C3E}" dt="2021-09-12T00:06:21.164" v="15" actId="2696"/>
        <pc:sldMkLst>
          <pc:docMk/>
          <pc:sldMk cId="530342222" sldId="352"/>
        </pc:sldMkLst>
      </pc:sldChg>
      <pc:sldChg chg="add del">
        <pc:chgData name="啓一 山本" userId="a80b69c0a159109e" providerId="LiveId" clId="{56D211AA-99FA-4D80-97B5-19F1F7A22C3E}" dt="2021-09-12T00:06:21.164" v="15" actId="2696"/>
        <pc:sldMkLst>
          <pc:docMk/>
          <pc:sldMk cId="2672965184" sldId="353"/>
        </pc:sldMkLst>
      </pc:sldChg>
      <pc:sldChg chg="add del">
        <pc:chgData name="啓一 山本" userId="a80b69c0a159109e" providerId="LiveId" clId="{56D211AA-99FA-4D80-97B5-19F1F7A22C3E}" dt="2021-09-12T00:06:21.164" v="15" actId="2696"/>
        <pc:sldMkLst>
          <pc:docMk/>
          <pc:sldMk cId="3050886460" sldId="354"/>
        </pc:sldMkLst>
      </pc:sldChg>
      <pc:sldChg chg="add del">
        <pc:chgData name="啓一 山本" userId="a80b69c0a159109e" providerId="LiveId" clId="{56D211AA-99FA-4D80-97B5-19F1F7A22C3E}" dt="2021-09-12T00:06:21.164" v="15" actId="2696"/>
        <pc:sldMkLst>
          <pc:docMk/>
          <pc:sldMk cId="2849410183" sldId="355"/>
        </pc:sldMkLst>
      </pc:sldChg>
      <pc:sldChg chg="add del">
        <pc:chgData name="啓一 山本" userId="a80b69c0a159109e" providerId="LiveId" clId="{56D211AA-99FA-4D80-97B5-19F1F7A22C3E}" dt="2021-09-12T00:06:21.164" v="15" actId="2696"/>
        <pc:sldMkLst>
          <pc:docMk/>
          <pc:sldMk cId="1554628610" sldId="356"/>
        </pc:sldMkLst>
      </pc:sldChg>
      <pc:sldChg chg="add del">
        <pc:chgData name="啓一 山本" userId="a80b69c0a159109e" providerId="LiveId" clId="{56D211AA-99FA-4D80-97B5-19F1F7A22C3E}" dt="2021-09-12T00:06:21.164" v="15" actId="2696"/>
        <pc:sldMkLst>
          <pc:docMk/>
          <pc:sldMk cId="3387167870" sldId="357"/>
        </pc:sldMkLst>
      </pc:sldChg>
      <pc:sldChg chg="add del">
        <pc:chgData name="啓一 山本" userId="a80b69c0a159109e" providerId="LiveId" clId="{56D211AA-99FA-4D80-97B5-19F1F7A22C3E}" dt="2021-09-12T00:06:21.164" v="15" actId="2696"/>
        <pc:sldMkLst>
          <pc:docMk/>
          <pc:sldMk cId="1248863083" sldId="358"/>
        </pc:sldMkLst>
      </pc:sldChg>
      <pc:sldChg chg="add del">
        <pc:chgData name="啓一 山本" userId="a80b69c0a159109e" providerId="LiveId" clId="{56D211AA-99FA-4D80-97B5-19F1F7A22C3E}" dt="2021-09-12T00:06:21.164" v="15" actId="2696"/>
        <pc:sldMkLst>
          <pc:docMk/>
          <pc:sldMk cId="2541878236" sldId="361"/>
        </pc:sldMkLst>
      </pc:sldChg>
      <pc:sldChg chg="add del">
        <pc:chgData name="啓一 山本" userId="a80b69c0a159109e" providerId="LiveId" clId="{56D211AA-99FA-4D80-97B5-19F1F7A22C3E}" dt="2021-09-12T00:06:21.164" v="15" actId="2696"/>
        <pc:sldMkLst>
          <pc:docMk/>
          <pc:sldMk cId="3845352854" sldId="363"/>
        </pc:sldMkLst>
      </pc:sldChg>
      <pc:sldChg chg="add del">
        <pc:chgData name="啓一 山本" userId="a80b69c0a159109e" providerId="LiveId" clId="{56D211AA-99FA-4D80-97B5-19F1F7A22C3E}" dt="2021-09-12T00:06:21.164" v="15" actId="2696"/>
        <pc:sldMkLst>
          <pc:docMk/>
          <pc:sldMk cId="3614917993" sldId="365"/>
        </pc:sldMkLst>
      </pc:sldChg>
      <pc:sldChg chg="add del">
        <pc:chgData name="啓一 山本" userId="a80b69c0a159109e" providerId="LiveId" clId="{56D211AA-99FA-4D80-97B5-19F1F7A22C3E}" dt="2021-09-12T00:06:21.164" v="15" actId="2696"/>
        <pc:sldMkLst>
          <pc:docMk/>
          <pc:sldMk cId="1088320999" sldId="367"/>
        </pc:sldMkLst>
      </pc:sldChg>
      <pc:sldChg chg="del">
        <pc:chgData name="啓一 山本" userId="a80b69c0a159109e" providerId="LiveId" clId="{56D211AA-99FA-4D80-97B5-19F1F7A22C3E}" dt="2021-09-12T00:03:31.265" v="0" actId="2696"/>
        <pc:sldMkLst>
          <pc:docMk/>
          <pc:sldMk cId="670936443" sldId="368"/>
        </pc:sldMkLst>
      </pc:sldChg>
      <pc:sldChg chg="add del">
        <pc:chgData name="啓一 山本" userId="a80b69c0a159109e" providerId="LiveId" clId="{56D211AA-99FA-4D80-97B5-19F1F7A22C3E}" dt="2021-09-12T00:06:21.164" v="15" actId="2696"/>
        <pc:sldMkLst>
          <pc:docMk/>
          <pc:sldMk cId="3556065293" sldId="1262"/>
        </pc:sldMkLst>
      </pc:sldChg>
      <pc:sldChg chg="add del">
        <pc:chgData name="啓一 山本" userId="a80b69c0a159109e" providerId="LiveId" clId="{56D211AA-99FA-4D80-97B5-19F1F7A22C3E}" dt="2021-09-12T00:06:21.164" v="15" actId="2696"/>
        <pc:sldMkLst>
          <pc:docMk/>
          <pc:sldMk cId="1029126458" sldId="1263"/>
        </pc:sldMkLst>
      </pc:sldChg>
      <pc:sldChg chg="add del">
        <pc:chgData name="啓一 山本" userId="a80b69c0a159109e" providerId="LiveId" clId="{56D211AA-99FA-4D80-97B5-19F1F7A22C3E}" dt="2021-09-12T00:06:21.164" v="15" actId="2696"/>
        <pc:sldMkLst>
          <pc:docMk/>
          <pc:sldMk cId="3248098" sldId="1264"/>
        </pc:sldMkLst>
      </pc:sldChg>
      <pc:sldChg chg="add del">
        <pc:chgData name="啓一 山本" userId="a80b69c0a159109e" providerId="LiveId" clId="{56D211AA-99FA-4D80-97B5-19F1F7A22C3E}" dt="2021-09-12T00:06:21.164" v="15" actId="2696"/>
        <pc:sldMkLst>
          <pc:docMk/>
          <pc:sldMk cId="2058999550" sldId="1266"/>
        </pc:sldMkLst>
      </pc:sldChg>
      <pc:sldChg chg="add del">
        <pc:chgData name="啓一 山本" userId="a80b69c0a159109e" providerId="LiveId" clId="{56D211AA-99FA-4D80-97B5-19F1F7A22C3E}" dt="2021-09-12T00:06:21.164" v="15" actId="2696"/>
        <pc:sldMkLst>
          <pc:docMk/>
          <pc:sldMk cId="3575419942" sldId="1268"/>
        </pc:sldMkLst>
      </pc:sldChg>
      <pc:sldChg chg="del">
        <pc:chgData name="啓一 山本" userId="a80b69c0a159109e" providerId="LiveId" clId="{56D211AA-99FA-4D80-97B5-19F1F7A22C3E}" dt="2021-09-12T00:03:31.265" v="0" actId="2696"/>
        <pc:sldMkLst>
          <pc:docMk/>
          <pc:sldMk cId="0" sldId="1269"/>
        </pc:sldMkLst>
      </pc:sldChg>
      <pc:sldChg chg="del">
        <pc:chgData name="啓一 山本" userId="a80b69c0a159109e" providerId="LiveId" clId="{56D211AA-99FA-4D80-97B5-19F1F7A22C3E}" dt="2021-09-12T00:03:31.265" v="0" actId="2696"/>
        <pc:sldMkLst>
          <pc:docMk/>
          <pc:sldMk cId="0" sldId="1270"/>
        </pc:sldMkLst>
      </pc:sldChg>
      <pc:sldChg chg="del">
        <pc:chgData name="啓一 山本" userId="a80b69c0a159109e" providerId="LiveId" clId="{56D211AA-99FA-4D80-97B5-19F1F7A22C3E}" dt="2021-09-12T00:04:13.889" v="3" actId="2696"/>
        <pc:sldMkLst>
          <pc:docMk/>
          <pc:sldMk cId="3471344801" sldId="1271"/>
        </pc:sldMkLst>
      </pc:sldChg>
      <pc:sldChg chg="add del ord">
        <pc:chgData name="啓一 山本" userId="a80b69c0a159109e" providerId="LiveId" clId="{56D211AA-99FA-4D80-97B5-19F1F7A22C3E}" dt="2021-09-12T00:09:28.699" v="35" actId="2696"/>
        <pc:sldMkLst>
          <pc:docMk/>
          <pc:sldMk cId="2251748576" sldId="1272"/>
        </pc:sldMkLst>
      </pc:sldChg>
      <pc:sldChg chg="del">
        <pc:chgData name="啓一 山本" userId="a80b69c0a159109e" providerId="LiveId" clId="{56D211AA-99FA-4D80-97B5-19F1F7A22C3E}" dt="2021-09-12T00:05:50.758" v="9" actId="2696"/>
        <pc:sldMkLst>
          <pc:docMk/>
          <pc:sldMk cId="4276181279" sldId="1273"/>
        </pc:sldMkLst>
      </pc:sldChg>
      <pc:sldChg chg="add del">
        <pc:chgData name="啓一 山本" userId="a80b69c0a159109e" providerId="LiveId" clId="{56D211AA-99FA-4D80-97B5-19F1F7A22C3E}" dt="2021-09-12T00:06:21.164" v="15" actId="2696"/>
        <pc:sldMkLst>
          <pc:docMk/>
          <pc:sldMk cId="99806614" sldId="1274"/>
        </pc:sldMkLst>
      </pc:sldChg>
      <pc:sldChg chg="add del">
        <pc:chgData name="啓一 山本" userId="a80b69c0a159109e" providerId="LiveId" clId="{56D211AA-99FA-4D80-97B5-19F1F7A22C3E}" dt="2021-09-12T00:06:21.164" v="15" actId="2696"/>
        <pc:sldMkLst>
          <pc:docMk/>
          <pc:sldMk cId="1320978578" sldId="1275"/>
        </pc:sldMkLst>
      </pc:sldChg>
      <pc:sldChg chg="add del">
        <pc:chgData name="啓一 山本" userId="a80b69c0a159109e" providerId="LiveId" clId="{56D211AA-99FA-4D80-97B5-19F1F7A22C3E}" dt="2021-09-12T00:06:21.164" v="15" actId="2696"/>
        <pc:sldMkLst>
          <pc:docMk/>
          <pc:sldMk cId="967699825" sldId="1276"/>
        </pc:sldMkLst>
      </pc:sldChg>
      <pc:sldChg chg="add del">
        <pc:chgData name="啓一 山本" userId="a80b69c0a159109e" providerId="LiveId" clId="{56D211AA-99FA-4D80-97B5-19F1F7A22C3E}" dt="2021-09-12T00:06:21.164" v="15" actId="2696"/>
        <pc:sldMkLst>
          <pc:docMk/>
          <pc:sldMk cId="3270501173" sldId="1277"/>
        </pc:sldMkLst>
      </pc:sldChg>
      <pc:sldChg chg="add del">
        <pc:chgData name="啓一 山本" userId="a80b69c0a159109e" providerId="LiveId" clId="{56D211AA-99FA-4D80-97B5-19F1F7A22C3E}" dt="2021-09-12T00:06:21.164" v="15" actId="2696"/>
        <pc:sldMkLst>
          <pc:docMk/>
          <pc:sldMk cId="1850906854" sldId="1278"/>
        </pc:sldMkLst>
      </pc:sldChg>
      <pc:sldChg chg="add del">
        <pc:chgData name="啓一 山本" userId="a80b69c0a159109e" providerId="LiveId" clId="{56D211AA-99FA-4D80-97B5-19F1F7A22C3E}" dt="2021-09-12T00:06:21.164" v="15" actId="2696"/>
        <pc:sldMkLst>
          <pc:docMk/>
          <pc:sldMk cId="3958764269" sldId="1279"/>
        </pc:sldMkLst>
      </pc:sldChg>
      <pc:sldChg chg="add del setBg">
        <pc:chgData name="啓一 山本" userId="a80b69c0a159109e" providerId="LiveId" clId="{56D211AA-99FA-4D80-97B5-19F1F7A22C3E}" dt="2021-09-12T00:04:48.919" v="8" actId="2696"/>
        <pc:sldMkLst>
          <pc:docMk/>
          <pc:sldMk cId="732622510" sldId="1280"/>
        </pc:sldMkLst>
      </pc:sldChg>
      <pc:sldChg chg="add">
        <pc:chgData name="啓一 山本" userId="a80b69c0a159109e" providerId="LiveId" clId="{56D211AA-99FA-4D80-97B5-19F1F7A22C3E}" dt="2021-09-12T00:04:47.132" v="7"/>
        <pc:sldMkLst>
          <pc:docMk/>
          <pc:sldMk cId="354649846" sldId="1281"/>
        </pc:sldMkLst>
      </pc:sldChg>
      <pc:sldChg chg="del">
        <pc:chgData name="啓一 山本" userId="a80b69c0a159109e" providerId="LiveId" clId="{56D211AA-99FA-4D80-97B5-19F1F7A22C3E}" dt="2021-09-12T00:04:47.120" v="6"/>
        <pc:sldMkLst>
          <pc:docMk/>
          <pc:sldMk cId="634897583" sldId="1281"/>
        </pc:sldMkLst>
      </pc:sldChg>
      <pc:sldChg chg="add del">
        <pc:chgData name="啓一 山本" userId="a80b69c0a159109e" providerId="LiveId" clId="{56D211AA-99FA-4D80-97B5-19F1F7A22C3E}" dt="2021-09-12T00:04:40.736" v="5" actId="2696"/>
        <pc:sldMkLst>
          <pc:docMk/>
          <pc:sldMk cId="2635061237" sldId="1281"/>
        </pc:sldMkLst>
      </pc:sldChg>
      <pc:sldChg chg="add del">
        <pc:chgData name="啓一 山本" userId="a80b69c0a159109e" providerId="LiveId" clId="{56D211AA-99FA-4D80-97B5-19F1F7A22C3E}" dt="2021-09-12T00:04:40.736" v="5" actId="2696"/>
        <pc:sldMkLst>
          <pc:docMk/>
          <pc:sldMk cId="1347489448" sldId="1282"/>
        </pc:sldMkLst>
      </pc:sldChg>
      <pc:sldChg chg="ord">
        <pc:chgData name="啓一 山本" userId="a80b69c0a159109e" providerId="LiveId" clId="{56D211AA-99FA-4D80-97B5-19F1F7A22C3E}" dt="2021-09-12T00:14:15.980" v="75"/>
        <pc:sldMkLst>
          <pc:docMk/>
          <pc:sldMk cId="735881837" sldId="1284"/>
        </pc:sldMkLst>
      </pc:sldChg>
      <pc:sldChg chg="del">
        <pc:chgData name="啓一 山本" userId="a80b69c0a159109e" providerId="LiveId" clId="{56D211AA-99FA-4D80-97B5-19F1F7A22C3E}" dt="2021-09-12T00:06:20.930" v="14"/>
        <pc:sldMkLst>
          <pc:docMk/>
          <pc:sldMk cId="1078244503" sldId="1284"/>
        </pc:sldMkLst>
      </pc:sldChg>
      <pc:sldChg chg="add del">
        <pc:chgData name="啓一 山本" userId="a80b69c0a159109e" providerId="LiveId" clId="{56D211AA-99FA-4D80-97B5-19F1F7A22C3E}" dt="2021-09-12T00:06:48.090" v="21" actId="2696"/>
        <pc:sldMkLst>
          <pc:docMk/>
          <pc:sldMk cId="1884199573" sldId="1284"/>
        </pc:sldMkLst>
      </pc:sldChg>
      <pc:sldChg chg="add">
        <pc:chgData name="啓一 山本" userId="a80b69c0a159109e" providerId="LiveId" clId="{56D211AA-99FA-4D80-97B5-19F1F7A22C3E}" dt="2021-09-12T00:06:45.504" v="20"/>
        <pc:sldMkLst>
          <pc:docMk/>
          <pc:sldMk cId="565159383" sldId="1285"/>
        </pc:sldMkLst>
      </pc:sldChg>
      <pc:sldChg chg="del">
        <pc:chgData name="啓一 山本" userId="a80b69c0a159109e" providerId="LiveId" clId="{56D211AA-99FA-4D80-97B5-19F1F7A22C3E}" dt="2021-09-12T00:06:20.743" v="13"/>
        <pc:sldMkLst>
          <pc:docMk/>
          <pc:sldMk cId="4231292646" sldId="1285"/>
        </pc:sldMkLst>
      </pc:sldChg>
      <pc:sldChg chg="add">
        <pc:chgData name="啓一 山本" userId="a80b69c0a159109e" providerId="LiveId" clId="{56D211AA-99FA-4D80-97B5-19F1F7A22C3E}" dt="2021-09-12T00:06:45.504" v="20"/>
        <pc:sldMkLst>
          <pc:docMk/>
          <pc:sldMk cId="639452934" sldId="1286"/>
        </pc:sldMkLst>
      </pc:sldChg>
      <pc:sldChg chg="add">
        <pc:chgData name="啓一 山本" userId="a80b69c0a159109e" providerId="LiveId" clId="{56D211AA-99FA-4D80-97B5-19F1F7A22C3E}" dt="2021-09-12T00:07:06.330" v="22"/>
        <pc:sldMkLst>
          <pc:docMk/>
          <pc:sldMk cId="3513798710" sldId="1288"/>
        </pc:sldMkLst>
      </pc:sldChg>
      <pc:sldChg chg="add ord">
        <pc:chgData name="啓一 山本" userId="a80b69c0a159109e" providerId="LiveId" clId="{56D211AA-99FA-4D80-97B5-19F1F7A22C3E}" dt="2021-09-12T00:14:13.895" v="73"/>
        <pc:sldMkLst>
          <pc:docMk/>
          <pc:sldMk cId="139342483" sldId="1289"/>
        </pc:sldMkLst>
      </pc:sldChg>
      <pc:sldChg chg="ord">
        <pc:chgData name="啓一 山本" userId="a80b69c0a159109e" providerId="LiveId" clId="{56D211AA-99FA-4D80-97B5-19F1F7A22C3E}" dt="2021-09-12T00:14:10.885" v="71"/>
        <pc:sldMkLst>
          <pc:docMk/>
          <pc:sldMk cId="350264881" sldId="1292"/>
        </pc:sldMkLst>
      </pc:sldChg>
      <pc:sldChg chg="del">
        <pc:chgData name="啓一 山本" userId="a80b69c0a159109e" providerId="LiveId" clId="{56D211AA-99FA-4D80-97B5-19F1F7A22C3E}" dt="2021-09-12T00:09:17.221" v="31" actId="2696"/>
        <pc:sldMkLst>
          <pc:docMk/>
          <pc:sldMk cId="1359304039" sldId="1293"/>
        </pc:sldMkLst>
      </pc:sldChg>
      <pc:sldChg chg="del">
        <pc:chgData name="啓一 山本" userId="a80b69c0a159109e" providerId="LiveId" clId="{56D211AA-99FA-4D80-97B5-19F1F7A22C3E}" dt="2021-09-12T00:09:14.265" v="30" actId="2696"/>
        <pc:sldMkLst>
          <pc:docMk/>
          <pc:sldMk cId="1044277984" sldId="1294"/>
        </pc:sldMkLst>
      </pc:sldChg>
      <pc:sldChg chg="del">
        <pc:chgData name="啓一 山本" userId="a80b69c0a159109e" providerId="LiveId" clId="{56D211AA-99FA-4D80-97B5-19F1F7A22C3E}" dt="2021-09-12T00:11:06.185" v="41" actId="2696"/>
        <pc:sldMkLst>
          <pc:docMk/>
          <pc:sldMk cId="3239615650" sldId="1295"/>
        </pc:sldMkLst>
      </pc:sldChg>
      <pc:sldChg chg="add del">
        <pc:chgData name="啓一 山本" userId="a80b69c0a159109e" providerId="LiveId" clId="{56D211AA-99FA-4D80-97B5-19F1F7A22C3E}" dt="2021-09-12T00:09:29.090" v="36" actId="2696"/>
        <pc:sldMkLst>
          <pc:docMk/>
          <pc:sldMk cId="1727102971" sldId="1296"/>
        </pc:sldMkLst>
      </pc:sldChg>
      <pc:sldChg chg="del">
        <pc:chgData name="啓一 山本" userId="a80b69c0a159109e" providerId="LiveId" clId="{56D211AA-99FA-4D80-97B5-19F1F7A22C3E}" dt="2021-09-12T00:11:24.372" v="44" actId="2696"/>
        <pc:sldMkLst>
          <pc:docMk/>
          <pc:sldMk cId="1546286698" sldId="1297"/>
        </pc:sldMkLst>
      </pc:sldChg>
      <pc:sldChg chg="del">
        <pc:chgData name="啓一 山本" userId="a80b69c0a159109e" providerId="LiveId" clId="{56D211AA-99FA-4D80-97B5-19F1F7A22C3E}" dt="2021-09-12T00:11:28.946" v="45" actId="2696"/>
        <pc:sldMkLst>
          <pc:docMk/>
          <pc:sldMk cId="1047100047" sldId="1298"/>
        </pc:sldMkLst>
      </pc:sldChg>
      <pc:sldChg chg="del">
        <pc:chgData name="啓一 山本" userId="a80b69c0a159109e" providerId="LiveId" clId="{56D211AA-99FA-4D80-97B5-19F1F7A22C3E}" dt="2021-09-12T00:11:38.355" v="46" actId="2696"/>
        <pc:sldMkLst>
          <pc:docMk/>
          <pc:sldMk cId="2745699550" sldId="1299"/>
        </pc:sldMkLst>
      </pc:sldChg>
      <pc:sldChg chg="del">
        <pc:chgData name="啓一 山本" userId="a80b69c0a159109e" providerId="LiveId" clId="{56D211AA-99FA-4D80-97B5-19F1F7A22C3E}" dt="2021-09-12T00:15:17.307" v="81" actId="2696"/>
        <pc:sldMkLst>
          <pc:docMk/>
          <pc:sldMk cId="1942298077" sldId="1303"/>
        </pc:sldMkLst>
      </pc:sldChg>
      <pc:sldChg chg="del">
        <pc:chgData name="啓一 山本" userId="a80b69c0a159109e" providerId="LiveId" clId="{56D211AA-99FA-4D80-97B5-19F1F7A22C3E}" dt="2021-09-12T00:15:12.425" v="80" actId="2696"/>
        <pc:sldMkLst>
          <pc:docMk/>
          <pc:sldMk cId="1962650588" sldId="1303"/>
        </pc:sldMkLst>
      </pc:sldChg>
      <pc:sldChg chg="addSp delSp modSp mod">
        <pc:chgData name="啓一 山本" userId="a80b69c0a159109e" providerId="LiveId" clId="{56D211AA-99FA-4D80-97B5-19F1F7A22C3E}" dt="2021-09-12T00:14:04.512" v="69" actId="1076"/>
        <pc:sldMkLst>
          <pc:docMk/>
          <pc:sldMk cId="3871897349" sldId="1304"/>
        </pc:sldMkLst>
        <pc:spChg chg="mod">
          <ac:chgData name="啓一 山本" userId="a80b69c0a159109e" providerId="LiveId" clId="{56D211AA-99FA-4D80-97B5-19F1F7A22C3E}" dt="2021-09-12T00:14:04.512" v="69" actId="1076"/>
          <ac:spMkLst>
            <pc:docMk/>
            <pc:sldMk cId="3871897349" sldId="1304"/>
            <ac:spMk id="11" creationId="{FAF27DD9-ECBD-4789-9D43-10E292B8F2A1}"/>
          </ac:spMkLst>
        </pc:spChg>
        <pc:spChg chg="add del mod">
          <ac:chgData name="啓一 山本" userId="a80b69c0a159109e" providerId="LiveId" clId="{56D211AA-99FA-4D80-97B5-19F1F7A22C3E}" dt="2021-09-12T00:14:00.245" v="68" actId="478"/>
          <ac:spMkLst>
            <pc:docMk/>
            <pc:sldMk cId="3871897349" sldId="1304"/>
            <ac:spMk id="556" creationId="{00000000-0000-0000-0000-000000000000}"/>
          </ac:spMkLst>
        </pc:spChg>
      </pc:sldChg>
      <pc:sldChg chg="add">
        <pc:chgData name="啓一 山本" userId="a80b69c0a159109e" providerId="LiveId" clId="{56D211AA-99FA-4D80-97B5-19F1F7A22C3E}" dt="2021-09-12T00:14:54.143" v="78"/>
        <pc:sldMkLst>
          <pc:docMk/>
          <pc:sldMk cId="3630917856" sldId="1308"/>
        </pc:sldMkLst>
      </pc:sldChg>
      <pc:sldChg chg="add">
        <pc:chgData name="啓一 山本" userId="a80b69c0a159109e" providerId="LiveId" clId="{56D211AA-99FA-4D80-97B5-19F1F7A22C3E}" dt="2021-09-12T00:14:54.143" v="78"/>
        <pc:sldMkLst>
          <pc:docMk/>
          <pc:sldMk cId="2654776222" sldId="1309"/>
        </pc:sldMkLst>
      </pc:sldChg>
      <pc:sldChg chg="add">
        <pc:chgData name="啓一 山本" userId="a80b69c0a159109e" providerId="LiveId" clId="{56D211AA-99FA-4D80-97B5-19F1F7A22C3E}" dt="2021-09-12T00:14:54.143" v="78"/>
        <pc:sldMkLst>
          <pc:docMk/>
          <pc:sldMk cId="1835035630" sldId="1310"/>
        </pc:sldMkLst>
      </pc:sldChg>
      <pc:sldChg chg="add">
        <pc:chgData name="啓一 山本" userId="a80b69c0a159109e" providerId="LiveId" clId="{56D211AA-99FA-4D80-97B5-19F1F7A22C3E}" dt="2021-09-12T00:15:02.036" v="79"/>
        <pc:sldMkLst>
          <pc:docMk/>
          <pc:sldMk cId="3156335374" sldId="1311"/>
        </pc:sldMkLst>
      </pc:sldChg>
      <pc:sldChg chg="add">
        <pc:chgData name="啓一 山本" userId="a80b69c0a159109e" providerId="LiveId" clId="{56D211AA-99FA-4D80-97B5-19F1F7A22C3E}" dt="2021-09-12T00:15:02.036" v="79"/>
        <pc:sldMkLst>
          <pc:docMk/>
          <pc:sldMk cId="1079083286" sldId="1312"/>
        </pc:sldMkLst>
      </pc:sldChg>
      <pc:sldChg chg="add">
        <pc:chgData name="啓一 山本" userId="a80b69c0a159109e" providerId="LiveId" clId="{56D211AA-99FA-4D80-97B5-19F1F7A22C3E}" dt="2021-09-12T00:15:02.036" v="79"/>
        <pc:sldMkLst>
          <pc:docMk/>
          <pc:sldMk cId="3456091169" sldId="1313"/>
        </pc:sldMkLst>
      </pc:sldChg>
      <pc:sldChg chg="delSp modSp add mod">
        <pc:chgData name="啓一 山本" userId="a80b69c0a159109e" providerId="LiveId" clId="{56D211AA-99FA-4D80-97B5-19F1F7A22C3E}" dt="2021-09-12T00:15:54.432" v="109" actId="1076"/>
        <pc:sldMkLst>
          <pc:docMk/>
          <pc:sldMk cId="4271758761" sldId="1314"/>
        </pc:sldMkLst>
        <pc:spChg chg="mod">
          <ac:chgData name="啓一 山本" userId="a80b69c0a159109e" providerId="LiveId" clId="{56D211AA-99FA-4D80-97B5-19F1F7A22C3E}" dt="2021-09-12T00:15:54.432" v="109" actId="1076"/>
          <ac:spMkLst>
            <pc:docMk/>
            <pc:sldMk cId="4271758761" sldId="1314"/>
            <ac:spMk id="8" creationId="{7FF683A7-A479-42B9-8EF2-B13D38453C1E}"/>
          </ac:spMkLst>
        </pc:spChg>
        <pc:spChg chg="del">
          <ac:chgData name="啓一 山本" userId="a80b69c0a159109e" providerId="LiveId" clId="{56D211AA-99FA-4D80-97B5-19F1F7A22C3E}" dt="2021-09-12T00:15:26.577" v="84" actId="478"/>
          <ac:spMkLst>
            <pc:docMk/>
            <pc:sldMk cId="4271758761" sldId="1314"/>
            <ac:spMk id="10" creationId="{B73C65D1-8674-481A-B946-5A5F8756A473}"/>
          </ac:spMkLst>
        </pc:spChg>
        <pc:spChg chg="del">
          <ac:chgData name="啓一 山本" userId="a80b69c0a159109e" providerId="LiveId" clId="{56D211AA-99FA-4D80-97B5-19F1F7A22C3E}" dt="2021-09-12T00:15:26.577" v="84" actId="478"/>
          <ac:spMkLst>
            <pc:docMk/>
            <pc:sldMk cId="4271758761" sldId="1314"/>
            <ac:spMk id="11" creationId="{181859CB-50A2-410E-88E4-DE23C7386343}"/>
          </ac:spMkLst>
        </pc:spChg>
        <pc:spChg chg="del">
          <ac:chgData name="啓一 山本" userId="a80b69c0a159109e" providerId="LiveId" clId="{56D211AA-99FA-4D80-97B5-19F1F7A22C3E}" dt="2021-09-12T00:15:26.577" v="84" actId="478"/>
          <ac:spMkLst>
            <pc:docMk/>
            <pc:sldMk cId="4271758761" sldId="1314"/>
            <ac:spMk id="12" creationId="{3CFAF94F-9D4C-4969-A3CE-C1A8E9EB84E3}"/>
          </ac:spMkLst>
        </pc:spChg>
        <pc:spChg chg="del">
          <ac:chgData name="啓一 山本" userId="a80b69c0a159109e" providerId="LiveId" clId="{56D211AA-99FA-4D80-97B5-19F1F7A22C3E}" dt="2021-09-12T00:15:26.577" v="84" actId="478"/>
          <ac:spMkLst>
            <pc:docMk/>
            <pc:sldMk cId="4271758761" sldId="1314"/>
            <ac:spMk id="13" creationId="{934F5ED8-E830-4754-8E61-64F5E5BEF50E}"/>
          </ac:spMkLst>
        </pc:spChg>
        <pc:spChg chg="del">
          <ac:chgData name="啓一 山本" userId="a80b69c0a159109e" providerId="LiveId" clId="{56D211AA-99FA-4D80-97B5-19F1F7A22C3E}" dt="2021-09-12T00:15:26.577" v="84" actId="478"/>
          <ac:spMkLst>
            <pc:docMk/>
            <pc:sldMk cId="4271758761" sldId="1314"/>
            <ac:spMk id="14" creationId="{945E46EA-C37E-4660-82AD-E71D1D06715C}"/>
          </ac:spMkLst>
        </pc:spChg>
        <pc:spChg chg="del">
          <ac:chgData name="啓一 山本" userId="a80b69c0a159109e" providerId="LiveId" clId="{56D211AA-99FA-4D80-97B5-19F1F7A22C3E}" dt="2021-09-12T00:15:26.577" v="84" actId="478"/>
          <ac:spMkLst>
            <pc:docMk/>
            <pc:sldMk cId="4271758761" sldId="1314"/>
            <ac:spMk id="15" creationId="{489743FE-3DE3-43EE-A3F9-7A448B645CB6}"/>
          </ac:spMkLst>
        </pc:spChg>
        <pc:spChg chg="del">
          <ac:chgData name="啓一 山本" userId="a80b69c0a159109e" providerId="LiveId" clId="{56D211AA-99FA-4D80-97B5-19F1F7A22C3E}" dt="2021-09-12T00:15:26.577" v="84" actId="478"/>
          <ac:spMkLst>
            <pc:docMk/>
            <pc:sldMk cId="4271758761" sldId="1314"/>
            <ac:spMk id="16" creationId="{0DB3E00D-2FB5-47A2-8E78-89AB67A6D58C}"/>
          </ac:spMkLst>
        </pc:spChg>
        <pc:spChg chg="del">
          <ac:chgData name="啓一 山本" userId="a80b69c0a159109e" providerId="LiveId" clId="{56D211AA-99FA-4D80-97B5-19F1F7A22C3E}" dt="2021-09-12T00:15:26.577" v="84" actId="478"/>
          <ac:spMkLst>
            <pc:docMk/>
            <pc:sldMk cId="4271758761" sldId="1314"/>
            <ac:spMk id="17" creationId="{AA241B41-5F9B-433E-BB6C-DC3258E2169D}"/>
          </ac:spMkLst>
        </pc:spChg>
        <pc:spChg chg="del">
          <ac:chgData name="啓一 山本" userId="a80b69c0a159109e" providerId="LiveId" clId="{56D211AA-99FA-4D80-97B5-19F1F7A22C3E}" dt="2021-09-12T00:15:26.577" v="84" actId="478"/>
          <ac:spMkLst>
            <pc:docMk/>
            <pc:sldMk cId="4271758761" sldId="1314"/>
            <ac:spMk id="18" creationId="{C7152591-15DC-49AE-8FF5-B653DE0FED66}"/>
          </ac:spMkLst>
        </pc:spChg>
        <pc:spChg chg="del">
          <ac:chgData name="啓一 山本" userId="a80b69c0a159109e" providerId="LiveId" clId="{56D211AA-99FA-4D80-97B5-19F1F7A22C3E}" dt="2021-09-12T00:15:26.577" v="84" actId="478"/>
          <ac:spMkLst>
            <pc:docMk/>
            <pc:sldMk cId="4271758761" sldId="1314"/>
            <ac:spMk id="19" creationId="{1B11AB2D-A65F-4C77-A667-C88AD1E7F820}"/>
          </ac:spMkLst>
        </pc:spChg>
        <pc:spChg chg="del mod">
          <ac:chgData name="啓一 山本" userId="a80b69c0a159109e" providerId="LiveId" clId="{56D211AA-99FA-4D80-97B5-19F1F7A22C3E}" dt="2021-09-12T00:15:28.907" v="85" actId="478"/>
          <ac:spMkLst>
            <pc:docMk/>
            <pc:sldMk cId="4271758761" sldId="1314"/>
            <ac:spMk id="556" creationId="{00000000-0000-0000-0000-000000000000}"/>
          </ac:spMkLst>
        </pc:spChg>
        <pc:picChg chg="del">
          <ac:chgData name="啓一 山本" userId="a80b69c0a159109e" providerId="LiveId" clId="{56D211AA-99FA-4D80-97B5-19F1F7A22C3E}" dt="2021-09-12T00:15:26.577" v="84" actId="478"/>
          <ac:picMkLst>
            <pc:docMk/>
            <pc:sldMk cId="4271758761" sldId="1314"/>
            <ac:picMk id="9" creationId="{6D30087A-8248-4A60-AAC1-5D511701939B}"/>
          </ac:picMkLst>
        </pc:picChg>
      </pc:sldChg>
      <pc:sldMasterChg chg="delSldLayout">
        <pc:chgData name="啓一 山本" userId="a80b69c0a159109e" providerId="LiveId" clId="{56D211AA-99FA-4D80-97B5-19F1F7A22C3E}" dt="2021-09-12T00:03:31.265" v="0" actId="2696"/>
        <pc:sldMasterMkLst>
          <pc:docMk/>
          <pc:sldMasterMk cId="0" sldId="2147483652"/>
        </pc:sldMasterMkLst>
        <pc:sldLayoutChg chg="del">
          <pc:chgData name="啓一 山本" userId="a80b69c0a159109e" providerId="LiveId" clId="{56D211AA-99FA-4D80-97B5-19F1F7A22C3E}" dt="2021-09-12T00:03:31.265" v="0" actId="2696"/>
          <pc:sldLayoutMkLst>
            <pc:docMk/>
            <pc:sldMasterMk cId="0" sldId="2147483652"/>
            <pc:sldLayoutMk cId="0" sldId="2147483650"/>
          </pc:sldLayoutMkLst>
        </pc:sldLayoutChg>
      </pc:sldMasterChg>
      <pc:sldMasterChg chg="del delSldLayout">
        <pc:chgData name="啓一 山本" userId="a80b69c0a159109e" providerId="LiveId" clId="{56D211AA-99FA-4D80-97B5-19F1F7A22C3E}" dt="2021-09-12T00:03:31.265" v="0" actId="2696"/>
        <pc:sldMasterMkLst>
          <pc:docMk/>
          <pc:sldMasterMk cId="1824015358" sldId="2147483652"/>
        </pc:sldMasterMkLst>
        <pc:sldLayoutChg chg="del">
          <pc:chgData name="啓一 山本" userId="a80b69c0a159109e" providerId="LiveId" clId="{56D211AA-99FA-4D80-97B5-19F1F7A22C3E}" dt="2021-09-12T00:03:31.265" v="0" actId="2696"/>
          <pc:sldLayoutMkLst>
            <pc:docMk/>
            <pc:sldMasterMk cId="1824015358" sldId="2147483652"/>
            <pc:sldLayoutMk cId="616201468" sldId="2147483653"/>
          </pc:sldLayoutMkLst>
        </pc:sldLayoutChg>
        <pc:sldLayoutChg chg="del">
          <pc:chgData name="啓一 山本" userId="a80b69c0a159109e" providerId="LiveId" clId="{56D211AA-99FA-4D80-97B5-19F1F7A22C3E}" dt="2021-09-12T00:03:31.265" v="0" actId="2696"/>
          <pc:sldLayoutMkLst>
            <pc:docMk/>
            <pc:sldMasterMk cId="1824015358" sldId="2147483652"/>
            <pc:sldLayoutMk cId="1423680342" sldId="2147483654"/>
          </pc:sldLayoutMkLst>
        </pc:sldLayoutChg>
        <pc:sldLayoutChg chg="del">
          <pc:chgData name="啓一 山本" userId="a80b69c0a159109e" providerId="LiveId" clId="{56D211AA-99FA-4D80-97B5-19F1F7A22C3E}" dt="2021-09-12T00:03:31.265" v="0" actId="2696"/>
          <pc:sldLayoutMkLst>
            <pc:docMk/>
            <pc:sldMasterMk cId="1824015358" sldId="2147483652"/>
            <pc:sldLayoutMk cId="2799488294" sldId="214748365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68288" y="642938"/>
            <a:ext cx="5713412" cy="3214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24881" y="4071252"/>
            <a:ext cx="4999054" cy="3856976"/>
          </a:xfrm>
          <a:prstGeom prst="rect">
            <a:avLst/>
          </a:prstGeom>
          <a:noFill/>
          <a:ln>
            <a:noFill/>
          </a:ln>
        </p:spPr>
        <p:txBody>
          <a:bodyPr spcFirstLastPara="1" wrap="square" lIns="84675" tIns="84675" rIns="84675" bIns="8467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04725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4399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20070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047423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9957828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295163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6333680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05223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870651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546583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52589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9150547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157336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3789232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48148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1058979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696954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484465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0696117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216010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742339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495769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837825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5376238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7064573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3810309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353602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464262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6128745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1445865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8214728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p:cNvGrpSpPr/>
        <p:nvPr/>
      </p:nvGrpSpPr>
      <p:grpSpPr>
        <a:xfrm>
          <a:off x="0" y="0"/>
          <a:ext cx="0" cy="0"/>
          <a:chOff x="0" y="0"/>
          <a:chExt cx="0" cy="0"/>
        </a:xfrm>
      </p:grpSpPr>
      <p:sp>
        <p:nvSpPr>
          <p:cNvPr id="34" name="Google Shape;34;p105:notes"/>
          <p:cNvSpPr>
            <a:spLocks noGrp="1" noRot="1" noChangeAspect="1"/>
          </p:cNvSpPr>
          <p:nvPr>
            <p:ph type="sldImg" idx="2"/>
          </p:nvPr>
        </p:nvSpPr>
        <p:spPr>
          <a:xfrm>
            <a:off x="411163" y="696913"/>
            <a:ext cx="6191250" cy="34829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 name="Google Shape;35;p105:notes"/>
          <p:cNvSpPr txBox="1">
            <a:spLocks noGrp="1"/>
          </p:cNvSpPr>
          <p:nvPr>
            <p:ph type="body" idx="1"/>
          </p:nvPr>
        </p:nvSpPr>
        <p:spPr>
          <a:xfrm>
            <a:off x="701316" y="4411888"/>
            <a:ext cx="5610533" cy="4179683"/>
          </a:xfrm>
          <a:prstGeom prst="rect">
            <a:avLst/>
          </a:prstGeom>
          <a:noFill/>
          <a:ln>
            <a:noFill/>
          </a:ln>
        </p:spPr>
        <p:txBody>
          <a:bodyPr spcFirstLastPara="1" wrap="square" lIns="93100" tIns="93100" rIns="93100" bIns="931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936742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p:cNvGrpSpPr/>
        <p:nvPr/>
      </p:nvGrpSpPr>
      <p:grpSpPr>
        <a:xfrm>
          <a:off x="0" y="0"/>
          <a:ext cx="0" cy="0"/>
          <a:chOff x="0" y="0"/>
          <a:chExt cx="0" cy="0"/>
        </a:xfrm>
      </p:grpSpPr>
      <p:sp>
        <p:nvSpPr>
          <p:cNvPr id="34" name="Google Shape;34;p105:notes"/>
          <p:cNvSpPr>
            <a:spLocks noGrp="1" noRot="1" noChangeAspect="1"/>
          </p:cNvSpPr>
          <p:nvPr>
            <p:ph type="sldImg" idx="2"/>
          </p:nvPr>
        </p:nvSpPr>
        <p:spPr>
          <a:xfrm>
            <a:off x="411163" y="696913"/>
            <a:ext cx="6191250" cy="34829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 name="Google Shape;35;p105:notes"/>
          <p:cNvSpPr txBox="1">
            <a:spLocks noGrp="1"/>
          </p:cNvSpPr>
          <p:nvPr>
            <p:ph type="body" idx="1"/>
          </p:nvPr>
        </p:nvSpPr>
        <p:spPr>
          <a:xfrm>
            <a:off x="701316" y="4411888"/>
            <a:ext cx="5610533" cy="4179683"/>
          </a:xfrm>
          <a:prstGeom prst="rect">
            <a:avLst/>
          </a:prstGeom>
          <a:noFill/>
          <a:ln>
            <a:noFill/>
          </a:ln>
        </p:spPr>
        <p:txBody>
          <a:bodyPr spcFirstLastPara="1" wrap="square" lIns="93100" tIns="93100" rIns="93100" bIns="931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00619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6263915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p:cNvGrpSpPr/>
        <p:nvPr/>
      </p:nvGrpSpPr>
      <p:grpSpPr>
        <a:xfrm>
          <a:off x="0" y="0"/>
          <a:ext cx="0" cy="0"/>
          <a:chOff x="0" y="0"/>
          <a:chExt cx="0" cy="0"/>
        </a:xfrm>
      </p:grpSpPr>
      <p:sp>
        <p:nvSpPr>
          <p:cNvPr id="34" name="Google Shape;34;p105:notes"/>
          <p:cNvSpPr>
            <a:spLocks noGrp="1" noRot="1" noChangeAspect="1"/>
          </p:cNvSpPr>
          <p:nvPr>
            <p:ph type="sldImg" idx="2"/>
          </p:nvPr>
        </p:nvSpPr>
        <p:spPr>
          <a:xfrm>
            <a:off x="411163" y="696913"/>
            <a:ext cx="6191250" cy="34829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 name="Google Shape;35;p105:notes"/>
          <p:cNvSpPr txBox="1">
            <a:spLocks noGrp="1"/>
          </p:cNvSpPr>
          <p:nvPr>
            <p:ph type="body" idx="1"/>
          </p:nvPr>
        </p:nvSpPr>
        <p:spPr>
          <a:xfrm>
            <a:off x="701316" y="4411888"/>
            <a:ext cx="5610533" cy="4179683"/>
          </a:xfrm>
          <a:prstGeom prst="rect">
            <a:avLst/>
          </a:prstGeom>
          <a:noFill/>
          <a:ln>
            <a:noFill/>
          </a:ln>
        </p:spPr>
        <p:txBody>
          <a:bodyPr spcFirstLastPara="1" wrap="square" lIns="93100" tIns="93100" rIns="93100" bIns="931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709845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845642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935912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525634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2021992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024034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828600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0566533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9224928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278534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632440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0841127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253163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322580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p:cNvGrpSpPr/>
        <p:nvPr/>
      </p:nvGrpSpPr>
      <p:grpSpPr>
        <a:xfrm>
          <a:off x="0" y="0"/>
          <a:ext cx="0" cy="0"/>
          <a:chOff x="0" y="0"/>
          <a:chExt cx="0" cy="0"/>
        </a:xfrm>
      </p:grpSpPr>
      <p:sp>
        <p:nvSpPr>
          <p:cNvPr id="34" name="Google Shape;34;p105:notes"/>
          <p:cNvSpPr>
            <a:spLocks noGrp="1" noRot="1" noChangeAspect="1"/>
          </p:cNvSpPr>
          <p:nvPr>
            <p:ph type="sldImg" idx="2"/>
          </p:nvPr>
        </p:nvSpPr>
        <p:spPr>
          <a:xfrm>
            <a:off x="411163" y="696913"/>
            <a:ext cx="6191250" cy="34829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 name="Google Shape;35;p105:notes"/>
          <p:cNvSpPr txBox="1">
            <a:spLocks noGrp="1"/>
          </p:cNvSpPr>
          <p:nvPr>
            <p:ph type="body" idx="1"/>
          </p:nvPr>
        </p:nvSpPr>
        <p:spPr>
          <a:xfrm>
            <a:off x="701316" y="4411888"/>
            <a:ext cx="5610533" cy="4179683"/>
          </a:xfrm>
          <a:prstGeom prst="rect">
            <a:avLst/>
          </a:prstGeom>
          <a:noFill/>
          <a:ln>
            <a:noFill/>
          </a:ln>
        </p:spPr>
        <p:txBody>
          <a:bodyPr spcFirstLastPara="1" wrap="square" lIns="93100" tIns="93100" rIns="93100" bIns="931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597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8558627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938682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816145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041869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5962633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96064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1319892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699839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874720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293685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965486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011892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5716576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018578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3510096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84778337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823957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0472531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3545080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40114705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62c14bdc9_0_75:notes"/>
          <p:cNvSpPr>
            <a:spLocks noGrp="1" noRot="1" noChangeAspect="1"/>
          </p:cNvSpPr>
          <p:nvPr>
            <p:ph type="sldImg" idx="2"/>
          </p:nvPr>
        </p:nvSpPr>
        <p:spPr>
          <a:xfrm>
            <a:off x="171450" y="603250"/>
            <a:ext cx="5353050" cy="3011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9" name="Google Shape;799;gd62c14bdc9_0_75:notes"/>
          <p:cNvSpPr txBox="1">
            <a:spLocks noGrp="1"/>
          </p:cNvSpPr>
          <p:nvPr>
            <p:ph type="body" idx="1"/>
          </p:nvPr>
        </p:nvSpPr>
        <p:spPr>
          <a:xfrm>
            <a:off x="569374" y="3816157"/>
            <a:ext cx="4554900" cy="3615300"/>
          </a:xfrm>
          <a:prstGeom prst="rect">
            <a:avLst/>
          </a:prstGeom>
          <a:noFill/>
          <a:ln>
            <a:noFill/>
          </a:ln>
        </p:spPr>
        <p:txBody>
          <a:bodyPr spcFirstLastPara="1" wrap="square" lIns="78450" tIns="78450" rIns="78450" bIns="7845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3110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193675" y="612775"/>
            <a:ext cx="5437188" cy="3059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582257" y="3876331"/>
            <a:ext cx="4658100" cy="3672300"/>
          </a:xfrm>
          <a:prstGeom prst="rect">
            <a:avLst/>
          </a:prstGeom>
          <a:noFill/>
          <a:ln>
            <a:noFill/>
          </a:ln>
        </p:spPr>
        <p:txBody>
          <a:bodyPr spcFirstLastPara="1" wrap="square" lIns="79900" tIns="79900" rIns="79900" bIns="79900"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928093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ユーザー設定レイアウト">
  <p:cSld name="ユーザー設定レイアウト">
    <p:spTree>
      <p:nvGrpSpPr>
        <p:cNvPr id="1" name="Shape 6"/>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タイトル スライド">
  <p:cSld name="タイトル スライド">
    <p:spTree>
      <p:nvGrpSpPr>
        <p:cNvPr id="1" name="Shape 7"/>
        <p:cNvGrpSpPr/>
        <p:nvPr/>
      </p:nvGrpSpPr>
      <p:grpSpPr>
        <a:xfrm>
          <a:off x="0" y="0"/>
          <a:ext cx="0" cy="0"/>
          <a:chOff x="0" y="0"/>
          <a:chExt cx="0" cy="0"/>
        </a:xfrm>
      </p:grpSpPr>
      <p:sp>
        <p:nvSpPr>
          <p:cNvPr id="8" name="Google Shape;8;p3"/>
          <p:cNvSpPr/>
          <p:nvPr/>
        </p:nvSpPr>
        <p:spPr>
          <a:xfrm>
            <a:off x="0" y="6683686"/>
            <a:ext cx="12192000" cy="174321"/>
          </a:xfrm>
          <a:prstGeom prst="rect">
            <a:avLst/>
          </a:prstGeom>
          <a:solidFill>
            <a:srgbClr val="FF64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ltLang="ja-JP" sz="800" b="0" i="0" u="none" strike="noStrike" cap="none">
                <a:solidFill>
                  <a:schemeClr val="lt1"/>
                </a:solidFill>
                <a:latin typeface="Arial"/>
                <a:ea typeface="Arial"/>
                <a:cs typeface="Arial"/>
                <a:sym typeface="Arial"/>
              </a:rPr>
              <a:t>© 2021 ENDLINE inc.</a:t>
            </a:r>
            <a:endParaRPr sz="1400"/>
          </a:p>
        </p:txBody>
      </p:sp>
      <p:sp>
        <p:nvSpPr>
          <p:cNvPr id="9" name="Google Shape;9;p3"/>
          <p:cNvSpPr txBox="1">
            <a:spLocks noGrp="1"/>
          </p:cNvSpPr>
          <p:nvPr>
            <p:ph type="title"/>
          </p:nvPr>
        </p:nvSpPr>
        <p:spPr>
          <a:xfrm>
            <a:off x="317549" y="513339"/>
            <a:ext cx="8356259" cy="326284"/>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SzPts val="1400"/>
              <a:buNone/>
              <a:defRPr sz="22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76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76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76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76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76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76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76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760" b="0" i="0" u="none" strike="noStrike" cap="none">
                <a:solidFill>
                  <a:srgbClr val="000000"/>
                </a:solidFill>
                <a:latin typeface="Arial"/>
                <a:ea typeface="Arial"/>
                <a:cs typeface="Arial"/>
                <a:sym typeface="Arial"/>
              </a:defRPr>
            </a:lvl9pPr>
          </a:lstStyle>
          <a:p>
            <a:endParaRPr/>
          </a:p>
        </p:txBody>
      </p:sp>
      <p:sp>
        <p:nvSpPr>
          <p:cNvPr id="10" name="Google Shape;10;p3"/>
          <p:cNvSpPr/>
          <p:nvPr/>
        </p:nvSpPr>
        <p:spPr>
          <a:xfrm>
            <a:off x="3" y="613988"/>
            <a:ext cx="212384" cy="75779"/>
          </a:xfrm>
          <a:prstGeom prst="rect">
            <a:avLst/>
          </a:prstGeom>
          <a:gradFill>
            <a:gsLst>
              <a:gs pos="0">
                <a:srgbClr val="FF6400"/>
              </a:gs>
              <a:gs pos="100000">
                <a:srgbClr val="F39900"/>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635" b="0" i="0" u="none" strike="noStrike" cap="none">
              <a:solidFill>
                <a:schemeClr val="lt1"/>
              </a:solidFill>
              <a:latin typeface="Arial"/>
              <a:ea typeface="Arial"/>
              <a:cs typeface="Arial"/>
              <a:sym typeface="Arial"/>
            </a:endParaRPr>
          </a:p>
        </p:txBody>
      </p:sp>
      <p:pic>
        <p:nvPicPr>
          <p:cNvPr id="11" name="Google Shape;11;p3"/>
          <p:cNvPicPr preferRelativeResize="0"/>
          <p:nvPr/>
        </p:nvPicPr>
        <p:blipFill rotWithShape="1">
          <a:blip r:embed="rId2">
            <a:alphaModFix/>
          </a:blip>
          <a:srcRect b="26734"/>
          <a:stretch/>
        </p:blipFill>
        <p:spPr>
          <a:xfrm>
            <a:off x="10344101" y="293665"/>
            <a:ext cx="1530355" cy="345637"/>
          </a:xfrm>
          <a:prstGeom prst="rect">
            <a:avLst/>
          </a:prstGeom>
          <a:noFill/>
          <a:ln>
            <a:noFill/>
          </a:ln>
        </p:spPr>
      </p:pic>
      <p:cxnSp>
        <p:nvCxnSpPr>
          <p:cNvPr id="12" name="Google Shape;12;p3"/>
          <p:cNvCxnSpPr/>
          <p:nvPr/>
        </p:nvCxnSpPr>
        <p:spPr>
          <a:xfrm>
            <a:off x="300041" y="846000"/>
            <a:ext cx="11609387" cy="0"/>
          </a:xfrm>
          <a:prstGeom prst="straightConnector1">
            <a:avLst/>
          </a:prstGeom>
          <a:noFill/>
          <a:ln w="12700" cap="flat" cmpd="sng">
            <a:solidFill>
              <a:srgbClr val="F39900"/>
            </a:solidFill>
            <a:prstDash val="solid"/>
            <a:round/>
            <a:headEnd type="none" w="sm" len="sm"/>
            <a:tailEnd type="none" w="sm" len="sm"/>
          </a:ln>
        </p:spPr>
      </p:cxnSp>
      <p:sp>
        <p:nvSpPr>
          <p:cNvPr id="13" name="Google Shape;13;p3"/>
          <p:cNvSpPr txBox="1"/>
          <p:nvPr/>
        </p:nvSpPr>
        <p:spPr>
          <a:xfrm>
            <a:off x="11955199" y="6683678"/>
            <a:ext cx="198900" cy="174322"/>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fld id="{00000000-1234-1234-1234-123412341234}" type="slidenum">
              <a:rPr lang="en-US" altLang="ja-JP" sz="800" b="0" i="0" u="none" strike="noStrike" cap="none">
                <a:solidFill>
                  <a:schemeClr val="lt1"/>
                </a:solidFill>
                <a:latin typeface="Arial"/>
                <a:ea typeface="Arial"/>
                <a:cs typeface="Arial"/>
                <a:sym typeface="Arial"/>
              </a:rPr>
              <a:pPr marL="0" marR="0" lvl="0" indent="0" algn="ctr" rtl="0">
                <a:lnSpc>
                  <a:spcPct val="100000"/>
                </a:lnSpc>
                <a:spcBef>
                  <a:spcPts val="0"/>
                </a:spcBef>
                <a:spcAft>
                  <a:spcPts val="0"/>
                </a:spcAft>
                <a:buNone/>
              </a:pPr>
              <a:t>‹#›</a:t>
            </a:fld>
            <a:endParaRPr sz="800" b="0" i="0" u="none" strike="noStrike" cap="none">
              <a:solidFill>
                <a:schemeClr val="lt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3840" userDrawn="1">
          <p15:clr>
            <a:srgbClr val="FBAE40"/>
          </p15:clr>
        </p15:guide>
        <p15:guide id="2" pos="189" userDrawn="1">
          <p15:clr>
            <a:srgbClr val="FBAE40"/>
          </p15:clr>
        </p15:guide>
        <p15:guide id="3" pos="7503" userDrawn="1">
          <p15:clr>
            <a:srgbClr val="FBAE40"/>
          </p15:clr>
        </p15:guide>
        <p15:guide id="4" orient="horz" pos="18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ユーザー設定レイアウト">
  <p:cSld name="ユーザー設定レイアウト">
    <p:spTree>
      <p:nvGrpSpPr>
        <p:cNvPr id="1" name="Shape 6"/>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タイトル スライド">
  <p:cSld name="タイトル スライド">
    <p:spTree>
      <p:nvGrpSpPr>
        <p:cNvPr id="1" name="Shape 7"/>
        <p:cNvGrpSpPr/>
        <p:nvPr/>
      </p:nvGrpSpPr>
      <p:grpSpPr>
        <a:xfrm>
          <a:off x="0" y="0"/>
          <a:ext cx="0" cy="0"/>
          <a:chOff x="0" y="0"/>
          <a:chExt cx="0" cy="0"/>
        </a:xfrm>
      </p:grpSpPr>
      <p:sp>
        <p:nvSpPr>
          <p:cNvPr id="8" name="Google Shape;8;p3"/>
          <p:cNvSpPr/>
          <p:nvPr/>
        </p:nvSpPr>
        <p:spPr>
          <a:xfrm>
            <a:off x="0" y="6683686"/>
            <a:ext cx="12192000" cy="174321"/>
          </a:xfrm>
          <a:prstGeom prst="rect">
            <a:avLst/>
          </a:prstGeom>
          <a:solidFill>
            <a:srgbClr val="FF64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ltLang="ja-JP" sz="800" b="0" i="0" u="none" strike="noStrike" cap="none">
                <a:solidFill>
                  <a:schemeClr val="lt1"/>
                </a:solidFill>
                <a:latin typeface="Arial"/>
                <a:ea typeface="Arial"/>
                <a:cs typeface="Arial"/>
                <a:sym typeface="Arial"/>
              </a:rPr>
              <a:t>© 2021 ENDLINE inc.</a:t>
            </a:r>
            <a:endParaRPr sz="1400"/>
          </a:p>
        </p:txBody>
      </p:sp>
      <p:sp>
        <p:nvSpPr>
          <p:cNvPr id="9" name="Google Shape;9;p3"/>
          <p:cNvSpPr txBox="1">
            <a:spLocks noGrp="1"/>
          </p:cNvSpPr>
          <p:nvPr>
            <p:ph type="title"/>
          </p:nvPr>
        </p:nvSpPr>
        <p:spPr>
          <a:xfrm>
            <a:off x="317549" y="513339"/>
            <a:ext cx="8356259" cy="326284"/>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SzPts val="1400"/>
              <a:buNone/>
              <a:defRPr sz="22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76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76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76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76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76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76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76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760" b="0" i="0" u="none" strike="noStrike" cap="none">
                <a:solidFill>
                  <a:srgbClr val="000000"/>
                </a:solidFill>
                <a:latin typeface="Arial"/>
                <a:ea typeface="Arial"/>
                <a:cs typeface="Arial"/>
                <a:sym typeface="Arial"/>
              </a:defRPr>
            </a:lvl9pPr>
          </a:lstStyle>
          <a:p>
            <a:endParaRPr/>
          </a:p>
        </p:txBody>
      </p:sp>
      <p:sp>
        <p:nvSpPr>
          <p:cNvPr id="10" name="Google Shape;10;p3"/>
          <p:cNvSpPr/>
          <p:nvPr/>
        </p:nvSpPr>
        <p:spPr>
          <a:xfrm>
            <a:off x="3" y="613988"/>
            <a:ext cx="212384" cy="75779"/>
          </a:xfrm>
          <a:prstGeom prst="rect">
            <a:avLst/>
          </a:prstGeom>
          <a:gradFill>
            <a:gsLst>
              <a:gs pos="0">
                <a:srgbClr val="FF6400"/>
              </a:gs>
              <a:gs pos="100000">
                <a:srgbClr val="F39900"/>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635" b="0" i="0" u="none" strike="noStrike" cap="none">
              <a:solidFill>
                <a:schemeClr val="lt1"/>
              </a:solidFill>
              <a:latin typeface="Arial"/>
              <a:ea typeface="Arial"/>
              <a:cs typeface="Arial"/>
              <a:sym typeface="Arial"/>
            </a:endParaRPr>
          </a:p>
        </p:txBody>
      </p:sp>
      <p:pic>
        <p:nvPicPr>
          <p:cNvPr id="11" name="Google Shape;11;p3"/>
          <p:cNvPicPr preferRelativeResize="0"/>
          <p:nvPr/>
        </p:nvPicPr>
        <p:blipFill rotWithShape="1">
          <a:blip r:embed="rId2">
            <a:alphaModFix/>
          </a:blip>
          <a:srcRect b="26734"/>
          <a:stretch/>
        </p:blipFill>
        <p:spPr>
          <a:xfrm>
            <a:off x="10344101" y="293665"/>
            <a:ext cx="1530355" cy="345637"/>
          </a:xfrm>
          <a:prstGeom prst="rect">
            <a:avLst/>
          </a:prstGeom>
          <a:noFill/>
          <a:ln>
            <a:noFill/>
          </a:ln>
        </p:spPr>
      </p:pic>
      <p:cxnSp>
        <p:nvCxnSpPr>
          <p:cNvPr id="12" name="Google Shape;12;p3"/>
          <p:cNvCxnSpPr/>
          <p:nvPr/>
        </p:nvCxnSpPr>
        <p:spPr>
          <a:xfrm>
            <a:off x="300041" y="846000"/>
            <a:ext cx="11609387" cy="0"/>
          </a:xfrm>
          <a:prstGeom prst="straightConnector1">
            <a:avLst/>
          </a:prstGeom>
          <a:noFill/>
          <a:ln w="12700" cap="flat" cmpd="sng">
            <a:solidFill>
              <a:srgbClr val="F39900"/>
            </a:solidFill>
            <a:prstDash val="solid"/>
            <a:round/>
            <a:headEnd type="none" w="sm" len="sm"/>
            <a:tailEnd type="none" w="sm" len="sm"/>
          </a:ln>
        </p:spPr>
      </p:cxnSp>
      <p:sp>
        <p:nvSpPr>
          <p:cNvPr id="13" name="Google Shape;13;p3"/>
          <p:cNvSpPr txBox="1"/>
          <p:nvPr/>
        </p:nvSpPr>
        <p:spPr>
          <a:xfrm>
            <a:off x="11955199" y="6683678"/>
            <a:ext cx="198900" cy="174322"/>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fld id="{00000000-1234-1234-1234-123412341234}" type="slidenum">
              <a:rPr lang="en-US" altLang="ja-JP" sz="800" b="0" i="0" u="none" strike="noStrike" cap="none">
                <a:solidFill>
                  <a:schemeClr val="lt1"/>
                </a:solidFill>
                <a:latin typeface="Arial"/>
                <a:ea typeface="Arial"/>
                <a:cs typeface="Arial"/>
                <a:sym typeface="Arial"/>
              </a:rPr>
              <a:pPr marL="0" marR="0" lvl="0" indent="0" algn="ctr" rtl="0">
                <a:lnSpc>
                  <a:spcPct val="100000"/>
                </a:lnSpc>
                <a:spcBef>
                  <a:spcPts val="0"/>
                </a:spcBef>
                <a:spcAft>
                  <a:spcPts val="0"/>
                </a:spcAft>
                <a:buNone/>
              </a:pPr>
              <a:t>‹#›</a:t>
            </a:fld>
            <a:endParaRPr sz="800" b="0" i="0" u="none" strike="noStrike" cap="none">
              <a:solidFill>
                <a:schemeClr val="lt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3840" userDrawn="1">
          <p15:clr>
            <a:srgbClr val="FBAE40"/>
          </p15:clr>
        </p15:guide>
        <p15:guide id="2" pos="189" userDrawn="1">
          <p15:clr>
            <a:srgbClr val="FBAE40"/>
          </p15:clr>
        </p15:guide>
        <p15:guide id="3" pos="7503" userDrawn="1">
          <p15:clr>
            <a:srgbClr val="FBAE40"/>
          </p15:clr>
        </p15:guide>
        <p15:guide id="4" orient="horz" pos="187"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3" r:id="rId1"/>
    <p:sldLayoutId id="2147483654"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moz.com/local-search-ranking-factor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webtan.impress.co.jp/e/2019/08/30/33632" TargetMode="Externa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hyperlink" Target="https://webtan.impress.co.jp/e/2019/08/30/33632" TargetMode="Externa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ferret-plus.com/16400"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hyperlink" Target="https://fukuoka-kanban.co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moz.com/local-search-ranking-factors"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s://webtan.impress.co.jp/e/2019/08/30/33632" TargetMode="Externa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ssl4.eir-parts.net/doc/2440/tdnet/1824018/00.pdf"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moz.com/local-search-ranking-factors"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s://webtan.impress.co.jp/e/2019/08/30/33632" TargetMode="Externa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moz.com/local-search-ranking-factor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28.jpg"/><Relationship Id="rId4" Type="http://schemas.openxmlformats.org/officeDocument/2006/relationships/image" Target="../media/image24.png"/></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5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openxmlformats.org/officeDocument/2006/relationships/image" Target="../media/image34.JPG"/><Relationship Id="rId4" Type="http://schemas.openxmlformats.org/officeDocument/2006/relationships/image" Target="../media/image33.jpg"/></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35.jpg"/></Relationships>
</file>

<file path=ppt/slides/_rels/slide54.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24.png"/><Relationship Id="rId4" Type="http://schemas.openxmlformats.org/officeDocument/2006/relationships/image" Target="../media/image37.png"/><Relationship Id="rId9" Type="http://schemas.openxmlformats.org/officeDocument/2006/relationships/image" Target="../media/image42.png"/></Relationships>
</file>

<file path=ppt/slides/_rels/slide5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24.png"/></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24.png"/><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4.png"/><Relationship Id="rId7" Type="http://schemas.openxmlformats.org/officeDocument/2006/relationships/image" Target="../media/image56.png"/><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6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4.png"/><Relationship Id="rId7" Type="http://schemas.openxmlformats.org/officeDocument/2006/relationships/image" Target="../media/image54.png"/><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56.png"/></Relationships>
</file>

<file path=ppt/slides/_rels/slide6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24.png"/><Relationship Id="rId7" Type="http://schemas.openxmlformats.org/officeDocument/2006/relationships/image" Target="../media/image66.png"/><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image" Target="../media/image65.png"/><Relationship Id="rId11" Type="http://schemas.openxmlformats.org/officeDocument/2006/relationships/image" Target="../media/image57.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70.jp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s://moz.com/local-search-ranking-factors"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7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8" Type="http://schemas.openxmlformats.org/officeDocument/2006/relationships/hyperlink" Target="http://www.endline.co.jp" TargetMode="External"/><Relationship Id="rId3" Type="http://schemas.openxmlformats.org/officeDocument/2006/relationships/image" Target="../media/image80.png"/><Relationship Id="rId7" Type="http://schemas.openxmlformats.org/officeDocument/2006/relationships/image" Target="../media/image83.png"/><Relationship Id="rId2" Type="http://schemas.openxmlformats.org/officeDocument/2006/relationships/notesSlide" Target="../notesSlides/notesSlide72.xml"/><Relationship Id="rId1" Type="http://schemas.openxmlformats.org/officeDocument/2006/relationships/slideLayout" Target="../slideLayouts/slideLayout3.xml"/><Relationship Id="rId6" Type="http://schemas.openxmlformats.org/officeDocument/2006/relationships/image" Target="../media/image82.png"/><Relationship Id="rId5" Type="http://schemas.openxmlformats.org/officeDocument/2006/relationships/hyperlink" Target="mailto:info@endline.co.jp" TargetMode="External"/><Relationship Id="rId10" Type="http://schemas.openxmlformats.org/officeDocument/2006/relationships/image" Target="../media/image85.png"/><Relationship Id="rId4" Type="http://schemas.openxmlformats.org/officeDocument/2006/relationships/image" Target="../media/image81.png"/><Relationship Id="rId9" Type="http://schemas.openxmlformats.org/officeDocument/2006/relationships/image" Target="../media/image84.png"/></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webtan.impress.co.jp/e/2019/08/30/33632" TargetMode="Externa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4675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Pts val="1100"/>
              <a:buFont typeface="Arial"/>
              <a:buNone/>
              <a:tabLst/>
              <a:defRPr/>
            </a:pPr>
            <a:r>
              <a:rPr kumimoji="0" lang="ja-JP" altLang="en-US" sz="2200" b="1" i="0" u="none" strike="noStrike" kern="0" cap="none" spc="0" normalizeH="0" baseline="0" noProof="0" dirty="0">
                <a:ln>
                  <a:noFill/>
                </a:ln>
                <a:solidFill>
                  <a:srgbClr val="000000"/>
                </a:solidFill>
                <a:effectLst/>
                <a:uLnTx/>
                <a:uFillTx/>
                <a:latin typeface="Arial"/>
                <a:ea typeface="メイリオ" panose="020B0604030504040204" pitchFamily="50" charset="-128"/>
                <a:cs typeface="Arial" panose="020B0604020202020204" pitchFamily="34" charset="0"/>
                <a:sym typeface="Arial"/>
              </a:rPr>
              <a:t>あなたの会社はもう・・・</a:t>
            </a:r>
          </a:p>
        </p:txBody>
      </p:sp>
      <p:pic>
        <p:nvPicPr>
          <p:cNvPr id="3" name="図 2">
            <a:extLst>
              <a:ext uri="{FF2B5EF4-FFF2-40B4-BE49-F238E27FC236}">
                <a16:creationId xmlns:a16="http://schemas.microsoft.com/office/drawing/2014/main" id="{3E03754C-EEE2-4593-BEB0-DEDEF331FB29}"/>
              </a:ext>
            </a:extLst>
          </p:cNvPr>
          <p:cNvPicPr>
            <a:picLocks noChangeAspect="1"/>
          </p:cNvPicPr>
          <p:nvPr/>
        </p:nvPicPr>
        <p:blipFill>
          <a:blip r:embed="rId3"/>
          <a:stretch>
            <a:fillRect/>
          </a:stretch>
        </p:blipFill>
        <p:spPr>
          <a:xfrm>
            <a:off x="833122" y="1165710"/>
            <a:ext cx="5178953" cy="5178953"/>
          </a:xfrm>
          <a:prstGeom prst="rect">
            <a:avLst/>
          </a:prstGeom>
        </p:spPr>
      </p:pic>
      <p:sp>
        <p:nvSpPr>
          <p:cNvPr id="36" name="Google Shape;556;p27">
            <a:extLst>
              <a:ext uri="{FF2B5EF4-FFF2-40B4-BE49-F238E27FC236}">
                <a16:creationId xmlns:a16="http://schemas.microsoft.com/office/drawing/2014/main" id="{C4E867E4-8D65-4EF3-955C-0D844A91D66A}"/>
              </a:ext>
            </a:extLst>
          </p:cNvPr>
          <p:cNvSpPr txBox="1"/>
          <p:nvPr/>
        </p:nvSpPr>
        <p:spPr>
          <a:xfrm>
            <a:off x="6096006" y="1480952"/>
            <a:ext cx="6017367" cy="3896101"/>
          </a:xfrm>
          <a:prstGeom prst="rect">
            <a:avLst/>
          </a:prstGeom>
          <a:noFill/>
          <a:ln>
            <a:noFill/>
          </a:ln>
        </p:spPr>
        <p:txBody>
          <a:bodyPr spcFirstLastPara="1" wrap="square" lIns="0" tIns="0" rIns="0" bIns="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Pts val="1100"/>
              <a:buFont typeface="Arial"/>
              <a:buNone/>
              <a:tabLst/>
              <a:defRPr/>
            </a:pPr>
            <a:r>
              <a:rPr kumimoji="0" lang="ja-JP" altLang="en-US" sz="7200" b="1"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Arial"/>
              </a:rPr>
              <a:t>戦う前に</a:t>
            </a:r>
            <a:endParaRPr kumimoji="0" lang="en-US" altLang="ja-JP" sz="7200" b="1"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Arial"/>
            </a:endParaRPr>
          </a:p>
          <a:p>
            <a:pPr marL="0" marR="0" lvl="0" indent="0" algn="l" defTabSz="914354" rtl="0" eaLnBrk="1" fontAlgn="auto" latinLnBrk="0" hangingPunct="1">
              <a:lnSpc>
                <a:spcPct val="100000"/>
              </a:lnSpc>
              <a:spcBef>
                <a:spcPts val="0"/>
              </a:spcBef>
              <a:spcAft>
                <a:spcPts val="0"/>
              </a:spcAft>
              <a:buClr>
                <a:srgbClr val="000000"/>
              </a:buClr>
              <a:buSzPts val="1100"/>
              <a:buFont typeface="Arial"/>
              <a:buNone/>
              <a:tabLst/>
              <a:defRPr/>
            </a:pPr>
            <a:r>
              <a:rPr kumimoji="0" lang="ja-JP" altLang="en-US" sz="7200" b="1"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Arial"/>
              </a:rPr>
              <a:t>負けています。</a:t>
            </a:r>
          </a:p>
        </p:txBody>
      </p:sp>
    </p:spTree>
    <p:extLst>
      <p:ext uri="{BB962C8B-B14F-4D97-AF65-F5344CB8AC3E}">
        <p14:creationId xmlns:p14="http://schemas.microsoft.com/office/powerpoint/2010/main" val="17271029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ja-JP" altLang="en-US" sz="2200" b="0" i="0" u="none" strike="noStrike" kern="0" cap="none" spc="0" normalizeH="0" baseline="0" noProof="0" dirty="0">
                <a:ln>
                  <a:noFill/>
                </a:ln>
                <a:solidFill>
                  <a:srgbClr val="000000"/>
                </a:solidFill>
                <a:effectLst/>
                <a:uLnTx/>
                <a:uFillTx/>
                <a:latin typeface="Arial"/>
                <a:cs typeface="Arial"/>
                <a:sym typeface="Arial"/>
              </a:rPr>
              <a:t>当社の</a:t>
            </a:r>
            <a:r>
              <a:rPr kumimoji="0" lang="en-US" altLang="ja-JP" sz="2200" b="0" i="0" u="none" strike="noStrike" kern="0" cap="none" spc="0" normalizeH="0" baseline="0" noProof="0" dirty="0">
                <a:ln>
                  <a:noFill/>
                </a:ln>
                <a:solidFill>
                  <a:srgbClr val="000000"/>
                </a:solidFill>
                <a:effectLst/>
                <a:uLnTx/>
                <a:uFillTx/>
                <a:latin typeface="Arial"/>
                <a:cs typeface="Arial"/>
                <a:sym typeface="Arial"/>
              </a:rPr>
              <a:t>MEO</a:t>
            </a:r>
            <a:r>
              <a:rPr kumimoji="0" lang="ja-JP" altLang="en-US" sz="2200" b="0" i="0" u="none" strike="noStrike" kern="0" cap="none" spc="0" normalizeH="0" baseline="0" noProof="0" dirty="0">
                <a:ln>
                  <a:noFill/>
                </a:ln>
                <a:solidFill>
                  <a:srgbClr val="000000"/>
                </a:solidFill>
                <a:effectLst/>
                <a:uLnTx/>
                <a:uFillTx/>
                <a:latin typeface="Arial"/>
                <a:cs typeface="Arial"/>
                <a:sym typeface="Arial"/>
              </a:rPr>
              <a:t>施策</a:t>
            </a:r>
          </a:p>
        </p:txBody>
      </p:sp>
      <p:pic>
        <p:nvPicPr>
          <p:cNvPr id="3" name="図 2">
            <a:extLst>
              <a:ext uri="{FF2B5EF4-FFF2-40B4-BE49-F238E27FC236}">
                <a16:creationId xmlns:a16="http://schemas.microsoft.com/office/drawing/2014/main" id="{8A89325E-F1CF-4102-ADE8-D6BDDEC1CE37}"/>
              </a:ext>
            </a:extLst>
          </p:cNvPr>
          <p:cNvPicPr>
            <a:picLocks noChangeAspect="1"/>
          </p:cNvPicPr>
          <p:nvPr/>
        </p:nvPicPr>
        <p:blipFill>
          <a:blip r:embed="rId3"/>
          <a:stretch>
            <a:fillRect/>
          </a:stretch>
        </p:blipFill>
        <p:spPr>
          <a:xfrm>
            <a:off x="1333500" y="1252019"/>
            <a:ext cx="9525000" cy="2447925"/>
          </a:xfrm>
          <a:prstGeom prst="rect">
            <a:avLst/>
          </a:prstGeom>
        </p:spPr>
      </p:pic>
      <p:pic>
        <p:nvPicPr>
          <p:cNvPr id="5" name="図 4">
            <a:extLst>
              <a:ext uri="{FF2B5EF4-FFF2-40B4-BE49-F238E27FC236}">
                <a16:creationId xmlns:a16="http://schemas.microsoft.com/office/drawing/2014/main" id="{D6403DDF-E19F-4D27-927E-1AFBC692F18C}"/>
              </a:ext>
            </a:extLst>
          </p:cNvPr>
          <p:cNvPicPr>
            <a:picLocks noChangeAspect="1"/>
          </p:cNvPicPr>
          <p:nvPr/>
        </p:nvPicPr>
        <p:blipFill>
          <a:blip r:embed="rId4"/>
          <a:stretch>
            <a:fillRect/>
          </a:stretch>
        </p:blipFill>
        <p:spPr>
          <a:xfrm>
            <a:off x="1333500" y="4112341"/>
            <a:ext cx="9525000" cy="2447925"/>
          </a:xfrm>
          <a:prstGeom prst="rect">
            <a:avLst/>
          </a:prstGeom>
        </p:spPr>
      </p:pic>
    </p:spTree>
    <p:extLst>
      <p:ext uri="{BB962C8B-B14F-4D97-AF65-F5344CB8AC3E}">
        <p14:creationId xmlns:p14="http://schemas.microsoft.com/office/powerpoint/2010/main" val="32393827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a:buClr>
                <a:schemeClr val="dk1"/>
              </a:buClr>
              <a:buSzPts val="1100"/>
            </a:pPr>
            <a:r>
              <a:rPr lang="ja" altLang="ja-JP" sz="2200" dirty="0"/>
              <a:t>ローカル検索に影響を与える</a:t>
            </a:r>
            <a:r>
              <a:rPr lang="ja-JP" altLang="en-US" sz="2200" dirty="0"/>
              <a:t>４つの</a:t>
            </a:r>
            <a:r>
              <a:rPr lang="ja" altLang="ja-JP" sz="2200" dirty="0"/>
              <a:t>要素</a:t>
            </a:r>
            <a:endParaRPr lang="ja-JP" altLang="en-US" sz="2200" b="1" dirty="0">
              <a:solidFill>
                <a:schemeClr val="tx1"/>
              </a:solidFill>
              <a:latin typeface="Arial" panose="020B0604020202020204" pitchFamily="34" charset="0"/>
              <a:ea typeface="メイリオ" panose="020B0604030504040204" pitchFamily="50" charset="-128"/>
              <a:cs typeface="Arial" panose="020B0604020202020204" pitchFamily="34" charset="0"/>
            </a:endParaRPr>
          </a:p>
        </p:txBody>
      </p:sp>
      <p:sp>
        <p:nvSpPr>
          <p:cNvPr id="12" name="Google Shape;73;p15">
            <a:extLst>
              <a:ext uri="{FF2B5EF4-FFF2-40B4-BE49-F238E27FC236}">
                <a16:creationId xmlns:a16="http://schemas.microsoft.com/office/drawing/2014/main" id="{ABE74B6F-80AA-429D-9A2F-09E4DF365FB5}"/>
              </a:ext>
            </a:extLst>
          </p:cNvPr>
          <p:cNvSpPr txBox="1"/>
          <p:nvPr/>
        </p:nvSpPr>
        <p:spPr>
          <a:xfrm>
            <a:off x="6296524" y="1384517"/>
            <a:ext cx="4194643" cy="696553"/>
          </a:xfrm>
          <a:prstGeom prst="rect">
            <a:avLst/>
          </a:prstGeom>
          <a:solidFill>
            <a:schemeClr val="accent3"/>
          </a:solidFill>
          <a:ln>
            <a:noFill/>
          </a:ln>
        </p:spPr>
        <p:txBody>
          <a:bodyPr spcFirstLastPara="1" wrap="square" lIns="50800" tIns="50800" rIns="50800" bIns="50800" anchor="ctr" anchorCtr="0">
            <a:noAutofit/>
          </a:bodyPr>
          <a:lstStyle/>
          <a:p>
            <a:pPr algn="ctr">
              <a:buClr>
                <a:srgbClr val="FFFFFF"/>
              </a:buClr>
              <a:buSzPts val="5000"/>
            </a:pPr>
            <a:r>
              <a:rPr lang="ja" altLang="en-US" sz="3200" b="1" dirty="0">
                <a:solidFill>
                  <a:schemeClr val="lt1"/>
                </a:solidFill>
                <a:latin typeface="Yu Gothic Medium" panose="020B0500000000000000" pitchFamily="50" charset="-128"/>
                <a:ea typeface="Yu Gothic Medium" panose="020B0500000000000000" pitchFamily="50" charset="-128"/>
                <a:cs typeface="Roboto"/>
                <a:sym typeface="Roboto"/>
              </a:rPr>
              <a:t>距離</a:t>
            </a:r>
            <a:endParaRPr sz="3200" b="1" dirty="0">
              <a:solidFill>
                <a:schemeClr val="lt1"/>
              </a:solidFill>
              <a:latin typeface="Yu Gothic Medium" panose="020B0500000000000000" pitchFamily="50" charset="-128"/>
              <a:ea typeface="Yu Gothic Medium" panose="020B0500000000000000" pitchFamily="50" charset="-128"/>
              <a:cs typeface="Roboto"/>
              <a:sym typeface="Roboto"/>
            </a:endParaRPr>
          </a:p>
        </p:txBody>
      </p:sp>
      <p:sp>
        <p:nvSpPr>
          <p:cNvPr id="13" name="Google Shape;74;p15">
            <a:extLst>
              <a:ext uri="{FF2B5EF4-FFF2-40B4-BE49-F238E27FC236}">
                <a16:creationId xmlns:a16="http://schemas.microsoft.com/office/drawing/2014/main" id="{7C4607A5-4508-45EC-9345-F29D276D4EBA}"/>
              </a:ext>
            </a:extLst>
          </p:cNvPr>
          <p:cNvSpPr txBox="1"/>
          <p:nvPr/>
        </p:nvSpPr>
        <p:spPr>
          <a:xfrm>
            <a:off x="7602215" y="2177473"/>
            <a:ext cx="1583252" cy="463955"/>
          </a:xfrm>
          <a:prstGeom prst="rect">
            <a:avLst/>
          </a:prstGeom>
          <a:noFill/>
          <a:ln>
            <a:noFill/>
          </a:ln>
        </p:spPr>
        <p:txBody>
          <a:bodyPr spcFirstLastPara="1" wrap="square" lIns="50800" tIns="50800" rIns="50800" bIns="50800" anchor="t" anchorCtr="0">
            <a:noAutofit/>
          </a:bodyPr>
          <a:lstStyle/>
          <a:p>
            <a:pPr>
              <a:lnSpc>
                <a:spcPct val="115000"/>
              </a:lnSpc>
              <a:buClr>
                <a:srgbClr val="5C5C5C"/>
              </a:buClr>
              <a:buSzPts val="3000"/>
            </a:pPr>
            <a:r>
              <a:rPr lang="ja" altLang="en-US" sz="2000" dirty="0">
                <a:solidFill>
                  <a:srgbClr val="5C5C5C"/>
                </a:solidFill>
                <a:latin typeface="Yu Gothic Medium" panose="020B0500000000000000" pitchFamily="50" charset="-128"/>
                <a:ea typeface="Yu Gothic Medium" panose="020B0500000000000000" pitchFamily="50" charset="-128"/>
                <a:cs typeface="Roboto"/>
                <a:sym typeface="Roboto"/>
              </a:rPr>
              <a:t>対策は困難</a:t>
            </a:r>
            <a:endParaRPr sz="2000" dirty="0">
              <a:latin typeface="Yu Gothic Medium" panose="020B0500000000000000" pitchFamily="50" charset="-128"/>
              <a:ea typeface="Yu Gothic Medium" panose="020B0500000000000000" pitchFamily="50" charset="-128"/>
              <a:cs typeface="Roboto"/>
              <a:sym typeface="Roboto"/>
            </a:endParaRPr>
          </a:p>
        </p:txBody>
      </p:sp>
      <p:sp>
        <p:nvSpPr>
          <p:cNvPr id="14" name="Google Shape;75;p15">
            <a:extLst>
              <a:ext uri="{FF2B5EF4-FFF2-40B4-BE49-F238E27FC236}">
                <a16:creationId xmlns:a16="http://schemas.microsoft.com/office/drawing/2014/main" id="{E853E56C-E301-4E7A-B609-0B300C96AED3}"/>
              </a:ext>
            </a:extLst>
          </p:cNvPr>
          <p:cNvSpPr txBox="1"/>
          <p:nvPr/>
        </p:nvSpPr>
        <p:spPr>
          <a:xfrm>
            <a:off x="6296522" y="3977823"/>
            <a:ext cx="4194644" cy="709324"/>
          </a:xfrm>
          <a:prstGeom prst="rect">
            <a:avLst/>
          </a:prstGeom>
          <a:solidFill>
            <a:srgbClr val="F7723E"/>
          </a:solidFill>
          <a:ln>
            <a:noFill/>
          </a:ln>
        </p:spPr>
        <p:txBody>
          <a:bodyPr spcFirstLastPara="1" wrap="square" lIns="50800" tIns="50800" rIns="50800" bIns="50800" anchor="ctr" anchorCtr="0">
            <a:noAutofit/>
          </a:bodyPr>
          <a:lstStyle/>
          <a:p>
            <a:pPr algn="ctr">
              <a:buClr>
                <a:srgbClr val="FFFFFF"/>
              </a:buClr>
              <a:buSzPts val="5000"/>
            </a:pPr>
            <a:r>
              <a:rPr lang="ja-JP" altLang="en-US" sz="3200" b="1" dirty="0">
                <a:solidFill>
                  <a:schemeClr val="lt1"/>
                </a:solidFill>
                <a:latin typeface="Yu Gothic Medium" panose="020B0500000000000000" pitchFamily="50" charset="-128"/>
                <a:ea typeface="Yu Gothic Medium" panose="020B0500000000000000" pitchFamily="50" charset="-128"/>
                <a:cs typeface="Roboto"/>
                <a:sym typeface="Roboto"/>
              </a:rPr>
              <a:t>③</a:t>
            </a:r>
            <a:r>
              <a:rPr lang="ja" altLang="en-US" sz="3200" b="1" dirty="0">
                <a:solidFill>
                  <a:schemeClr val="lt1"/>
                </a:solidFill>
                <a:latin typeface="Yu Gothic Medium" panose="020B0500000000000000" pitchFamily="50" charset="-128"/>
                <a:ea typeface="Yu Gothic Medium" panose="020B0500000000000000" pitchFamily="50" charset="-128"/>
                <a:cs typeface="Roboto"/>
                <a:sym typeface="Roboto"/>
              </a:rPr>
              <a:t>情報鮮度</a:t>
            </a:r>
            <a:endParaRPr sz="3200" b="1" dirty="0">
              <a:solidFill>
                <a:schemeClr val="lt1"/>
              </a:solidFill>
              <a:latin typeface="Yu Gothic Medium" panose="020B0500000000000000" pitchFamily="50" charset="-128"/>
              <a:ea typeface="Yu Gothic Medium" panose="020B0500000000000000" pitchFamily="50" charset="-128"/>
              <a:cs typeface="Roboto"/>
              <a:sym typeface="Roboto"/>
            </a:endParaRPr>
          </a:p>
        </p:txBody>
      </p:sp>
      <p:sp>
        <p:nvSpPr>
          <p:cNvPr id="15" name="Google Shape;76;p15">
            <a:extLst>
              <a:ext uri="{FF2B5EF4-FFF2-40B4-BE49-F238E27FC236}">
                <a16:creationId xmlns:a16="http://schemas.microsoft.com/office/drawing/2014/main" id="{6A0E972C-032E-4D5D-B01F-3E7EB9598247}"/>
              </a:ext>
            </a:extLst>
          </p:cNvPr>
          <p:cNvSpPr txBox="1"/>
          <p:nvPr/>
        </p:nvSpPr>
        <p:spPr>
          <a:xfrm>
            <a:off x="6296521" y="4667952"/>
            <a:ext cx="4194643" cy="473008"/>
          </a:xfrm>
          <a:prstGeom prst="rect">
            <a:avLst/>
          </a:prstGeom>
          <a:noFill/>
          <a:ln>
            <a:noFill/>
          </a:ln>
        </p:spPr>
        <p:txBody>
          <a:bodyPr spcFirstLastPara="1" wrap="square" lIns="50800" tIns="50800" rIns="50800" bIns="50800" anchor="t" anchorCtr="0">
            <a:noAutofit/>
          </a:bodyPr>
          <a:lstStyle/>
          <a:p>
            <a:pPr algn="ctr">
              <a:lnSpc>
                <a:spcPct val="115000"/>
              </a:lnSpc>
              <a:buClr>
                <a:srgbClr val="5C5C5C"/>
              </a:buClr>
              <a:buSzPts val="3000"/>
            </a:pPr>
            <a:r>
              <a:rPr lang="ja" altLang="en-US" sz="2000" dirty="0">
                <a:solidFill>
                  <a:srgbClr val="5C5C5C"/>
                </a:solidFill>
                <a:latin typeface="Yu Gothic Medium" panose="020B0500000000000000" pitchFamily="50" charset="-128"/>
                <a:ea typeface="Yu Gothic Medium" panose="020B0500000000000000" pitchFamily="50" charset="-128"/>
                <a:cs typeface="Roboto"/>
                <a:sym typeface="Roboto"/>
              </a:rPr>
              <a:t>こまめに投稿、</a:t>
            </a:r>
            <a:r>
              <a:rPr lang="en-US" altLang="ja" sz="2000" dirty="0">
                <a:solidFill>
                  <a:srgbClr val="5C5C5C"/>
                </a:solidFill>
                <a:latin typeface="Yu Gothic Medium" panose="020B0500000000000000" pitchFamily="50" charset="-128"/>
                <a:ea typeface="Yu Gothic Medium" panose="020B0500000000000000" pitchFamily="50" charset="-128"/>
                <a:cs typeface="Roboto"/>
                <a:sym typeface="Roboto"/>
              </a:rPr>
              <a:t>Web</a:t>
            </a:r>
            <a:r>
              <a:rPr lang="ja" altLang="en-US" sz="2000" dirty="0">
                <a:solidFill>
                  <a:srgbClr val="5C5C5C"/>
                </a:solidFill>
                <a:latin typeface="Yu Gothic Medium" panose="020B0500000000000000" pitchFamily="50" charset="-128"/>
                <a:ea typeface="Yu Gothic Medium" panose="020B0500000000000000" pitchFamily="50" charset="-128"/>
                <a:cs typeface="Roboto"/>
                <a:sym typeface="Roboto"/>
              </a:rPr>
              <a:t>サイト更新</a:t>
            </a:r>
            <a:endParaRPr sz="2000" dirty="0">
              <a:latin typeface="Yu Gothic Medium" panose="020B0500000000000000" pitchFamily="50" charset="-128"/>
              <a:ea typeface="Yu Gothic Medium" panose="020B0500000000000000" pitchFamily="50" charset="-128"/>
              <a:cs typeface="Roboto"/>
              <a:sym typeface="Roboto"/>
            </a:endParaRPr>
          </a:p>
        </p:txBody>
      </p:sp>
      <p:sp>
        <p:nvSpPr>
          <p:cNvPr id="16" name="Google Shape;77;p15">
            <a:extLst>
              <a:ext uri="{FF2B5EF4-FFF2-40B4-BE49-F238E27FC236}">
                <a16:creationId xmlns:a16="http://schemas.microsoft.com/office/drawing/2014/main" id="{C2657BA0-559B-4B86-BCEA-3AC6AE0524B3}"/>
              </a:ext>
            </a:extLst>
          </p:cNvPr>
          <p:cNvSpPr txBox="1"/>
          <p:nvPr/>
        </p:nvSpPr>
        <p:spPr>
          <a:xfrm>
            <a:off x="1274075" y="3952491"/>
            <a:ext cx="4194644" cy="709324"/>
          </a:xfrm>
          <a:prstGeom prst="rect">
            <a:avLst/>
          </a:prstGeom>
          <a:solidFill>
            <a:srgbClr val="F7723E"/>
          </a:solidFill>
          <a:ln>
            <a:noFill/>
          </a:ln>
        </p:spPr>
        <p:txBody>
          <a:bodyPr spcFirstLastPara="1" wrap="square" lIns="50800" tIns="50800" rIns="50800" bIns="50800" anchor="ctr" anchorCtr="0">
            <a:noAutofit/>
          </a:bodyPr>
          <a:lstStyle/>
          <a:p>
            <a:pPr algn="ctr">
              <a:buClr>
                <a:srgbClr val="FFFFFF"/>
              </a:buClr>
              <a:buSzPts val="5000"/>
            </a:pPr>
            <a:r>
              <a:rPr lang="ja-JP" altLang="en-US" sz="3200" b="1" dirty="0">
                <a:solidFill>
                  <a:schemeClr val="lt1"/>
                </a:solidFill>
                <a:latin typeface="Yu Gothic Medium" panose="020B0500000000000000" pitchFamily="50" charset="-128"/>
                <a:ea typeface="Yu Gothic Medium" panose="020B0500000000000000" pitchFamily="50" charset="-128"/>
                <a:cs typeface="Roboto"/>
                <a:sym typeface="Roboto"/>
              </a:rPr>
              <a:t>②</a:t>
            </a:r>
            <a:r>
              <a:rPr lang="ja" altLang="en-US" sz="3200" b="1" dirty="0">
                <a:solidFill>
                  <a:schemeClr val="lt1"/>
                </a:solidFill>
                <a:latin typeface="Yu Gothic Medium" panose="020B0500000000000000" pitchFamily="50" charset="-128"/>
                <a:ea typeface="Yu Gothic Medium" panose="020B0500000000000000" pitchFamily="50" charset="-128"/>
                <a:cs typeface="Roboto"/>
                <a:sym typeface="Roboto"/>
              </a:rPr>
              <a:t>知名度</a:t>
            </a:r>
            <a:endParaRPr sz="3200" b="1" dirty="0">
              <a:solidFill>
                <a:schemeClr val="lt1"/>
              </a:solidFill>
              <a:latin typeface="Yu Gothic Medium" panose="020B0500000000000000" pitchFamily="50" charset="-128"/>
              <a:ea typeface="Yu Gothic Medium" panose="020B0500000000000000" pitchFamily="50" charset="-128"/>
              <a:cs typeface="Roboto"/>
              <a:sym typeface="Roboto"/>
            </a:endParaRPr>
          </a:p>
        </p:txBody>
      </p:sp>
      <p:sp>
        <p:nvSpPr>
          <p:cNvPr id="17" name="Google Shape;78;p15">
            <a:extLst>
              <a:ext uri="{FF2B5EF4-FFF2-40B4-BE49-F238E27FC236}">
                <a16:creationId xmlns:a16="http://schemas.microsoft.com/office/drawing/2014/main" id="{4423FA4B-97F4-49D3-90F1-DD8C98CE925B}"/>
              </a:ext>
            </a:extLst>
          </p:cNvPr>
          <p:cNvSpPr txBox="1"/>
          <p:nvPr/>
        </p:nvSpPr>
        <p:spPr>
          <a:xfrm>
            <a:off x="1189992" y="4693505"/>
            <a:ext cx="4278729" cy="927931"/>
          </a:xfrm>
          <a:prstGeom prst="rect">
            <a:avLst/>
          </a:prstGeom>
          <a:noFill/>
          <a:ln>
            <a:noFill/>
          </a:ln>
        </p:spPr>
        <p:txBody>
          <a:bodyPr spcFirstLastPara="1" wrap="square" lIns="50800" tIns="50800" rIns="50800" bIns="50800" anchor="t" anchorCtr="0">
            <a:noAutofit/>
          </a:bodyPr>
          <a:lstStyle/>
          <a:p>
            <a:pPr>
              <a:lnSpc>
                <a:spcPct val="115000"/>
              </a:lnSpc>
              <a:buClr>
                <a:srgbClr val="5C5C5C"/>
              </a:buClr>
              <a:buSzPts val="3000"/>
            </a:pPr>
            <a:r>
              <a:rPr lang="ja" altLang="en-US" sz="2000" dirty="0">
                <a:solidFill>
                  <a:srgbClr val="5C5C5C"/>
                </a:solidFill>
                <a:latin typeface="Yu Gothic Medium" panose="020B0500000000000000" pitchFamily="50" charset="-128"/>
                <a:ea typeface="Yu Gothic Medium" panose="020B0500000000000000" pitchFamily="50" charset="-128"/>
                <a:cs typeface="Roboto"/>
                <a:sym typeface="Roboto"/>
              </a:rPr>
              <a:t>サイテーションを広く獲得／対策の難易度高い</a:t>
            </a:r>
            <a:endParaRPr sz="2000" dirty="0">
              <a:latin typeface="Yu Gothic Medium" panose="020B0500000000000000" pitchFamily="50" charset="-128"/>
              <a:ea typeface="Yu Gothic Medium" panose="020B0500000000000000" pitchFamily="50" charset="-128"/>
              <a:cs typeface="Roboto"/>
              <a:sym typeface="Roboto"/>
            </a:endParaRPr>
          </a:p>
        </p:txBody>
      </p:sp>
      <p:sp>
        <p:nvSpPr>
          <p:cNvPr id="18" name="Google Shape;79;p15">
            <a:extLst>
              <a:ext uri="{FF2B5EF4-FFF2-40B4-BE49-F238E27FC236}">
                <a16:creationId xmlns:a16="http://schemas.microsoft.com/office/drawing/2014/main" id="{A9FD6D37-31BD-45BC-BAC8-F789782621BE}"/>
              </a:ext>
            </a:extLst>
          </p:cNvPr>
          <p:cNvSpPr txBox="1"/>
          <p:nvPr/>
        </p:nvSpPr>
        <p:spPr>
          <a:xfrm>
            <a:off x="1323465" y="1391118"/>
            <a:ext cx="4194643" cy="696553"/>
          </a:xfrm>
          <a:prstGeom prst="rect">
            <a:avLst/>
          </a:prstGeom>
          <a:solidFill>
            <a:srgbClr val="F7723E"/>
          </a:solidFill>
          <a:ln>
            <a:noFill/>
          </a:ln>
        </p:spPr>
        <p:txBody>
          <a:bodyPr spcFirstLastPara="1" wrap="square" lIns="50800" tIns="50800" rIns="50800" bIns="50800" anchor="ctr" anchorCtr="0">
            <a:noAutofit/>
          </a:bodyPr>
          <a:lstStyle/>
          <a:p>
            <a:pPr algn="ctr">
              <a:buClr>
                <a:srgbClr val="FFFFFF"/>
              </a:buClr>
              <a:buSzPts val="5000"/>
            </a:pPr>
            <a:r>
              <a:rPr lang="ja-JP" altLang="en-US" sz="3200" b="1" dirty="0">
                <a:solidFill>
                  <a:schemeClr val="lt1"/>
                </a:solidFill>
                <a:latin typeface="Yu Gothic Medium" panose="020B0500000000000000" pitchFamily="50" charset="-128"/>
                <a:ea typeface="Yu Gothic Medium" panose="020B0500000000000000" pitchFamily="50" charset="-128"/>
                <a:cs typeface="Roboto"/>
                <a:sym typeface="Roboto"/>
              </a:rPr>
              <a:t>①</a:t>
            </a:r>
            <a:r>
              <a:rPr lang="ja" altLang="en-US" sz="3200" b="1" dirty="0">
                <a:solidFill>
                  <a:schemeClr val="lt1"/>
                </a:solidFill>
                <a:latin typeface="Yu Gothic Medium" panose="020B0500000000000000" pitchFamily="50" charset="-128"/>
                <a:ea typeface="Yu Gothic Medium" panose="020B0500000000000000" pitchFamily="50" charset="-128"/>
                <a:cs typeface="Roboto"/>
                <a:sym typeface="Roboto"/>
              </a:rPr>
              <a:t>関連性</a:t>
            </a:r>
            <a:endParaRPr sz="3200" b="1" dirty="0">
              <a:solidFill>
                <a:schemeClr val="lt1"/>
              </a:solidFill>
              <a:latin typeface="Yu Gothic Medium" panose="020B0500000000000000" pitchFamily="50" charset="-128"/>
              <a:ea typeface="Yu Gothic Medium" panose="020B0500000000000000" pitchFamily="50" charset="-128"/>
              <a:cs typeface="Roboto"/>
              <a:sym typeface="Roboto"/>
            </a:endParaRPr>
          </a:p>
        </p:txBody>
      </p:sp>
      <p:sp>
        <p:nvSpPr>
          <p:cNvPr id="26" name="Google Shape;80;p15">
            <a:extLst>
              <a:ext uri="{FF2B5EF4-FFF2-40B4-BE49-F238E27FC236}">
                <a16:creationId xmlns:a16="http://schemas.microsoft.com/office/drawing/2014/main" id="{120DC9B6-89D8-4FE6-919D-6D16AB972C56}"/>
              </a:ext>
            </a:extLst>
          </p:cNvPr>
          <p:cNvSpPr txBox="1"/>
          <p:nvPr/>
        </p:nvSpPr>
        <p:spPr>
          <a:xfrm>
            <a:off x="1274077" y="2215789"/>
            <a:ext cx="4194643" cy="1101451"/>
          </a:xfrm>
          <a:prstGeom prst="rect">
            <a:avLst/>
          </a:prstGeom>
          <a:noFill/>
          <a:ln>
            <a:noFill/>
          </a:ln>
        </p:spPr>
        <p:txBody>
          <a:bodyPr spcFirstLastPara="1" wrap="square" lIns="50800" tIns="50800" rIns="50800" bIns="50800" anchor="t" anchorCtr="0">
            <a:noAutofit/>
          </a:bodyPr>
          <a:lstStyle/>
          <a:p>
            <a:pPr>
              <a:buClr>
                <a:srgbClr val="5C5C5C"/>
              </a:buClr>
              <a:buSzPts val="2910"/>
            </a:pPr>
            <a:r>
              <a:rPr lang="ja" altLang="en-US" sz="2000" dirty="0">
                <a:solidFill>
                  <a:srgbClr val="5C5C5C"/>
                </a:solidFill>
                <a:latin typeface="Yu Gothic Medium" panose="020B0500000000000000" pitchFamily="50" charset="-128"/>
                <a:ea typeface="Yu Gothic Medium" panose="020B0500000000000000" pitchFamily="50" charset="-128"/>
                <a:cs typeface="Roboto"/>
                <a:sym typeface="Roboto"/>
              </a:rPr>
              <a:t>投稿、口コミ、</a:t>
            </a:r>
            <a:r>
              <a:rPr lang="en-US" altLang="ja" sz="2000" dirty="0">
                <a:solidFill>
                  <a:srgbClr val="5C5C5C"/>
                </a:solidFill>
                <a:latin typeface="Yu Gothic Medium" panose="020B0500000000000000" pitchFamily="50" charset="-128"/>
                <a:ea typeface="Yu Gothic Medium" panose="020B0500000000000000" pitchFamily="50" charset="-128"/>
                <a:cs typeface="Roboto"/>
                <a:sym typeface="Roboto"/>
              </a:rPr>
              <a:t>Web</a:t>
            </a:r>
            <a:r>
              <a:rPr lang="ja" altLang="en-US" sz="2000" dirty="0">
                <a:solidFill>
                  <a:srgbClr val="5C5C5C"/>
                </a:solidFill>
                <a:latin typeface="Yu Gothic Medium" panose="020B0500000000000000" pitchFamily="50" charset="-128"/>
                <a:ea typeface="Yu Gothic Medium" panose="020B0500000000000000" pitchFamily="50" charset="-128"/>
                <a:cs typeface="Roboto"/>
                <a:sym typeface="Roboto"/>
              </a:rPr>
              <a:t>サイト、</a:t>
            </a:r>
            <a:br>
              <a:rPr lang="ja" altLang="en-US" sz="2000" dirty="0">
                <a:solidFill>
                  <a:srgbClr val="5C5C5C"/>
                </a:solidFill>
                <a:latin typeface="Yu Gothic Medium" panose="020B0500000000000000" pitchFamily="50" charset="-128"/>
                <a:ea typeface="Yu Gothic Medium" panose="020B0500000000000000" pitchFamily="50" charset="-128"/>
                <a:cs typeface="Roboto"/>
                <a:sym typeface="Roboto"/>
              </a:rPr>
            </a:br>
            <a:r>
              <a:rPr lang="ja" altLang="en-US" sz="2000" dirty="0">
                <a:solidFill>
                  <a:srgbClr val="5C5C5C"/>
                </a:solidFill>
                <a:latin typeface="Yu Gothic Medium" panose="020B0500000000000000" pitchFamily="50" charset="-128"/>
                <a:ea typeface="Yu Gothic Medium" panose="020B0500000000000000" pitchFamily="50" charset="-128"/>
                <a:cs typeface="Roboto"/>
                <a:sym typeface="Roboto"/>
              </a:rPr>
              <a:t>サイテーションで幅広くキーワードを獲得</a:t>
            </a:r>
            <a:endParaRPr sz="2000" dirty="0">
              <a:latin typeface="Yu Gothic Medium" panose="020B0500000000000000" pitchFamily="50" charset="-128"/>
              <a:ea typeface="Yu Gothic Medium" panose="020B0500000000000000" pitchFamily="50" charset="-128"/>
              <a:cs typeface="Roboto"/>
              <a:sym typeface="Roboto"/>
            </a:endParaRPr>
          </a:p>
        </p:txBody>
      </p:sp>
      <p:sp>
        <p:nvSpPr>
          <p:cNvPr id="28" name="テキスト ボックス 27">
            <a:extLst>
              <a:ext uri="{FF2B5EF4-FFF2-40B4-BE49-F238E27FC236}">
                <a16:creationId xmlns:a16="http://schemas.microsoft.com/office/drawing/2014/main" id="{45C5A3C7-95A1-4413-A0ED-40EC787EC513}"/>
              </a:ext>
            </a:extLst>
          </p:cNvPr>
          <p:cNvSpPr txBox="1"/>
          <p:nvPr/>
        </p:nvSpPr>
        <p:spPr>
          <a:xfrm>
            <a:off x="1048880" y="5891387"/>
            <a:ext cx="10495280" cy="338554"/>
          </a:xfrm>
          <a:prstGeom prst="rect">
            <a:avLst/>
          </a:prstGeom>
          <a:noFill/>
        </p:spPr>
        <p:txBody>
          <a:bodyPr wrap="square">
            <a:spAutoFit/>
          </a:bodyPr>
          <a:lstStyle/>
          <a:p>
            <a:pPr>
              <a:spcAft>
                <a:spcPts val="1200"/>
              </a:spcAft>
              <a:buSzPts val="2800"/>
            </a:pPr>
            <a:r>
              <a:rPr lang="en-US" altLang="ja-JP" sz="1600" b="1" dirty="0">
                <a:latin typeface="Yu Gothic Medium" panose="020B0500000000000000" pitchFamily="50" charset="-128"/>
                <a:ea typeface="Yu Gothic Medium" panose="020B0500000000000000" pitchFamily="50" charset="-128"/>
              </a:rPr>
              <a:t>※</a:t>
            </a:r>
            <a:r>
              <a:rPr lang="ja-JP" altLang="en-US" sz="1600" b="1" dirty="0">
                <a:latin typeface="Yu Gothic Medium" panose="020B0500000000000000" pitchFamily="50" charset="-128"/>
                <a:ea typeface="Yu Gothic Medium" panose="020B0500000000000000" pitchFamily="50" charset="-128"/>
              </a:rPr>
              <a:t>サイテーション　</a:t>
            </a:r>
            <a:r>
              <a:rPr lang="en-US" altLang="ja-JP" sz="1600" dirty="0">
                <a:latin typeface="Yu Gothic Medium" panose="020B0500000000000000" pitchFamily="50" charset="-128"/>
                <a:ea typeface="Yu Gothic Medium" panose="020B0500000000000000" pitchFamily="50" charset="-128"/>
              </a:rPr>
              <a:t>SNS</a:t>
            </a:r>
            <a:r>
              <a:rPr lang="ja-JP" altLang="en-US" sz="1600" dirty="0">
                <a:latin typeface="Yu Gothic Medium" panose="020B0500000000000000" pitchFamily="50" charset="-128"/>
                <a:ea typeface="Yu Gothic Medium" panose="020B0500000000000000" pitchFamily="50" charset="-128"/>
              </a:rPr>
              <a:t>、</a:t>
            </a:r>
            <a:r>
              <a:rPr lang="en-US" altLang="ja-JP" sz="1600" dirty="0">
                <a:latin typeface="Yu Gothic Medium" panose="020B0500000000000000" pitchFamily="50" charset="-128"/>
                <a:ea typeface="Yu Gothic Medium" panose="020B0500000000000000" pitchFamily="50" charset="-128"/>
              </a:rPr>
              <a:t>Web</a:t>
            </a:r>
            <a:r>
              <a:rPr lang="ja-JP" altLang="en-US" sz="1600" dirty="0">
                <a:latin typeface="Yu Gothic Medium" panose="020B0500000000000000" pitchFamily="50" charset="-128"/>
                <a:ea typeface="Yu Gothic Medium" panose="020B0500000000000000" pitchFamily="50" charset="-128"/>
              </a:rPr>
              <a:t>ページなどネット上の様々なところで店舗情報が広く言及（</a:t>
            </a:r>
            <a:r>
              <a:rPr lang="en-US" altLang="ja-JP" sz="1600" dirty="0">
                <a:latin typeface="Yu Gothic Medium" panose="020B0500000000000000" pitchFamily="50" charset="-128"/>
                <a:ea typeface="Yu Gothic Medium" panose="020B0500000000000000" pitchFamily="50" charset="-128"/>
              </a:rPr>
              <a:t>citation</a:t>
            </a:r>
            <a:r>
              <a:rPr lang="ja-JP" altLang="en-US" sz="1600" dirty="0">
                <a:latin typeface="Yu Gothic Medium" panose="020B0500000000000000" pitchFamily="50" charset="-128"/>
                <a:ea typeface="Yu Gothic Medium" panose="020B0500000000000000" pitchFamily="50" charset="-128"/>
              </a:rPr>
              <a:t>）されること</a:t>
            </a:r>
          </a:p>
        </p:txBody>
      </p:sp>
    </p:spTree>
    <p:extLst>
      <p:ext uri="{BB962C8B-B14F-4D97-AF65-F5344CB8AC3E}">
        <p14:creationId xmlns:p14="http://schemas.microsoft.com/office/powerpoint/2010/main" val="565159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a:buClr>
                <a:schemeClr val="dk1"/>
              </a:buClr>
              <a:buSzPts val="1100"/>
            </a:pPr>
            <a:r>
              <a:rPr lang="ja" altLang="ja-JP" sz="2200" dirty="0"/>
              <a:t>ローカル検索に影響を与える</a:t>
            </a:r>
            <a:r>
              <a:rPr lang="ja-JP" altLang="en-US" sz="2200" dirty="0"/>
              <a:t>４つの</a:t>
            </a:r>
            <a:r>
              <a:rPr lang="ja" altLang="ja-JP" sz="2200" dirty="0"/>
              <a:t>要素</a:t>
            </a:r>
            <a:r>
              <a:rPr lang="ja-JP" altLang="en-US" sz="2200" dirty="0"/>
              <a:t>③情報鮮度</a:t>
            </a:r>
            <a:endParaRPr lang="ja-JP" altLang="en-US" sz="2200" b="1" dirty="0">
              <a:solidFill>
                <a:schemeClr val="tx1"/>
              </a:solidFill>
              <a:latin typeface="Arial" panose="020B0604020202020204" pitchFamily="34" charset="0"/>
              <a:ea typeface="メイリオ" panose="020B0604030504040204" pitchFamily="50" charset="-128"/>
              <a:cs typeface="Arial" panose="020B0604020202020204" pitchFamily="34" charset="0"/>
            </a:endParaRPr>
          </a:p>
        </p:txBody>
      </p:sp>
      <p:sp>
        <p:nvSpPr>
          <p:cNvPr id="8" name="Google Shape;138;p28">
            <a:extLst>
              <a:ext uri="{FF2B5EF4-FFF2-40B4-BE49-F238E27FC236}">
                <a16:creationId xmlns:a16="http://schemas.microsoft.com/office/drawing/2014/main" id="{7FF683A7-A479-42B9-8EF2-B13D38453C1E}"/>
              </a:ext>
            </a:extLst>
          </p:cNvPr>
          <p:cNvSpPr txBox="1">
            <a:spLocks/>
          </p:cNvSpPr>
          <p:nvPr/>
        </p:nvSpPr>
        <p:spPr>
          <a:xfrm>
            <a:off x="426469" y="958708"/>
            <a:ext cx="11521695" cy="663413"/>
          </a:xfrm>
          <a:prstGeom prst="rect">
            <a:avLst/>
          </a:prstGeom>
          <a:noFill/>
          <a:ln>
            <a:noFill/>
          </a:ln>
        </p:spPr>
        <p:txBody>
          <a:bodyPr spcFirstLastPara="1" wrap="square" lIns="0" tIns="0" rIns="0" bIns="2104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9pPr>
          </a:lstStyle>
          <a:p>
            <a:pPr algn="l">
              <a:lnSpc>
                <a:spcPct val="115000"/>
              </a:lnSpc>
              <a:buSzPts val="2800"/>
              <a:buNone/>
            </a:pPr>
            <a:r>
              <a:rPr lang="ja-JP" altLang="en-US" sz="1200" dirty="0">
                <a:solidFill>
                  <a:srgbClr val="434343"/>
                </a:solidFill>
                <a:latin typeface="メイリオ" panose="020B0604030504040204" pitchFamily="50" charset="-128"/>
                <a:ea typeface="メイリオ" panose="020B0604030504040204" pitchFamily="50" charset="-128"/>
              </a:rPr>
              <a:t>検索者との位置関係、検索ニーズに合致した店舗情報（</a:t>
            </a:r>
            <a:r>
              <a:rPr lang="en-US" altLang="ja-JP" sz="1200" dirty="0">
                <a:solidFill>
                  <a:srgbClr val="434343"/>
                </a:solidFill>
                <a:latin typeface="メイリオ" panose="020B0604030504040204" pitchFamily="50" charset="-128"/>
                <a:ea typeface="メイリオ" panose="020B0604030504040204" pitchFamily="50" charset="-128"/>
              </a:rPr>
              <a:t>Google</a:t>
            </a:r>
            <a:r>
              <a:rPr lang="ja-JP" altLang="en-US" sz="1200" dirty="0">
                <a:solidFill>
                  <a:srgbClr val="434343"/>
                </a:solidFill>
                <a:latin typeface="メイリオ" panose="020B0604030504040204" pitchFamily="50" charset="-128"/>
                <a:ea typeface="メイリオ" panose="020B0604030504040204" pitchFamily="50" charset="-128"/>
              </a:rPr>
              <a:t>マイビジネスや公式サイト、ポータルサイト）と並んで、口コミのレイティング、内容が影響。</a:t>
            </a:r>
            <a:endParaRPr lang="en-US" altLang="ja-JP" sz="1200" dirty="0">
              <a:solidFill>
                <a:srgbClr val="434343"/>
              </a:solidFill>
              <a:latin typeface="メイリオ" panose="020B0604030504040204" pitchFamily="50" charset="-128"/>
              <a:ea typeface="メイリオ" panose="020B0604030504040204" pitchFamily="50" charset="-128"/>
            </a:endParaRPr>
          </a:p>
          <a:p>
            <a:pPr algn="l">
              <a:lnSpc>
                <a:spcPct val="115000"/>
              </a:lnSpc>
              <a:buSzPts val="2800"/>
              <a:buNone/>
            </a:pPr>
            <a:r>
              <a:rPr lang="ja-JP" altLang="en-US" sz="1200" dirty="0">
                <a:solidFill>
                  <a:srgbClr val="434343"/>
                </a:solidFill>
                <a:latin typeface="メイリオ" panose="020B0604030504040204" pitchFamily="50" charset="-128"/>
                <a:ea typeface="メイリオ" panose="020B0604030504040204" pitchFamily="50" charset="-128"/>
              </a:rPr>
              <a:t>検索に影響する重要な要素の一つに「サイテーション（インターネット上にお店の情報が言及されること）」があります。</a:t>
            </a:r>
            <a:r>
              <a:rPr lang="en-US" altLang="ja-JP" sz="1200" dirty="0">
                <a:solidFill>
                  <a:srgbClr val="434343"/>
                </a:solidFill>
                <a:latin typeface="メイリオ" panose="020B0604030504040204" pitchFamily="50" charset="-128"/>
                <a:ea typeface="メイリオ" panose="020B0604030504040204" pitchFamily="50" charset="-128"/>
              </a:rPr>
              <a:t>SNS</a:t>
            </a:r>
            <a:r>
              <a:rPr lang="ja-JP" altLang="en-US" sz="1200" dirty="0">
                <a:solidFill>
                  <a:srgbClr val="434343"/>
                </a:solidFill>
                <a:latin typeface="メイリオ" panose="020B0604030504040204" pitchFamily="50" charset="-128"/>
                <a:ea typeface="メイリオ" panose="020B0604030504040204" pitchFamily="50" charset="-128"/>
              </a:rPr>
              <a:t>や口コミ、ポータルサイトなどへの口コミも重要です。</a:t>
            </a:r>
            <a:endParaRPr lang="ja-JP" altLang="en-US" sz="1200" b="1" dirty="0">
              <a:latin typeface="メイリオ" panose="020B0604030504040204" pitchFamily="50" charset="-128"/>
              <a:ea typeface="メイリオ" panose="020B0604030504040204" pitchFamily="50" charset="-128"/>
            </a:endParaRPr>
          </a:p>
          <a:p>
            <a:pPr algn="l">
              <a:lnSpc>
                <a:spcPct val="115000"/>
              </a:lnSpc>
              <a:buSzPts val="2800"/>
              <a:buNone/>
            </a:pPr>
            <a:endParaRPr lang="ja-JP" altLang="en-US" sz="1200" b="1" dirty="0">
              <a:latin typeface="メイリオ" panose="020B0604030504040204" pitchFamily="50" charset="-128"/>
              <a:ea typeface="メイリオ" panose="020B0604030504040204" pitchFamily="50" charset="-128"/>
            </a:endParaRPr>
          </a:p>
        </p:txBody>
      </p:sp>
      <p:pic>
        <p:nvPicPr>
          <p:cNvPr id="9" name="Google Shape;139;p28" descr="Screen Shot 2020-10-22 at 12.13.38.png">
            <a:extLst>
              <a:ext uri="{FF2B5EF4-FFF2-40B4-BE49-F238E27FC236}">
                <a16:creationId xmlns:a16="http://schemas.microsoft.com/office/drawing/2014/main" id="{6D30087A-8248-4A60-AAC1-5D511701939B}"/>
              </a:ext>
            </a:extLst>
          </p:cNvPr>
          <p:cNvPicPr preferRelativeResize="0"/>
          <p:nvPr/>
        </p:nvPicPr>
        <p:blipFill rotWithShape="1">
          <a:blip r:embed="rId3">
            <a:alphaModFix/>
          </a:blip>
          <a:srcRect t="18652"/>
          <a:stretch/>
        </p:blipFill>
        <p:spPr>
          <a:xfrm>
            <a:off x="4067499" y="2943129"/>
            <a:ext cx="3776483" cy="3582881"/>
          </a:xfrm>
          <a:prstGeom prst="rect">
            <a:avLst/>
          </a:prstGeom>
          <a:noFill/>
          <a:ln>
            <a:noFill/>
          </a:ln>
        </p:spPr>
      </p:pic>
      <p:sp>
        <p:nvSpPr>
          <p:cNvPr id="10" name="Google Shape;140;p28">
            <a:extLst>
              <a:ext uri="{FF2B5EF4-FFF2-40B4-BE49-F238E27FC236}">
                <a16:creationId xmlns:a16="http://schemas.microsoft.com/office/drawing/2014/main" id="{B73C65D1-8674-481A-B946-5A5F8756A473}"/>
              </a:ext>
            </a:extLst>
          </p:cNvPr>
          <p:cNvSpPr txBox="1"/>
          <p:nvPr/>
        </p:nvSpPr>
        <p:spPr>
          <a:xfrm>
            <a:off x="6678621" y="3621674"/>
            <a:ext cx="1296488" cy="449703"/>
          </a:xfrm>
          <a:prstGeom prst="rect">
            <a:avLst/>
          </a:prstGeom>
          <a:solidFill>
            <a:srgbClr val="FF0000"/>
          </a:solidFill>
          <a:ln>
            <a:noFill/>
          </a:ln>
        </p:spPr>
        <p:txBody>
          <a:bodyPr spcFirstLastPara="1" wrap="square" lIns="59399" tIns="59399" rIns="59399" bIns="59399" anchor="ctr" anchorCtr="0">
            <a:noAutofit/>
          </a:bodyPr>
          <a:lstStyle/>
          <a:p>
            <a:pPr algn="ctr" defTabSz="1069155">
              <a:lnSpc>
                <a:spcPct val="115000"/>
              </a:lnSpc>
              <a:buClr>
                <a:srgbClr val="FFFFFF"/>
              </a:buClr>
              <a:buSzPct val="225000"/>
            </a:pPr>
            <a:r>
              <a:rPr lang="en-US" altLang="ja" sz="900">
                <a:solidFill>
                  <a:srgbClr val="FFFFFF"/>
                </a:solidFill>
                <a:latin typeface="Yu Gothic Medium" panose="020B0500000000000000" pitchFamily="50" charset="-128"/>
                <a:ea typeface="Yu Gothic Medium" panose="020B0500000000000000" pitchFamily="50" charset="-128"/>
              </a:rPr>
              <a:t>Google</a:t>
            </a:r>
            <a:r>
              <a:rPr lang="ja" altLang="en-US" sz="900">
                <a:solidFill>
                  <a:srgbClr val="FFFFFF"/>
                </a:solidFill>
                <a:latin typeface="Yu Gothic Medium" panose="020B0500000000000000" pitchFamily="50" charset="-128"/>
                <a:ea typeface="Yu Gothic Medium" panose="020B0500000000000000" pitchFamily="50" charset="-128"/>
              </a:rPr>
              <a:t>マイビジネス</a:t>
            </a:r>
            <a:endParaRPr sz="900">
              <a:latin typeface="Yu Gothic Medium" panose="020B0500000000000000" pitchFamily="50" charset="-128"/>
              <a:ea typeface="Yu Gothic Medium" panose="020B0500000000000000" pitchFamily="50" charset="-128"/>
            </a:endParaRPr>
          </a:p>
          <a:p>
            <a:pPr algn="ctr" defTabSz="1069155">
              <a:lnSpc>
                <a:spcPct val="115000"/>
              </a:lnSpc>
              <a:buClr>
                <a:srgbClr val="FFFFFF"/>
              </a:buClr>
              <a:buSzPct val="225000"/>
            </a:pPr>
            <a:r>
              <a:rPr lang="en-US" altLang="ja" sz="900">
                <a:solidFill>
                  <a:srgbClr val="FFFFFF"/>
                </a:solidFill>
                <a:latin typeface="Yu Gothic Medium" panose="020B0500000000000000" pitchFamily="50" charset="-128"/>
                <a:ea typeface="Yu Gothic Medium" panose="020B0500000000000000" pitchFamily="50" charset="-128"/>
              </a:rPr>
              <a:t>25.1%</a:t>
            </a:r>
            <a:endParaRPr sz="900">
              <a:latin typeface="Yu Gothic Medium" panose="020B0500000000000000" pitchFamily="50" charset="-128"/>
              <a:ea typeface="Yu Gothic Medium" panose="020B0500000000000000" pitchFamily="50" charset="-128"/>
            </a:endParaRPr>
          </a:p>
        </p:txBody>
      </p:sp>
      <p:sp>
        <p:nvSpPr>
          <p:cNvPr id="11" name="Google Shape;141;p28">
            <a:extLst>
              <a:ext uri="{FF2B5EF4-FFF2-40B4-BE49-F238E27FC236}">
                <a16:creationId xmlns:a16="http://schemas.microsoft.com/office/drawing/2014/main" id="{181859CB-50A2-410E-88E4-DE23C7386343}"/>
              </a:ext>
            </a:extLst>
          </p:cNvPr>
          <p:cNvSpPr txBox="1"/>
          <p:nvPr/>
        </p:nvSpPr>
        <p:spPr>
          <a:xfrm>
            <a:off x="6678621" y="5273482"/>
            <a:ext cx="1296488" cy="449703"/>
          </a:xfrm>
          <a:prstGeom prst="rect">
            <a:avLst/>
          </a:prstGeom>
          <a:solidFill>
            <a:srgbClr val="92D050"/>
          </a:solidFill>
          <a:ln>
            <a:noFill/>
          </a:ln>
        </p:spPr>
        <p:txBody>
          <a:bodyPr spcFirstLastPara="1" wrap="square" lIns="59399" tIns="59399" rIns="59399" bIns="59399" anchor="ctr" anchorCtr="0">
            <a:noAutofit/>
          </a:bodyPr>
          <a:lstStyle/>
          <a:p>
            <a:pPr algn="ctr" defTabSz="1069155">
              <a:lnSpc>
                <a:spcPct val="115000"/>
              </a:lnSpc>
              <a:buClr>
                <a:srgbClr val="FFFFFF"/>
              </a:buClr>
              <a:buSzPct val="225000"/>
            </a:pPr>
            <a:r>
              <a:rPr lang="ja" altLang="en-US" sz="900">
                <a:solidFill>
                  <a:srgbClr val="FFFFFF"/>
                </a:solidFill>
                <a:latin typeface="Yu Gothic Medium" panose="020B0500000000000000" pitchFamily="50" charset="-128"/>
                <a:ea typeface="Yu Gothic Medium" panose="020B0500000000000000" pitchFamily="50" charset="-128"/>
              </a:rPr>
              <a:t>リンク</a:t>
            </a:r>
            <a:endParaRPr sz="900">
              <a:latin typeface="Yu Gothic Medium" panose="020B0500000000000000" pitchFamily="50" charset="-128"/>
              <a:ea typeface="Yu Gothic Medium" panose="020B0500000000000000" pitchFamily="50" charset="-128"/>
            </a:endParaRPr>
          </a:p>
          <a:p>
            <a:pPr algn="ctr" defTabSz="1069155">
              <a:lnSpc>
                <a:spcPct val="115000"/>
              </a:lnSpc>
              <a:buClr>
                <a:srgbClr val="FFFFFF"/>
              </a:buClr>
              <a:buSzPct val="225000"/>
            </a:pPr>
            <a:r>
              <a:rPr lang="en-US" altLang="ja" sz="900">
                <a:solidFill>
                  <a:srgbClr val="FFFFFF"/>
                </a:solidFill>
                <a:latin typeface="Yu Gothic Medium" panose="020B0500000000000000" pitchFamily="50" charset="-128"/>
                <a:ea typeface="Yu Gothic Medium" panose="020B0500000000000000" pitchFamily="50" charset="-128"/>
              </a:rPr>
              <a:t>16.5%</a:t>
            </a:r>
            <a:endParaRPr sz="900">
              <a:latin typeface="Yu Gothic Medium" panose="020B0500000000000000" pitchFamily="50" charset="-128"/>
              <a:ea typeface="Yu Gothic Medium" panose="020B0500000000000000" pitchFamily="50" charset="-128"/>
            </a:endParaRPr>
          </a:p>
        </p:txBody>
      </p:sp>
      <p:sp>
        <p:nvSpPr>
          <p:cNvPr id="12" name="Google Shape;142;p28">
            <a:extLst>
              <a:ext uri="{FF2B5EF4-FFF2-40B4-BE49-F238E27FC236}">
                <a16:creationId xmlns:a16="http://schemas.microsoft.com/office/drawing/2014/main" id="{3CFAF94F-9D4C-4969-A3CE-C1A8E9EB84E3}"/>
              </a:ext>
            </a:extLst>
          </p:cNvPr>
          <p:cNvSpPr txBox="1"/>
          <p:nvPr/>
        </p:nvSpPr>
        <p:spPr>
          <a:xfrm>
            <a:off x="5227485" y="5713450"/>
            <a:ext cx="1296488" cy="449703"/>
          </a:xfrm>
          <a:prstGeom prst="rect">
            <a:avLst/>
          </a:prstGeom>
          <a:solidFill>
            <a:srgbClr val="92D050">
              <a:alpha val="90200"/>
            </a:srgbClr>
          </a:solidFill>
          <a:ln>
            <a:noFill/>
          </a:ln>
        </p:spPr>
        <p:txBody>
          <a:bodyPr spcFirstLastPara="1" wrap="square" lIns="59399" tIns="59399" rIns="59399" bIns="59399" anchor="ctr" anchorCtr="0">
            <a:noAutofit/>
          </a:bodyPr>
          <a:lstStyle/>
          <a:p>
            <a:pPr algn="ctr" defTabSz="1069155">
              <a:lnSpc>
                <a:spcPct val="115000"/>
              </a:lnSpc>
              <a:buClr>
                <a:srgbClr val="FFFFFF"/>
              </a:buClr>
              <a:buSzPct val="225000"/>
            </a:pPr>
            <a:r>
              <a:rPr lang="ja" altLang="en-US" sz="900" b="1" dirty="0">
                <a:solidFill>
                  <a:srgbClr val="FFFFFF"/>
                </a:solidFill>
                <a:latin typeface="Yu Gothic Medium" panose="020B0500000000000000" pitchFamily="50" charset="-128"/>
                <a:ea typeface="Yu Gothic Medium" panose="020B0500000000000000" pitchFamily="50" charset="-128"/>
              </a:rPr>
              <a:t>レビュー</a:t>
            </a:r>
            <a:endParaRPr sz="900" b="1" dirty="0">
              <a:latin typeface="Yu Gothic Medium" panose="020B0500000000000000" pitchFamily="50" charset="-128"/>
              <a:ea typeface="Yu Gothic Medium" panose="020B0500000000000000" pitchFamily="50" charset="-128"/>
            </a:endParaRPr>
          </a:p>
          <a:p>
            <a:pPr algn="ctr" defTabSz="1069155">
              <a:lnSpc>
                <a:spcPct val="115000"/>
              </a:lnSpc>
              <a:buClr>
                <a:srgbClr val="FFFFFF"/>
              </a:buClr>
              <a:buSzPct val="225000"/>
            </a:pPr>
            <a:r>
              <a:rPr lang="en-US" altLang="ja" sz="900" b="1" dirty="0">
                <a:solidFill>
                  <a:srgbClr val="FFFFFF"/>
                </a:solidFill>
                <a:latin typeface="Yu Gothic Medium" panose="020B0500000000000000" pitchFamily="50" charset="-128"/>
                <a:ea typeface="Yu Gothic Medium" panose="020B0500000000000000" pitchFamily="50" charset="-128"/>
              </a:rPr>
              <a:t>15.4%</a:t>
            </a:r>
            <a:endParaRPr sz="900" b="1" dirty="0">
              <a:latin typeface="Yu Gothic Medium" panose="020B0500000000000000" pitchFamily="50" charset="-128"/>
              <a:ea typeface="Yu Gothic Medium" panose="020B0500000000000000" pitchFamily="50" charset="-128"/>
            </a:endParaRPr>
          </a:p>
        </p:txBody>
      </p:sp>
      <p:sp>
        <p:nvSpPr>
          <p:cNvPr id="13" name="Google Shape;143;p28">
            <a:extLst>
              <a:ext uri="{FF2B5EF4-FFF2-40B4-BE49-F238E27FC236}">
                <a16:creationId xmlns:a16="http://schemas.microsoft.com/office/drawing/2014/main" id="{934F5ED8-E830-4754-8E61-64F5E5BEF50E}"/>
              </a:ext>
            </a:extLst>
          </p:cNvPr>
          <p:cNvSpPr txBox="1"/>
          <p:nvPr/>
        </p:nvSpPr>
        <p:spPr>
          <a:xfrm>
            <a:off x="3987235" y="5200790"/>
            <a:ext cx="1296488" cy="449703"/>
          </a:xfrm>
          <a:prstGeom prst="rect">
            <a:avLst/>
          </a:prstGeom>
          <a:solidFill>
            <a:srgbClr val="92D050"/>
          </a:solidFill>
          <a:ln>
            <a:noFill/>
          </a:ln>
        </p:spPr>
        <p:txBody>
          <a:bodyPr spcFirstLastPara="1" wrap="square" lIns="59399" tIns="59399" rIns="59399" bIns="59399" anchor="ctr" anchorCtr="0">
            <a:noAutofit/>
          </a:bodyPr>
          <a:lstStyle/>
          <a:p>
            <a:pPr algn="ctr" defTabSz="1069155">
              <a:lnSpc>
                <a:spcPct val="115000"/>
              </a:lnSpc>
              <a:buClr>
                <a:srgbClr val="FFFFFF"/>
              </a:buClr>
              <a:buSzPct val="225000"/>
            </a:pPr>
            <a:r>
              <a:rPr lang="ja" altLang="en-US" sz="900">
                <a:solidFill>
                  <a:srgbClr val="FFFFFF"/>
                </a:solidFill>
                <a:latin typeface="Yu Gothic Medium" panose="020B0500000000000000" pitchFamily="50" charset="-128"/>
                <a:ea typeface="Yu Gothic Medium" panose="020B0500000000000000" pitchFamily="50" charset="-128"/>
              </a:rPr>
              <a:t>ページの評価</a:t>
            </a:r>
            <a:endParaRPr sz="900">
              <a:latin typeface="Yu Gothic Medium" panose="020B0500000000000000" pitchFamily="50" charset="-128"/>
              <a:ea typeface="Yu Gothic Medium" panose="020B0500000000000000" pitchFamily="50" charset="-128"/>
            </a:endParaRPr>
          </a:p>
          <a:p>
            <a:pPr algn="ctr" defTabSz="1069155">
              <a:lnSpc>
                <a:spcPct val="115000"/>
              </a:lnSpc>
              <a:buClr>
                <a:srgbClr val="FFFFFF"/>
              </a:buClr>
              <a:buSzPct val="225000"/>
            </a:pPr>
            <a:r>
              <a:rPr lang="en-US" altLang="ja" sz="900">
                <a:solidFill>
                  <a:srgbClr val="FFFFFF"/>
                </a:solidFill>
                <a:latin typeface="Yu Gothic Medium" panose="020B0500000000000000" pitchFamily="50" charset="-128"/>
                <a:ea typeface="Yu Gothic Medium" panose="020B0500000000000000" pitchFamily="50" charset="-128"/>
              </a:rPr>
              <a:t>13.8%</a:t>
            </a:r>
            <a:endParaRPr sz="900">
              <a:latin typeface="Yu Gothic Medium" panose="020B0500000000000000" pitchFamily="50" charset="-128"/>
              <a:ea typeface="Yu Gothic Medium" panose="020B0500000000000000" pitchFamily="50" charset="-128"/>
            </a:endParaRPr>
          </a:p>
        </p:txBody>
      </p:sp>
      <p:sp>
        <p:nvSpPr>
          <p:cNvPr id="14" name="Google Shape;144;p28">
            <a:extLst>
              <a:ext uri="{FF2B5EF4-FFF2-40B4-BE49-F238E27FC236}">
                <a16:creationId xmlns:a16="http://schemas.microsoft.com/office/drawing/2014/main" id="{945E46EA-C37E-4660-82AD-E71D1D06715C}"/>
              </a:ext>
            </a:extLst>
          </p:cNvPr>
          <p:cNvSpPr txBox="1"/>
          <p:nvPr/>
        </p:nvSpPr>
        <p:spPr>
          <a:xfrm>
            <a:off x="3637963" y="4250370"/>
            <a:ext cx="1296488" cy="449703"/>
          </a:xfrm>
          <a:prstGeom prst="rect">
            <a:avLst/>
          </a:prstGeom>
          <a:solidFill>
            <a:srgbClr val="92D050"/>
          </a:solidFill>
          <a:ln>
            <a:noFill/>
          </a:ln>
        </p:spPr>
        <p:txBody>
          <a:bodyPr spcFirstLastPara="1" wrap="square" lIns="59399" tIns="59399" rIns="59399" bIns="59399" anchor="ctr" anchorCtr="0">
            <a:noAutofit/>
          </a:bodyPr>
          <a:lstStyle/>
          <a:p>
            <a:pPr algn="ctr" defTabSz="1069155">
              <a:lnSpc>
                <a:spcPct val="115000"/>
              </a:lnSpc>
              <a:buClr>
                <a:srgbClr val="FFFFFF"/>
              </a:buClr>
              <a:buSzPct val="225000"/>
            </a:pPr>
            <a:r>
              <a:rPr lang="ja" altLang="en-US" sz="900">
                <a:solidFill>
                  <a:srgbClr val="FFFFFF"/>
                </a:solidFill>
                <a:latin typeface="Yu Gothic Medium" panose="020B0500000000000000" pitchFamily="50" charset="-128"/>
                <a:ea typeface="Yu Gothic Medium" panose="020B0500000000000000" pitchFamily="50" charset="-128"/>
              </a:rPr>
              <a:t>サイテーション</a:t>
            </a:r>
            <a:endParaRPr sz="900">
              <a:latin typeface="Yu Gothic Medium" panose="020B0500000000000000" pitchFamily="50" charset="-128"/>
              <a:ea typeface="Yu Gothic Medium" panose="020B0500000000000000" pitchFamily="50" charset="-128"/>
            </a:endParaRPr>
          </a:p>
          <a:p>
            <a:pPr algn="ctr" defTabSz="1069155">
              <a:lnSpc>
                <a:spcPct val="115000"/>
              </a:lnSpc>
              <a:buClr>
                <a:srgbClr val="FFFFFF"/>
              </a:buClr>
              <a:buSzPct val="225000"/>
            </a:pPr>
            <a:r>
              <a:rPr lang="en-US" altLang="ja" sz="900">
                <a:solidFill>
                  <a:srgbClr val="FFFFFF"/>
                </a:solidFill>
                <a:latin typeface="Yu Gothic Medium" panose="020B0500000000000000" pitchFamily="50" charset="-128"/>
                <a:ea typeface="Yu Gothic Medium" panose="020B0500000000000000" pitchFamily="50" charset="-128"/>
              </a:rPr>
              <a:t>10.8%</a:t>
            </a:r>
            <a:endParaRPr sz="900">
              <a:latin typeface="Yu Gothic Medium" panose="020B0500000000000000" pitchFamily="50" charset="-128"/>
              <a:ea typeface="Yu Gothic Medium" panose="020B0500000000000000" pitchFamily="50" charset="-128"/>
            </a:endParaRPr>
          </a:p>
        </p:txBody>
      </p:sp>
      <p:sp>
        <p:nvSpPr>
          <p:cNvPr id="15" name="Google Shape;145;p28">
            <a:extLst>
              <a:ext uri="{FF2B5EF4-FFF2-40B4-BE49-F238E27FC236}">
                <a16:creationId xmlns:a16="http://schemas.microsoft.com/office/drawing/2014/main" id="{489743FE-3DE3-43EE-A3F9-7A448B645CB6}"/>
              </a:ext>
            </a:extLst>
          </p:cNvPr>
          <p:cNvSpPr txBox="1"/>
          <p:nvPr/>
        </p:nvSpPr>
        <p:spPr>
          <a:xfrm>
            <a:off x="3931012" y="3496646"/>
            <a:ext cx="1296488" cy="449703"/>
          </a:xfrm>
          <a:prstGeom prst="rect">
            <a:avLst/>
          </a:prstGeom>
          <a:solidFill>
            <a:srgbClr val="92D050"/>
          </a:solidFill>
          <a:ln>
            <a:noFill/>
          </a:ln>
        </p:spPr>
        <p:txBody>
          <a:bodyPr spcFirstLastPara="1" wrap="square" lIns="59399" tIns="59399" rIns="59399" bIns="59399" anchor="ctr" anchorCtr="0">
            <a:noAutofit/>
          </a:bodyPr>
          <a:lstStyle/>
          <a:p>
            <a:pPr algn="ctr" defTabSz="1069155">
              <a:lnSpc>
                <a:spcPct val="115000"/>
              </a:lnSpc>
              <a:buClr>
                <a:srgbClr val="FFFFFF"/>
              </a:buClr>
              <a:buSzPct val="225000"/>
            </a:pPr>
            <a:r>
              <a:rPr lang="ja" altLang="en-US" sz="900">
                <a:solidFill>
                  <a:srgbClr val="FFFFFF"/>
                </a:solidFill>
                <a:latin typeface="Yu Gothic Medium" panose="020B0500000000000000" pitchFamily="50" charset="-128"/>
                <a:ea typeface="Yu Gothic Medium" panose="020B0500000000000000" pitchFamily="50" charset="-128"/>
              </a:rPr>
              <a:t>行動シグナル</a:t>
            </a:r>
            <a:endParaRPr sz="900">
              <a:latin typeface="Yu Gothic Medium" panose="020B0500000000000000" pitchFamily="50" charset="-128"/>
              <a:ea typeface="Yu Gothic Medium" panose="020B0500000000000000" pitchFamily="50" charset="-128"/>
            </a:endParaRPr>
          </a:p>
          <a:p>
            <a:pPr algn="ctr" defTabSz="1069155">
              <a:lnSpc>
                <a:spcPct val="115000"/>
              </a:lnSpc>
              <a:buClr>
                <a:srgbClr val="FFFFFF"/>
              </a:buClr>
              <a:buSzPct val="225000"/>
            </a:pPr>
            <a:r>
              <a:rPr lang="en-US" altLang="ja" sz="900">
                <a:solidFill>
                  <a:srgbClr val="FFFFFF"/>
                </a:solidFill>
                <a:latin typeface="Yu Gothic Medium" panose="020B0500000000000000" pitchFamily="50" charset="-128"/>
                <a:ea typeface="Yu Gothic Medium" panose="020B0500000000000000" pitchFamily="50" charset="-128"/>
              </a:rPr>
              <a:t>9.6%</a:t>
            </a:r>
            <a:endParaRPr sz="900">
              <a:latin typeface="Yu Gothic Medium" panose="020B0500000000000000" pitchFamily="50" charset="-128"/>
              <a:ea typeface="Yu Gothic Medium" panose="020B0500000000000000" pitchFamily="50" charset="-128"/>
            </a:endParaRPr>
          </a:p>
        </p:txBody>
      </p:sp>
      <p:sp>
        <p:nvSpPr>
          <p:cNvPr id="16" name="Google Shape;146;p28">
            <a:extLst>
              <a:ext uri="{FF2B5EF4-FFF2-40B4-BE49-F238E27FC236}">
                <a16:creationId xmlns:a16="http://schemas.microsoft.com/office/drawing/2014/main" id="{0DB3E00D-2FB5-47A2-8E78-89AB67A6D58C}"/>
              </a:ext>
            </a:extLst>
          </p:cNvPr>
          <p:cNvSpPr txBox="1"/>
          <p:nvPr/>
        </p:nvSpPr>
        <p:spPr>
          <a:xfrm>
            <a:off x="4207591" y="2876566"/>
            <a:ext cx="1296488" cy="449703"/>
          </a:xfrm>
          <a:prstGeom prst="rect">
            <a:avLst/>
          </a:prstGeom>
          <a:solidFill>
            <a:srgbClr val="92D050"/>
          </a:solidFill>
          <a:ln>
            <a:noFill/>
          </a:ln>
        </p:spPr>
        <p:txBody>
          <a:bodyPr spcFirstLastPara="1" wrap="square" lIns="59399" tIns="59399" rIns="59399" bIns="59399" anchor="ctr" anchorCtr="0">
            <a:noAutofit/>
          </a:bodyPr>
          <a:lstStyle/>
          <a:p>
            <a:pPr algn="ctr" defTabSz="1069155">
              <a:lnSpc>
                <a:spcPct val="115000"/>
              </a:lnSpc>
              <a:buClr>
                <a:srgbClr val="FFFFFF"/>
              </a:buClr>
              <a:buSzPts val="1485"/>
            </a:pPr>
            <a:r>
              <a:rPr lang="ja" altLang="en-US" sz="900">
                <a:solidFill>
                  <a:srgbClr val="FFFFFF"/>
                </a:solidFill>
                <a:latin typeface="Yu Gothic Medium" panose="020B0500000000000000" pitchFamily="50" charset="-128"/>
                <a:ea typeface="Yu Gothic Medium" panose="020B0500000000000000" pitchFamily="50" charset="-128"/>
              </a:rPr>
              <a:t>パーソナライゼーション</a:t>
            </a:r>
            <a:endParaRPr sz="900">
              <a:latin typeface="Yu Gothic Medium" panose="020B0500000000000000" pitchFamily="50" charset="-128"/>
              <a:ea typeface="Yu Gothic Medium" panose="020B0500000000000000" pitchFamily="50" charset="-128"/>
            </a:endParaRPr>
          </a:p>
          <a:p>
            <a:pPr algn="ctr" defTabSz="1069155">
              <a:lnSpc>
                <a:spcPct val="115000"/>
              </a:lnSpc>
              <a:buClr>
                <a:srgbClr val="FFFFFF"/>
              </a:buClr>
              <a:buSzPts val="1485"/>
            </a:pPr>
            <a:r>
              <a:rPr lang="en-US" altLang="ja" sz="900">
                <a:solidFill>
                  <a:srgbClr val="FFFFFF"/>
                </a:solidFill>
                <a:latin typeface="Yu Gothic Medium" panose="020B0500000000000000" pitchFamily="50" charset="-128"/>
                <a:ea typeface="Yu Gothic Medium" panose="020B0500000000000000" pitchFamily="50" charset="-128"/>
              </a:rPr>
              <a:t>5.9%</a:t>
            </a:r>
            <a:endParaRPr sz="900">
              <a:latin typeface="Yu Gothic Medium" panose="020B0500000000000000" pitchFamily="50" charset="-128"/>
              <a:ea typeface="Yu Gothic Medium" panose="020B0500000000000000" pitchFamily="50" charset="-128"/>
            </a:endParaRPr>
          </a:p>
        </p:txBody>
      </p:sp>
      <p:sp>
        <p:nvSpPr>
          <p:cNvPr id="17" name="Google Shape;147;p28">
            <a:extLst>
              <a:ext uri="{FF2B5EF4-FFF2-40B4-BE49-F238E27FC236}">
                <a16:creationId xmlns:a16="http://schemas.microsoft.com/office/drawing/2014/main" id="{AA241B41-5F9B-433E-BB6C-DC3258E2169D}"/>
              </a:ext>
            </a:extLst>
          </p:cNvPr>
          <p:cNvSpPr txBox="1"/>
          <p:nvPr/>
        </p:nvSpPr>
        <p:spPr>
          <a:xfrm>
            <a:off x="5620587" y="2726502"/>
            <a:ext cx="1296488" cy="449703"/>
          </a:xfrm>
          <a:prstGeom prst="rect">
            <a:avLst/>
          </a:prstGeom>
          <a:solidFill>
            <a:srgbClr val="92D050"/>
          </a:solidFill>
          <a:ln>
            <a:noFill/>
          </a:ln>
        </p:spPr>
        <p:txBody>
          <a:bodyPr spcFirstLastPara="1" wrap="square" lIns="59399" tIns="59399" rIns="59399" bIns="59399" anchor="ctr" anchorCtr="0">
            <a:noAutofit/>
          </a:bodyPr>
          <a:lstStyle/>
          <a:p>
            <a:pPr algn="ctr" defTabSz="1069155">
              <a:lnSpc>
                <a:spcPct val="115000"/>
              </a:lnSpc>
              <a:buClr>
                <a:srgbClr val="FFFFFF"/>
              </a:buClr>
              <a:buSzPct val="225000"/>
            </a:pPr>
            <a:r>
              <a:rPr lang="ja" altLang="en-US" sz="900">
                <a:solidFill>
                  <a:srgbClr val="FFFFFF"/>
                </a:solidFill>
                <a:latin typeface="Yu Gothic Medium" panose="020B0500000000000000" pitchFamily="50" charset="-128"/>
                <a:ea typeface="Yu Gothic Medium" panose="020B0500000000000000" pitchFamily="50" charset="-128"/>
              </a:rPr>
              <a:t>ソーシャル</a:t>
            </a:r>
            <a:endParaRPr sz="900">
              <a:latin typeface="Yu Gothic Medium" panose="020B0500000000000000" pitchFamily="50" charset="-128"/>
              <a:ea typeface="Yu Gothic Medium" panose="020B0500000000000000" pitchFamily="50" charset="-128"/>
            </a:endParaRPr>
          </a:p>
          <a:p>
            <a:pPr algn="ctr" defTabSz="1069155">
              <a:lnSpc>
                <a:spcPct val="115000"/>
              </a:lnSpc>
              <a:buClr>
                <a:srgbClr val="FFFFFF"/>
              </a:buClr>
              <a:buSzPct val="225000"/>
            </a:pPr>
            <a:r>
              <a:rPr lang="en-US" altLang="ja" sz="900">
                <a:solidFill>
                  <a:srgbClr val="FFFFFF"/>
                </a:solidFill>
                <a:latin typeface="Yu Gothic Medium" panose="020B0500000000000000" pitchFamily="50" charset="-128"/>
                <a:ea typeface="Yu Gothic Medium" panose="020B0500000000000000" pitchFamily="50" charset="-128"/>
              </a:rPr>
              <a:t>2.8%</a:t>
            </a:r>
            <a:endParaRPr sz="900">
              <a:latin typeface="Yu Gothic Medium" panose="020B0500000000000000" pitchFamily="50" charset="-128"/>
              <a:ea typeface="Yu Gothic Medium" panose="020B0500000000000000" pitchFamily="50" charset="-128"/>
            </a:endParaRPr>
          </a:p>
        </p:txBody>
      </p:sp>
      <p:sp>
        <p:nvSpPr>
          <p:cNvPr id="18" name="Google Shape;148;p28">
            <a:hlinkClick r:id="rId4"/>
            <a:extLst>
              <a:ext uri="{FF2B5EF4-FFF2-40B4-BE49-F238E27FC236}">
                <a16:creationId xmlns:a16="http://schemas.microsoft.com/office/drawing/2014/main" id="{C7152591-15DC-49AE-8FF5-B653DE0FED66}"/>
              </a:ext>
            </a:extLst>
          </p:cNvPr>
          <p:cNvSpPr txBox="1"/>
          <p:nvPr/>
        </p:nvSpPr>
        <p:spPr>
          <a:xfrm>
            <a:off x="6787805" y="6331420"/>
            <a:ext cx="3378823" cy="258458"/>
          </a:xfrm>
          <a:prstGeom prst="rect">
            <a:avLst/>
          </a:prstGeom>
          <a:noFill/>
          <a:ln>
            <a:noFill/>
          </a:ln>
        </p:spPr>
        <p:txBody>
          <a:bodyPr spcFirstLastPara="1" wrap="square" lIns="59399" tIns="59399" rIns="59399" bIns="59399" anchor="ctr" anchorCtr="0">
            <a:spAutoFit/>
          </a:bodyPr>
          <a:lstStyle/>
          <a:p>
            <a:pPr algn="r" defTabSz="1069155">
              <a:buClr>
                <a:srgbClr val="5C5C5C"/>
              </a:buClr>
              <a:buSzPts val="4000"/>
            </a:pPr>
            <a:r>
              <a:rPr lang="en-US" altLang="ja" sz="900" i="1">
                <a:solidFill>
                  <a:srgbClr val="5C5C5C"/>
                </a:solidFill>
                <a:latin typeface="Yu Gothic Medium" panose="020B0500000000000000" pitchFamily="50" charset="-128"/>
                <a:ea typeface="Yu Gothic Medium" panose="020B0500000000000000" pitchFamily="50" charset="-128"/>
              </a:rPr>
              <a:t>https://moz.com/local-search-ranking-factors</a:t>
            </a:r>
            <a:endParaRPr sz="900">
              <a:latin typeface="Yu Gothic Medium" panose="020B0500000000000000" pitchFamily="50" charset="-128"/>
              <a:ea typeface="Yu Gothic Medium" panose="020B0500000000000000" pitchFamily="50" charset="-128"/>
            </a:endParaRPr>
          </a:p>
        </p:txBody>
      </p:sp>
      <p:sp>
        <p:nvSpPr>
          <p:cNvPr id="19" name="Google Shape;149;p28">
            <a:extLst>
              <a:ext uri="{FF2B5EF4-FFF2-40B4-BE49-F238E27FC236}">
                <a16:creationId xmlns:a16="http://schemas.microsoft.com/office/drawing/2014/main" id="{1B11AB2D-A65F-4C77-A667-C88AD1E7F820}"/>
              </a:ext>
            </a:extLst>
          </p:cNvPr>
          <p:cNvSpPr txBox="1"/>
          <p:nvPr/>
        </p:nvSpPr>
        <p:spPr>
          <a:xfrm>
            <a:off x="3816250" y="2193345"/>
            <a:ext cx="4158863" cy="379195"/>
          </a:xfrm>
          <a:prstGeom prst="rect">
            <a:avLst/>
          </a:prstGeom>
          <a:noFill/>
          <a:ln>
            <a:noFill/>
          </a:ln>
        </p:spPr>
        <p:txBody>
          <a:bodyPr spcFirstLastPara="1" wrap="square" lIns="106901" tIns="53436" rIns="106901" bIns="53436" anchor="t" anchorCtr="0">
            <a:noAutofit/>
          </a:bodyPr>
          <a:lstStyle/>
          <a:p>
            <a:pPr algn="ctr" defTabSz="1069155">
              <a:lnSpc>
                <a:spcPct val="150000"/>
              </a:lnSpc>
            </a:pPr>
            <a:r>
              <a:rPr lang="ja" altLang="en-US" sz="900" b="1">
                <a:solidFill>
                  <a:srgbClr val="595959"/>
                </a:solidFill>
                <a:latin typeface="Yu Gothic Medium" panose="020B0500000000000000" pitchFamily="50" charset="-128"/>
                <a:ea typeface="Yu Gothic Medium" panose="020B0500000000000000" pitchFamily="50" charset="-128"/>
              </a:rPr>
              <a:t>ローカルパックのランキング要素</a:t>
            </a:r>
            <a:endParaRPr sz="900" b="1">
              <a:latin typeface="Yu Gothic Medium" panose="020B0500000000000000" pitchFamily="50" charset="-128"/>
              <a:ea typeface="Yu Gothic Medium" panose="020B0500000000000000" pitchFamily="50" charset="-128"/>
            </a:endParaRPr>
          </a:p>
        </p:txBody>
      </p:sp>
    </p:spTree>
    <p:extLst>
      <p:ext uri="{BB962C8B-B14F-4D97-AF65-F5344CB8AC3E}">
        <p14:creationId xmlns:p14="http://schemas.microsoft.com/office/powerpoint/2010/main" val="639452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a:buClr>
                <a:schemeClr val="dk1"/>
              </a:buClr>
              <a:buSzPts val="1100"/>
            </a:pPr>
            <a:r>
              <a:rPr lang="ja" altLang="ja-JP" sz="2200" dirty="0"/>
              <a:t>ローカル検索に影響を与える</a:t>
            </a:r>
            <a:r>
              <a:rPr lang="ja-JP" altLang="en-US" sz="2200" dirty="0"/>
              <a:t>４つの</a:t>
            </a:r>
            <a:r>
              <a:rPr lang="ja" altLang="ja-JP" sz="2200" dirty="0"/>
              <a:t>要素</a:t>
            </a:r>
            <a:r>
              <a:rPr lang="ja-JP" altLang="en-US" sz="2200" dirty="0"/>
              <a:t>①関連性</a:t>
            </a:r>
            <a:endParaRPr lang="ja-JP" altLang="en-US" sz="2200" b="1" dirty="0">
              <a:solidFill>
                <a:schemeClr val="tx1"/>
              </a:solidFill>
              <a:latin typeface="Arial" panose="020B0604020202020204" pitchFamily="34" charset="0"/>
              <a:ea typeface="メイリオ" panose="020B0604030504040204" pitchFamily="50" charset="-128"/>
              <a:cs typeface="Arial" panose="020B0604020202020204" pitchFamily="34" charset="0"/>
            </a:endParaRPr>
          </a:p>
        </p:txBody>
      </p:sp>
      <p:pic>
        <p:nvPicPr>
          <p:cNvPr id="19" name="図 18" descr="グラフィカル ユーザー インターフェイス&#10;&#10;中程度の精度で自動的に生成された説明">
            <a:extLst>
              <a:ext uri="{FF2B5EF4-FFF2-40B4-BE49-F238E27FC236}">
                <a16:creationId xmlns:a16="http://schemas.microsoft.com/office/drawing/2014/main" id="{88DA55D5-8A2A-4B60-8F80-FB45DABAB267}"/>
              </a:ext>
            </a:extLst>
          </p:cNvPr>
          <p:cNvPicPr>
            <a:picLocks noChangeAspect="1"/>
          </p:cNvPicPr>
          <p:nvPr/>
        </p:nvPicPr>
        <p:blipFill>
          <a:blip r:embed="rId3"/>
          <a:stretch>
            <a:fillRect/>
          </a:stretch>
        </p:blipFill>
        <p:spPr>
          <a:xfrm>
            <a:off x="1793680" y="1357867"/>
            <a:ext cx="8604645" cy="5259915"/>
          </a:xfrm>
          <a:prstGeom prst="rect">
            <a:avLst/>
          </a:prstGeom>
        </p:spPr>
      </p:pic>
      <p:sp>
        <p:nvSpPr>
          <p:cNvPr id="20" name="正方形/長方形 19">
            <a:extLst>
              <a:ext uri="{FF2B5EF4-FFF2-40B4-BE49-F238E27FC236}">
                <a16:creationId xmlns:a16="http://schemas.microsoft.com/office/drawing/2014/main" id="{2EA48554-83A3-4DF0-BE24-1C3D8946F9DF}"/>
              </a:ext>
            </a:extLst>
          </p:cNvPr>
          <p:cNvSpPr/>
          <p:nvPr/>
        </p:nvSpPr>
        <p:spPr>
          <a:xfrm>
            <a:off x="3320008" y="6119054"/>
            <a:ext cx="5498875" cy="30207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54">
              <a:defRPr/>
            </a:pPr>
            <a:endParaRPr kumimoji="1" lang="ja-JP" altLang="en-US">
              <a:solidFill>
                <a:srgbClr val="FFFFFF"/>
              </a:solidFill>
              <a:latin typeface="Arial"/>
              <a:ea typeface="ＭＳ Ｐゴシック" panose="020B0600070205080204" pitchFamily="50" charset="-128"/>
            </a:endParaRPr>
          </a:p>
        </p:txBody>
      </p:sp>
      <p:sp>
        <p:nvSpPr>
          <p:cNvPr id="21" name="テキスト ボックス 20">
            <a:extLst>
              <a:ext uri="{FF2B5EF4-FFF2-40B4-BE49-F238E27FC236}">
                <a16:creationId xmlns:a16="http://schemas.microsoft.com/office/drawing/2014/main" id="{607F5EB7-E051-480D-8D86-639BE8AA1139}"/>
              </a:ext>
            </a:extLst>
          </p:cNvPr>
          <p:cNvSpPr txBox="1"/>
          <p:nvPr/>
        </p:nvSpPr>
        <p:spPr>
          <a:xfrm>
            <a:off x="4627879" y="884662"/>
            <a:ext cx="2936240" cy="467885"/>
          </a:xfrm>
          <a:prstGeom prst="rect">
            <a:avLst/>
          </a:prstGeom>
          <a:noFill/>
        </p:spPr>
        <p:txBody>
          <a:bodyPr wrap="square">
            <a:spAutoFit/>
          </a:bodyPr>
          <a:lstStyle/>
          <a:p>
            <a:pPr defTabSz="1069155">
              <a:lnSpc>
                <a:spcPct val="150000"/>
              </a:lnSpc>
              <a:defRPr/>
            </a:pPr>
            <a:r>
              <a:rPr kumimoji="1" lang="ja-JP" altLang="en-US" sz="1800" dirty="0">
                <a:solidFill>
                  <a:schemeClr val="tx1"/>
                </a:solidFill>
                <a:latin typeface="Yu Gothic Medium" panose="020B0500000000000000" pitchFamily="50" charset="-128"/>
                <a:ea typeface="Yu Gothic Medium" panose="020B0500000000000000" pitchFamily="50" charset="-128"/>
              </a:rPr>
              <a:t>検索キーワードとの関連性</a:t>
            </a:r>
            <a:endParaRPr kumimoji="1" lang="en-US" altLang="ja-JP" sz="1800" dirty="0">
              <a:solidFill>
                <a:schemeClr val="tx1"/>
              </a:solidFill>
              <a:latin typeface="Yu Gothic Medium" panose="020B0500000000000000" pitchFamily="50" charset="-128"/>
              <a:ea typeface="Yu Gothic Medium" panose="020B0500000000000000" pitchFamily="50" charset="-128"/>
            </a:endParaRPr>
          </a:p>
        </p:txBody>
      </p:sp>
    </p:spTree>
    <p:extLst>
      <p:ext uri="{BB962C8B-B14F-4D97-AF65-F5344CB8AC3E}">
        <p14:creationId xmlns:p14="http://schemas.microsoft.com/office/powerpoint/2010/main" val="34154515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a:buClr>
                <a:schemeClr val="dk1"/>
              </a:buClr>
              <a:buSzPts val="1100"/>
            </a:pPr>
            <a:r>
              <a:rPr lang="ja" altLang="ja-JP" sz="2200" dirty="0"/>
              <a:t>ローカル検索に影響を与える</a:t>
            </a:r>
            <a:r>
              <a:rPr lang="ja-JP" altLang="en-US" sz="2200" dirty="0"/>
              <a:t>４つの</a:t>
            </a:r>
            <a:r>
              <a:rPr lang="ja" altLang="ja-JP" sz="2200" dirty="0"/>
              <a:t>要素</a:t>
            </a:r>
            <a:r>
              <a:rPr lang="ja-JP" altLang="en-US" sz="2200" dirty="0"/>
              <a:t>①関連性</a:t>
            </a:r>
            <a:endParaRPr lang="ja-JP" altLang="en-US" sz="2200" b="1" dirty="0">
              <a:solidFill>
                <a:schemeClr val="tx1"/>
              </a:solidFill>
              <a:latin typeface="Arial" panose="020B0604020202020204" pitchFamily="34" charset="0"/>
              <a:ea typeface="メイリオ" panose="020B0604030504040204" pitchFamily="50" charset="-128"/>
              <a:cs typeface="Arial" panose="020B0604020202020204" pitchFamily="34" charset="0"/>
            </a:endParaRPr>
          </a:p>
        </p:txBody>
      </p:sp>
      <p:grpSp>
        <p:nvGrpSpPr>
          <p:cNvPr id="8" name="Google Shape;119;p27">
            <a:extLst>
              <a:ext uri="{FF2B5EF4-FFF2-40B4-BE49-F238E27FC236}">
                <a16:creationId xmlns:a16="http://schemas.microsoft.com/office/drawing/2014/main" id="{2B35A65C-928B-42DF-B13E-73B89DBDCA1A}"/>
              </a:ext>
            </a:extLst>
          </p:cNvPr>
          <p:cNvGrpSpPr/>
          <p:nvPr/>
        </p:nvGrpSpPr>
        <p:grpSpPr>
          <a:xfrm>
            <a:off x="7693486" y="1958611"/>
            <a:ext cx="3132207" cy="4153835"/>
            <a:chOff x="6029800" y="1358000"/>
            <a:chExt cx="2678769" cy="3552500"/>
          </a:xfrm>
        </p:grpSpPr>
        <p:pic>
          <p:nvPicPr>
            <p:cNvPr id="9" name="Google Shape;120;p27">
              <a:extLst>
                <a:ext uri="{FF2B5EF4-FFF2-40B4-BE49-F238E27FC236}">
                  <a16:creationId xmlns:a16="http://schemas.microsoft.com/office/drawing/2014/main" id="{4D3B6C15-30A2-441C-AD62-99D0E8DDF9CD}"/>
                </a:ext>
              </a:extLst>
            </p:cNvPr>
            <p:cNvPicPr preferRelativeResize="0"/>
            <p:nvPr/>
          </p:nvPicPr>
          <p:blipFill>
            <a:blip r:embed="rId3">
              <a:alphaModFix/>
            </a:blip>
            <a:stretch>
              <a:fillRect/>
            </a:stretch>
          </p:blipFill>
          <p:spPr>
            <a:xfrm>
              <a:off x="6029800" y="1747100"/>
              <a:ext cx="2484476" cy="3137052"/>
            </a:xfrm>
            <a:prstGeom prst="rect">
              <a:avLst/>
            </a:prstGeom>
            <a:noFill/>
            <a:ln w="9525" cap="flat" cmpd="sng">
              <a:solidFill>
                <a:srgbClr val="EFEFEF"/>
              </a:solidFill>
              <a:prstDash val="solid"/>
              <a:round/>
              <a:headEnd type="none" w="sm" len="sm"/>
              <a:tailEnd type="none" w="sm" len="sm"/>
            </a:ln>
          </p:spPr>
        </p:pic>
        <p:sp>
          <p:nvSpPr>
            <p:cNvPr id="10" name="Google Shape;121;p27">
              <a:extLst>
                <a:ext uri="{FF2B5EF4-FFF2-40B4-BE49-F238E27FC236}">
                  <a16:creationId xmlns:a16="http://schemas.microsoft.com/office/drawing/2014/main" id="{D2D29206-16D5-4CE2-83B9-7B84F948B8CF}"/>
                </a:ext>
              </a:extLst>
            </p:cNvPr>
            <p:cNvSpPr/>
            <p:nvPr/>
          </p:nvSpPr>
          <p:spPr>
            <a:xfrm>
              <a:off x="6039475" y="4471900"/>
              <a:ext cx="1179600" cy="329400"/>
            </a:xfrm>
            <a:prstGeom prst="roundRect">
              <a:avLst>
                <a:gd name="adj" fmla="val 15111"/>
              </a:avLst>
            </a:prstGeom>
            <a:noFill/>
            <a:ln w="28575" cap="flat" cmpd="sng">
              <a:solidFill>
                <a:srgbClr val="FF9900"/>
              </a:solidFill>
              <a:prstDash val="solid"/>
              <a:round/>
              <a:headEnd type="none" w="sm" len="sm"/>
              <a:tailEnd type="none" w="sm" len="sm"/>
            </a:ln>
          </p:spPr>
          <p:txBody>
            <a:bodyPr spcFirstLastPara="1" wrap="square" lIns="106901" tIns="106901" rIns="106901" bIns="106901" anchor="ctr" anchorCtr="0">
              <a:noAutofit/>
            </a:bodyPr>
            <a:lstStyle/>
            <a:p>
              <a:pPr defTabSz="1069155">
                <a:buSzPts val="1400"/>
                <a:defRPr/>
              </a:pPr>
              <a:endParaRPr sz="1800">
                <a:latin typeface="メイリオ" panose="020B0604030504040204" pitchFamily="50" charset="-128"/>
                <a:ea typeface="メイリオ" panose="020B0604030504040204" pitchFamily="50" charset="-128"/>
              </a:endParaRPr>
            </a:p>
          </p:txBody>
        </p:sp>
        <p:sp>
          <p:nvSpPr>
            <p:cNvPr id="11" name="Google Shape;122;p27">
              <a:extLst>
                <a:ext uri="{FF2B5EF4-FFF2-40B4-BE49-F238E27FC236}">
                  <a16:creationId xmlns:a16="http://schemas.microsoft.com/office/drawing/2014/main" id="{61D28400-5CAC-463A-A58C-35CD20C8F1DF}"/>
                </a:ext>
              </a:extLst>
            </p:cNvPr>
            <p:cNvSpPr txBox="1"/>
            <p:nvPr/>
          </p:nvSpPr>
          <p:spPr>
            <a:xfrm>
              <a:off x="6029800" y="1358000"/>
              <a:ext cx="2484600" cy="329400"/>
            </a:xfrm>
            <a:prstGeom prst="rect">
              <a:avLst/>
            </a:prstGeom>
            <a:noFill/>
            <a:ln>
              <a:noFill/>
            </a:ln>
          </p:spPr>
          <p:txBody>
            <a:bodyPr spcFirstLastPara="1" wrap="square" lIns="106901" tIns="106901" rIns="106901" bIns="106901" anchor="t" anchorCtr="0">
              <a:noAutofit/>
            </a:bodyPr>
            <a:lstStyle/>
            <a:p>
              <a:pPr defTabSz="1069155">
                <a:buSzPts val="1400"/>
                <a:defRPr/>
              </a:pPr>
              <a:r>
                <a:rPr lang="en-US" altLang="ja" sz="1600">
                  <a:latin typeface="メイリオ" panose="020B0604030504040204" pitchFamily="50" charset="-128"/>
                  <a:ea typeface="メイリオ" panose="020B0604030504040204" pitchFamily="50" charset="-128"/>
                </a:rPr>
                <a:t>Google</a:t>
              </a:r>
              <a:r>
                <a:rPr lang="ja" altLang="en-US" sz="1600">
                  <a:latin typeface="メイリオ" panose="020B0604030504040204" pitchFamily="50" charset="-128"/>
                  <a:ea typeface="メイリオ" panose="020B0604030504040204" pitchFamily="50" charset="-128"/>
                </a:rPr>
                <a:t>マップで検索</a:t>
              </a:r>
              <a:endParaRPr sz="1600">
                <a:latin typeface="メイリオ" panose="020B0604030504040204" pitchFamily="50" charset="-128"/>
                <a:ea typeface="メイリオ" panose="020B0604030504040204" pitchFamily="50" charset="-128"/>
              </a:endParaRPr>
            </a:p>
          </p:txBody>
        </p:sp>
        <p:sp>
          <p:nvSpPr>
            <p:cNvPr id="12" name="Google Shape;123;p27">
              <a:extLst>
                <a:ext uri="{FF2B5EF4-FFF2-40B4-BE49-F238E27FC236}">
                  <a16:creationId xmlns:a16="http://schemas.microsoft.com/office/drawing/2014/main" id="{6635C13E-BA3E-4738-A7EF-C66B57408A82}"/>
                </a:ext>
              </a:extLst>
            </p:cNvPr>
            <p:cNvSpPr txBox="1"/>
            <p:nvPr/>
          </p:nvSpPr>
          <p:spPr>
            <a:xfrm>
              <a:off x="7295269" y="4471900"/>
              <a:ext cx="1413300" cy="438600"/>
            </a:xfrm>
            <a:prstGeom prst="rect">
              <a:avLst/>
            </a:prstGeom>
            <a:noFill/>
            <a:ln>
              <a:noFill/>
            </a:ln>
          </p:spPr>
          <p:txBody>
            <a:bodyPr spcFirstLastPara="1" wrap="square" lIns="0" tIns="0" rIns="0" bIns="0" anchor="t" anchorCtr="0">
              <a:noAutofit/>
            </a:bodyPr>
            <a:lstStyle/>
            <a:p>
              <a:pPr defTabSz="1069155">
                <a:lnSpc>
                  <a:spcPct val="115000"/>
                </a:lnSpc>
                <a:buSzPts val="1150"/>
                <a:defRPr/>
              </a:pPr>
              <a:r>
                <a:rPr lang="ja" altLang="en-US" sz="1000" b="1">
                  <a:solidFill>
                    <a:srgbClr val="FF9900"/>
                  </a:solidFill>
                  <a:highlight>
                    <a:srgbClr val="F3F3F3"/>
                  </a:highlight>
                  <a:latin typeface="メイリオ" panose="020B0604030504040204" pitchFamily="50" charset="-128"/>
                  <a:ea typeface="メイリオ" panose="020B0604030504040204" pitchFamily="50" charset="-128"/>
                </a:rPr>
                <a:t>検索キーワードに関連するクチコミは検索一覧にも表示される</a:t>
              </a:r>
              <a:endParaRPr sz="1000" b="1">
                <a:solidFill>
                  <a:srgbClr val="FF9900"/>
                </a:solidFill>
                <a:highlight>
                  <a:srgbClr val="F3F3F3"/>
                </a:highlight>
                <a:latin typeface="メイリオ" panose="020B0604030504040204" pitchFamily="50" charset="-128"/>
                <a:ea typeface="メイリオ" panose="020B0604030504040204" pitchFamily="50" charset="-128"/>
              </a:endParaRPr>
            </a:p>
          </p:txBody>
        </p:sp>
      </p:grpSp>
      <p:sp>
        <p:nvSpPr>
          <p:cNvPr id="13" name="Google Shape;124;p27">
            <a:extLst>
              <a:ext uri="{FF2B5EF4-FFF2-40B4-BE49-F238E27FC236}">
                <a16:creationId xmlns:a16="http://schemas.microsoft.com/office/drawing/2014/main" id="{20895505-67E4-480F-B38E-984532619CB3}"/>
              </a:ext>
            </a:extLst>
          </p:cNvPr>
          <p:cNvSpPr txBox="1">
            <a:spLocks/>
          </p:cNvSpPr>
          <p:nvPr/>
        </p:nvSpPr>
        <p:spPr>
          <a:xfrm>
            <a:off x="824597" y="926975"/>
            <a:ext cx="10889887" cy="586868"/>
          </a:xfrm>
          <a:prstGeom prst="rect">
            <a:avLst/>
          </a:prstGeom>
          <a:noFill/>
          <a:ln>
            <a:noFill/>
          </a:ln>
        </p:spPr>
        <p:txBody>
          <a:bodyPr spcFirstLastPara="1" wrap="square" lIns="0" tIns="0" rIns="0" bIns="2104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9pPr>
          </a:lstStyle>
          <a:p>
            <a:pPr algn="l" defTabSz="914354">
              <a:lnSpc>
                <a:spcPct val="115000"/>
              </a:lnSpc>
              <a:buSzPts val="2800"/>
              <a:buNone/>
              <a:defRPr/>
            </a:pPr>
            <a:r>
              <a:rPr lang="ja-JP" altLang="en-US" sz="1800" dirty="0">
                <a:solidFill>
                  <a:srgbClr val="434343"/>
                </a:solidFill>
                <a:latin typeface="Yu Gothic Medium" panose="020B0500000000000000" pitchFamily="50" charset="-128"/>
                <a:ea typeface="Yu Gothic Medium" panose="020B0500000000000000" pitchFamily="50" charset="-128"/>
              </a:rPr>
              <a:t>個別の店舗情報（ナレッジパネル）だけでなく、一覧画面でも星表示。さらに検索キーワードに関連する場合はクチコミ文も表示されて他店との差別化に。</a:t>
            </a:r>
            <a:endParaRPr lang="ja-JP" altLang="en-US" sz="2000" b="1" dirty="0">
              <a:latin typeface="Yu Gothic Medium" panose="020B0500000000000000" pitchFamily="50" charset="-128"/>
              <a:ea typeface="Yu Gothic Medium" panose="020B0500000000000000" pitchFamily="50" charset="-128"/>
            </a:endParaRPr>
          </a:p>
        </p:txBody>
      </p:sp>
      <p:grpSp>
        <p:nvGrpSpPr>
          <p:cNvPr id="14" name="Google Shape;125;p27">
            <a:extLst>
              <a:ext uri="{FF2B5EF4-FFF2-40B4-BE49-F238E27FC236}">
                <a16:creationId xmlns:a16="http://schemas.microsoft.com/office/drawing/2014/main" id="{6AAE740D-DD95-46B2-86FD-F3DB14BDF207}"/>
              </a:ext>
            </a:extLst>
          </p:cNvPr>
          <p:cNvGrpSpPr/>
          <p:nvPr/>
        </p:nvGrpSpPr>
        <p:grpSpPr>
          <a:xfrm>
            <a:off x="3898586" y="1958614"/>
            <a:ext cx="3585687" cy="4123023"/>
            <a:chOff x="2811475" y="1358000"/>
            <a:chExt cx="3066600" cy="3526149"/>
          </a:xfrm>
        </p:grpSpPr>
        <p:pic>
          <p:nvPicPr>
            <p:cNvPr id="15" name="Google Shape;126;p27">
              <a:extLst>
                <a:ext uri="{FF2B5EF4-FFF2-40B4-BE49-F238E27FC236}">
                  <a16:creationId xmlns:a16="http://schemas.microsoft.com/office/drawing/2014/main" id="{584BE74D-E9C9-4DEB-92CB-397E3C6C3692}"/>
                </a:ext>
              </a:extLst>
            </p:cNvPr>
            <p:cNvPicPr preferRelativeResize="0"/>
            <p:nvPr/>
          </p:nvPicPr>
          <p:blipFill>
            <a:blip r:embed="rId4">
              <a:alphaModFix/>
            </a:blip>
            <a:stretch>
              <a:fillRect/>
            </a:stretch>
          </p:blipFill>
          <p:spPr>
            <a:xfrm>
              <a:off x="2811485" y="1747099"/>
              <a:ext cx="3066563" cy="3137050"/>
            </a:xfrm>
            <a:prstGeom prst="rect">
              <a:avLst/>
            </a:prstGeom>
            <a:noFill/>
            <a:ln w="9525" cap="flat" cmpd="sng">
              <a:solidFill>
                <a:srgbClr val="EFEFEF"/>
              </a:solidFill>
              <a:prstDash val="solid"/>
              <a:round/>
              <a:headEnd type="none" w="sm" len="sm"/>
              <a:tailEnd type="none" w="sm" len="sm"/>
            </a:ln>
          </p:spPr>
        </p:pic>
        <p:sp>
          <p:nvSpPr>
            <p:cNvPr id="16" name="Google Shape;127;p27">
              <a:extLst>
                <a:ext uri="{FF2B5EF4-FFF2-40B4-BE49-F238E27FC236}">
                  <a16:creationId xmlns:a16="http://schemas.microsoft.com/office/drawing/2014/main" id="{B7392C3E-7679-4C05-BC1D-2AF17E6DE0C7}"/>
                </a:ext>
              </a:extLst>
            </p:cNvPr>
            <p:cNvSpPr txBox="1"/>
            <p:nvPr/>
          </p:nvSpPr>
          <p:spPr>
            <a:xfrm>
              <a:off x="2811475" y="1358000"/>
              <a:ext cx="3066600" cy="329400"/>
            </a:xfrm>
            <a:prstGeom prst="rect">
              <a:avLst/>
            </a:prstGeom>
            <a:noFill/>
            <a:ln>
              <a:noFill/>
            </a:ln>
          </p:spPr>
          <p:txBody>
            <a:bodyPr spcFirstLastPara="1" wrap="square" lIns="106901" tIns="106901" rIns="106901" bIns="106901" anchor="t" anchorCtr="0">
              <a:noAutofit/>
            </a:bodyPr>
            <a:lstStyle/>
            <a:p>
              <a:pPr defTabSz="1069155">
                <a:buSzPts val="1400"/>
                <a:defRPr/>
              </a:pPr>
              <a:r>
                <a:rPr lang="en-US" altLang="ja" sz="1600">
                  <a:latin typeface="メイリオ" panose="020B0604030504040204" pitchFamily="50" charset="-128"/>
                  <a:ea typeface="メイリオ" panose="020B0604030504040204" pitchFamily="50" charset="-128"/>
                </a:rPr>
                <a:t>Google</a:t>
              </a:r>
              <a:r>
                <a:rPr lang="ja" altLang="en-US" sz="1600">
                  <a:latin typeface="メイリオ" panose="020B0604030504040204" pitchFamily="50" charset="-128"/>
                  <a:ea typeface="メイリオ" panose="020B0604030504040204" pitchFamily="50" charset="-128"/>
                </a:rPr>
                <a:t>検索結果（ローカルパック）</a:t>
              </a:r>
              <a:endParaRPr sz="1600">
                <a:latin typeface="メイリオ" panose="020B0604030504040204" pitchFamily="50" charset="-128"/>
                <a:ea typeface="メイリオ" panose="020B0604030504040204" pitchFamily="50" charset="-128"/>
              </a:endParaRPr>
            </a:p>
          </p:txBody>
        </p:sp>
        <p:sp>
          <p:nvSpPr>
            <p:cNvPr id="17" name="Google Shape;128;p27">
              <a:extLst>
                <a:ext uri="{FF2B5EF4-FFF2-40B4-BE49-F238E27FC236}">
                  <a16:creationId xmlns:a16="http://schemas.microsoft.com/office/drawing/2014/main" id="{653A05D5-0D90-47F1-9A21-DC7B61EA8D2C}"/>
                </a:ext>
              </a:extLst>
            </p:cNvPr>
            <p:cNvSpPr/>
            <p:nvPr/>
          </p:nvSpPr>
          <p:spPr>
            <a:xfrm>
              <a:off x="3351200" y="4123150"/>
              <a:ext cx="1322700" cy="211800"/>
            </a:xfrm>
            <a:prstGeom prst="roundRect">
              <a:avLst>
                <a:gd name="adj" fmla="val 15111"/>
              </a:avLst>
            </a:prstGeom>
            <a:noFill/>
            <a:ln w="28575" cap="flat" cmpd="sng">
              <a:solidFill>
                <a:srgbClr val="FF9900"/>
              </a:solidFill>
              <a:prstDash val="solid"/>
              <a:round/>
              <a:headEnd type="none" w="sm" len="sm"/>
              <a:tailEnd type="none" w="sm" len="sm"/>
            </a:ln>
          </p:spPr>
          <p:txBody>
            <a:bodyPr spcFirstLastPara="1" wrap="square" lIns="106901" tIns="106901" rIns="106901" bIns="106901" anchor="ctr" anchorCtr="0">
              <a:noAutofit/>
            </a:bodyPr>
            <a:lstStyle/>
            <a:p>
              <a:pPr defTabSz="1069155">
                <a:buSzPts val="1400"/>
                <a:defRPr/>
              </a:pPr>
              <a:endParaRPr sz="1800">
                <a:latin typeface="メイリオ" panose="020B0604030504040204" pitchFamily="50" charset="-128"/>
                <a:ea typeface="メイリオ" panose="020B0604030504040204" pitchFamily="50" charset="-128"/>
              </a:endParaRPr>
            </a:p>
          </p:txBody>
        </p:sp>
        <p:sp>
          <p:nvSpPr>
            <p:cNvPr id="18" name="Google Shape;129;p27">
              <a:extLst>
                <a:ext uri="{FF2B5EF4-FFF2-40B4-BE49-F238E27FC236}">
                  <a16:creationId xmlns:a16="http://schemas.microsoft.com/office/drawing/2014/main" id="{3A88E5BB-8D59-42AE-B238-4B9C1A293ECD}"/>
                </a:ext>
              </a:extLst>
            </p:cNvPr>
            <p:cNvSpPr txBox="1"/>
            <p:nvPr/>
          </p:nvSpPr>
          <p:spPr>
            <a:xfrm>
              <a:off x="4410019" y="4399025"/>
              <a:ext cx="1413300" cy="438600"/>
            </a:xfrm>
            <a:prstGeom prst="rect">
              <a:avLst/>
            </a:prstGeom>
            <a:noFill/>
            <a:ln>
              <a:noFill/>
            </a:ln>
          </p:spPr>
          <p:txBody>
            <a:bodyPr spcFirstLastPara="1" wrap="square" lIns="0" tIns="0" rIns="0" bIns="0" anchor="t" anchorCtr="0">
              <a:noAutofit/>
            </a:bodyPr>
            <a:lstStyle/>
            <a:p>
              <a:pPr defTabSz="1069155">
                <a:lnSpc>
                  <a:spcPct val="115000"/>
                </a:lnSpc>
                <a:buSzPts val="1150"/>
                <a:defRPr/>
              </a:pPr>
              <a:r>
                <a:rPr lang="ja" altLang="en-US" sz="1000" b="1">
                  <a:solidFill>
                    <a:srgbClr val="FF9900"/>
                  </a:solidFill>
                  <a:highlight>
                    <a:srgbClr val="F3F3F3"/>
                  </a:highlight>
                  <a:latin typeface="メイリオ" panose="020B0604030504040204" pitchFamily="50" charset="-128"/>
                  <a:ea typeface="メイリオ" panose="020B0604030504040204" pitchFamily="50" charset="-128"/>
                </a:rPr>
                <a:t>検索キーワードに関連するクチコミは検索一覧にも表示される</a:t>
              </a:r>
              <a:endParaRPr sz="1000" b="1">
                <a:solidFill>
                  <a:srgbClr val="FF9900"/>
                </a:solidFill>
                <a:highlight>
                  <a:srgbClr val="F3F3F3"/>
                </a:highlight>
                <a:latin typeface="メイリオ" panose="020B0604030504040204" pitchFamily="50" charset="-128"/>
                <a:ea typeface="メイリオ" panose="020B0604030504040204" pitchFamily="50" charset="-128"/>
              </a:endParaRPr>
            </a:p>
          </p:txBody>
        </p:sp>
      </p:grpSp>
      <p:grpSp>
        <p:nvGrpSpPr>
          <p:cNvPr id="19" name="Google Shape;130;p27">
            <a:extLst>
              <a:ext uri="{FF2B5EF4-FFF2-40B4-BE49-F238E27FC236}">
                <a16:creationId xmlns:a16="http://schemas.microsoft.com/office/drawing/2014/main" id="{BEABE4DF-A623-4759-AA15-6290545D78A1}"/>
              </a:ext>
            </a:extLst>
          </p:cNvPr>
          <p:cNvGrpSpPr/>
          <p:nvPr/>
        </p:nvGrpSpPr>
        <p:grpSpPr>
          <a:xfrm>
            <a:off x="1149655" y="2066233"/>
            <a:ext cx="2681909" cy="4123027"/>
            <a:chOff x="311690" y="1358000"/>
            <a:chExt cx="2293659" cy="3526151"/>
          </a:xfrm>
        </p:grpSpPr>
        <p:pic>
          <p:nvPicPr>
            <p:cNvPr id="20" name="Google Shape;131;p27">
              <a:extLst>
                <a:ext uri="{FF2B5EF4-FFF2-40B4-BE49-F238E27FC236}">
                  <a16:creationId xmlns:a16="http://schemas.microsoft.com/office/drawing/2014/main" id="{3A7F8034-B8DF-4266-8231-21733E7A3B18}"/>
                </a:ext>
              </a:extLst>
            </p:cNvPr>
            <p:cNvPicPr preferRelativeResize="0"/>
            <p:nvPr/>
          </p:nvPicPr>
          <p:blipFill>
            <a:blip r:embed="rId5">
              <a:alphaModFix/>
            </a:blip>
            <a:stretch>
              <a:fillRect/>
            </a:stretch>
          </p:blipFill>
          <p:spPr>
            <a:xfrm>
              <a:off x="311690" y="1747100"/>
              <a:ext cx="1763709" cy="3137051"/>
            </a:xfrm>
            <a:prstGeom prst="rect">
              <a:avLst/>
            </a:prstGeom>
            <a:noFill/>
            <a:ln w="9525" cap="flat" cmpd="sng">
              <a:solidFill>
                <a:srgbClr val="EFEFEF"/>
              </a:solidFill>
              <a:prstDash val="solid"/>
              <a:round/>
              <a:headEnd type="none" w="sm" len="sm"/>
              <a:tailEnd type="none" w="sm" len="sm"/>
            </a:ln>
          </p:spPr>
        </p:pic>
        <p:sp>
          <p:nvSpPr>
            <p:cNvPr id="21" name="Google Shape;132;p27">
              <a:extLst>
                <a:ext uri="{FF2B5EF4-FFF2-40B4-BE49-F238E27FC236}">
                  <a16:creationId xmlns:a16="http://schemas.microsoft.com/office/drawing/2014/main" id="{8FE8F8C2-CD18-4AF1-B806-44B27FF2049F}"/>
                </a:ext>
              </a:extLst>
            </p:cNvPr>
            <p:cNvSpPr txBox="1"/>
            <p:nvPr/>
          </p:nvSpPr>
          <p:spPr>
            <a:xfrm>
              <a:off x="311700" y="1358000"/>
              <a:ext cx="1763700" cy="329400"/>
            </a:xfrm>
            <a:prstGeom prst="rect">
              <a:avLst/>
            </a:prstGeom>
            <a:noFill/>
            <a:ln>
              <a:noFill/>
            </a:ln>
          </p:spPr>
          <p:txBody>
            <a:bodyPr spcFirstLastPara="1" wrap="square" lIns="106901" tIns="106901" rIns="106901" bIns="106901" anchor="t" anchorCtr="0">
              <a:noAutofit/>
            </a:bodyPr>
            <a:lstStyle/>
            <a:p>
              <a:pPr defTabSz="1069155">
                <a:buSzPts val="1400"/>
                <a:defRPr/>
              </a:pPr>
              <a:r>
                <a:rPr lang="en-US" altLang="ja" sz="1600" dirty="0">
                  <a:latin typeface="メイリオ" panose="020B0604030504040204" pitchFamily="50" charset="-128"/>
                  <a:ea typeface="メイリオ" panose="020B0604030504040204" pitchFamily="50" charset="-128"/>
                </a:rPr>
                <a:t>Google</a:t>
              </a:r>
              <a:r>
                <a:rPr lang="ja" altLang="en-US" sz="1600" dirty="0">
                  <a:latin typeface="メイリオ" panose="020B0604030504040204" pitchFamily="50" charset="-128"/>
                  <a:ea typeface="メイリオ" panose="020B0604030504040204" pitchFamily="50" charset="-128"/>
                </a:rPr>
                <a:t>マップ</a:t>
              </a:r>
              <a:endParaRPr sz="1600" dirty="0">
                <a:latin typeface="メイリオ" panose="020B0604030504040204" pitchFamily="50" charset="-128"/>
                <a:ea typeface="メイリオ" panose="020B0604030504040204" pitchFamily="50" charset="-128"/>
              </a:endParaRPr>
            </a:p>
          </p:txBody>
        </p:sp>
        <p:sp>
          <p:nvSpPr>
            <p:cNvPr id="22" name="Google Shape;133;p27">
              <a:extLst>
                <a:ext uri="{FF2B5EF4-FFF2-40B4-BE49-F238E27FC236}">
                  <a16:creationId xmlns:a16="http://schemas.microsoft.com/office/drawing/2014/main" id="{5F7C2101-EA5A-4525-B8A9-5240123A18AD}"/>
                </a:ext>
              </a:extLst>
            </p:cNvPr>
            <p:cNvSpPr txBox="1"/>
            <p:nvPr/>
          </p:nvSpPr>
          <p:spPr>
            <a:xfrm>
              <a:off x="644550" y="4009750"/>
              <a:ext cx="1960800" cy="438600"/>
            </a:xfrm>
            <a:prstGeom prst="rect">
              <a:avLst/>
            </a:prstGeom>
            <a:noFill/>
            <a:ln>
              <a:noFill/>
            </a:ln>
          </p:spPr>
          <p:txBody>
            <a:bodyPr spcFirstLastPara="1" wrap="square" lIns="0" tIns="0" rIns="0" bIns="0" anchor="t" anchorCtr="0">
              <a:noAutofit/>
            </a:bodyPr>
            <a:lstStyle/>
            <a:p>
              <a:pPr defTabSz="1069155">
                <a:lnSpc>
                  <a:spcPct val="115000"/>
                </a:lnSpc>
                <a:buSzPts val="1150"/>
                <a:defRPr/>
              </a:pPr>
              <a:r>
                <a:rPr lang="ja" altLang="en-US" sz="1000" b="1">
                  <a:solidFill>
                    <a:srgbClr val="FF9900"/>
                  </a:solidFill>
                  <a:highlight>
                    <a:srgbClr val="F3F3F3"/>
                  </a:highlight>
                  <a:latin typeface="メイリオ" panose="020B0604030504040204" pitchFamily="50" charset="-128"/>
                  <a:ea typeface="メイリオ" panose="020B0604030504040204" pitchFamily="50" charset="-128"/>
                </a:rPr>
                <a:t>店舗詳細ページのクチコミ欄に並ぶ。</a:t>
              </a:r>
              <a:endParaRPr sz="1000" b="1">
                <a:solidFill>
                  <a:srgbClr val="FF9900"/>
                </a:solidFill>
                <a:highlight>
                  <a:srgbClr val="F3F3F3"/>
                </a:highlight>
                <a:latin typeface="メイリオ" panose="020B0604030504040204" pitchFamily="50" charset="-128"/>
                <a:ea typeface="メイリオ" panose="020B0604030504040204" pitchFamily="50" charset="-128"/>
              </a:endParaRPr>
            </a:p>
            <a:p>
              <a:pPr defTabSz="1069155">
                <a:lnSpc>
                  <a:spcPct val="115000"/>
                </a:lnSpc>
                <a:buSzPts val="1150"/>
                <a:defRPr/>
              </a:pPr>
              <a:r>
                <a:rPr lang="ja" altLang="en-US" sz="1000" b="1">
                  <a:solidFill>
                    <a:srgbClr val="FF9900"/>
                  </a:solidFill>
                  <a:highlight>
                    <a:srgbClr val="F3F3F3"/>
                  </a:highlight>
                  <a:latin typeface="メイリオ" panose="020B0604030504040204" pitchFamily="50" charset="-128"/>
                  <a:ea typeface="メイリオ" panose="020B0604030504040204" pitchFamily="50" charset="-128"/>
                </a:rPr>
                <a:t>上位には賛否両論のクチコミが並ぶ傾向。</a:t>
              </a:r>
              <a:endParaRPr sz="1000" b="1">
                <a:solidFill>
                  <a:srgbClr val="FF9900"/>
                </a:solidFill>
                <a:highlight>
                  <a:srgbClr val="F3F3F3"/>
                </a:highlight>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4178714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a:buClr>
                <a:schemeClr val="dk1"/>
              </a:buClr>
              <a:buSzPts val="1100"/>
            </a:pPr>
            <a:r>
              <a:rPr lang="ja" altLang="ja-JP" sz="2200" dirty="0"/>
              <a:t>ローカル検索に影響を与える</a:t>
            </a:r>
            <a:r>
              <a:rPr lang="ja-JP" altLang="en-US" sz="2200" dirty="0"/>
              <a:t>４つの</a:t>
            </a:r>
            <a:r>
              <a:rPr lang="ja" altLang="ja-JP" sz="2200" dirty="0"/>
              <a:t>要素</a:t>
            </a:r>
            <a:r>
              <a:rPr lang="ja-JP" altLang="en-US" sz="2200" dirty="0"/>
              <a:t>①関連性</a:t>
            </a:r>
            <a:endParaRPr lang="ja-JP" altLang="en-US" sz="2200" b="1" dirty="0">
              <a:solidFill>
                <a:schemeClr val="tx1"/>
              </a:solidFill>
              <a:latin typeface="Arial" panose="020B0604020202020204" pitchFamily="34" charset="0"/>
              <a:ea typeface="メイリオ" panose="020B0604030504040204" pitchFamily="50" charset="-128"/>
              <a:cs typeface="Arial" panose="020B0604020202020204" pitchFamily="34" charset="0"/>
            </a:endParaRPr>
          </a:p>
        </p:txBody>
      </p:sp>
      <p:pic>
        <p:nvPicPr>
          <p:cNvPr id="23" name="図 22" descr="グラフィカル ユーザー インターフェイス, テキスト, アプリケーション, メール&#10;&#10;自動的に生成された説明">
            <a:extLst>
              <a:ext uri="{FF2B5EF4-FFF2-40B4-BE49-F238E27FC236}">
                <a16:creationId xmlns:a16="http://schemas.microsoft.com/office/drawing/2014/main" id="{96DCEA58-7129-4D2A-B085-DB1819120728}"/>
              </a:ext>
            </a:extLst>
          </p:cNvPr>
          <p:cNvPicPr>
            <a:picLocks noChangeAspect="1"/>
          </p:cNvPicPr>
          <p:nvPr/>
        </p:nvPicPr>
        <p:blipFill>
          <a:blip r:embed="rId3"/>
          <a:stretch>
            <a:fillRect/>
          </a:stretch>
        </p:blipFill>
        <p:spPr>
          <a:xfrm>
            <a:off x="243905" y="1092346"/>
            <a:ext cx="6126175" cy="3467535"/>
          </a:xfrm>
          <a:prstGeom prst="rect">
            <a:avLst/>
          </a:prstGeom>
        </p:spPr>
      </p:pic>
      <p:pic>
        <p:nvPicPr>
          <p:cNvPr id="24" name="図 23" descr="テキスト&#10;&#10;自動的に生成された説明">
            <a:extLst>
              <a:ext uri="{FF2B5EF4-FFF2-40B4-BE49-F238E27FC236}">
                <a16:creationId xmlns:a16="http://schemas.microsoft.com/office/drawing/2014/main" id="{AEAD959D-75EC-419A-9235-D18791819C60}"/>
              </a:ext>
            </a:extLst>
          </p:cNvPr>
          <p:cNvPicPr>
            <a:picLocks noChangeAspect="1"/>
          </p:cNvPicPr>
          <p:nvPr/>
        </p:nvPicPr>
        <p:blipFill>
          <a:blip r:embed="rId4"/>
          <a:stretch>
            <a:fillRect/>
          </a:stretch>
        </p:blipFill>
        <p:spPr>
          <a:xfrm>
            <a:off x="5209547" y="3009178"/>
            <a:ext cx="6738552" cy="3467533"/>
          </a:xfrm>
          <a:prstGeom prst="rect">
            <a:avLst/>
          </a:prstGeom>
        </p:spPr>
      </p:pic>
      <p:sp>
        <p:nvSpPr>
          <p:cNvPr id="25" name="テキスト ボックス 24">
            <a:extLst>
              <a:ext uri="{FF2B5EF4-FFF2-40B4-BE49-F238E27FC236}">
                <a16:creationId xmlns:a16="http://schemas.microsoft.com/office/drawing/2014/main" id="{E52FD853-43E5-4D16-8EE8-769A998123C9}"/>
              </a:ext>
            </a:extLst>
          </p:cNvPr>
          <p:cNvSpPr txBox="1"/>
          <p:nvPr/>
        </p:nvSpPr>
        <p:spPr>
          <a:xfrm>
            <a:off x="6794071" y="990749"/>
            <a:ext cx="5082908" cy="138499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514326" indent="-514326">
              <a:buFont typeface="+mj-lt"/>
              <a:buAutoNum type="arabicPeriod"/>
            </a:pPr>
            <a:r>
              <a:rPr lang="ja-JP" altLang="en-US" sz="2800" dirty="0">
                <a:solidFill>
                  <a:sysClr val="windowText" lastClr="000000"/>
                </a:solidFill>
                <a:latin typeface="Yu Gothic Medium" panose="020B0500000000000000" pitchFamily="50" charset="-128"/>
                <a:ea typeface="Yu Gothic Medium" panose="020B0500000000000000" pitchFamily="50" charset="-128"/>
              </a:rPr>
              <a:t>感謝の意を伝える</a:t>
            </a:r>
          </a:p>
          <a:p>
            <a:pPr marL="514326" indent="-514326">
              <a:buFont typeface="+mj-lt"/>
              <a:buAutoNum type="arabicPeriod"/>
            </a:pPr>
            <a:r>
              <a:rPr lang="ja-JP" altLang="en-US" sz="2800" dirty="0">
                <a:solidFill>
                  <a:sysClr val="windowText" lastClr="000000"/>
                </a:solidFill>
                <a:latin typeface="Yu Gothic Medium" panose="020B0500000000000000" pitchFamily="50" charset="-128"/>
                <a:ea typeface="Yu Gothic Medium" panose="020B0500000000000000" pitchFamily="50" charset="-128"/>
              </a:rPr>
              <a:t>至らなかった点のお詫び</a:t>
            </a:r>
          </a:p>
          <a:p>
            <a:pPr marL="514326" indent="-514326">
              <a:buFont typeface="+mj-lt"/>
              <a:buAutoNum type="arabicPeriod"/>
            </a:pPr>
            <a:r>
              <a:rPr lang="ja-JP" altLang="en-US" sz="2800" dirty="0">
                <a:solidFill>
                  <a:sysClr val="windowText" lastClr="000000"/>
                </a:solidFill>
                <a:latin typeface="Yu Gothic Medium" panose="020B0500000000000000" pitchFamily="50" charset="-128"/>
                <a:ea typeface="Yu Gothic Medium" panose="020B0500000000000000" pitchFamily="50" charset="-128"/>
              </a:rPr>
              <a:t>具体的なサービスの改善策</a:t>
            </a:r>
          </a:p>
        </p:txBody>
      </p:sp>
    </p:spTree>
    <p:extLst>
      <p:ext uri="{BB962C8B-B14F-4D97-AF65-F5344CB8AC3E}">
        <p14:creationId xmlns:p14="http://schemas.microsoft.com/office/powerpoint/2010/main" val="25367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61430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ja-JP" altLang="en-US" sz="2200" b="1" i="0" u="none" strike="noStrike" kern="0" cap="none" spc="0" normalizeH="0" baseline="0" noProof="0" dirty="0">
                <a:ln>
                  <a:noFill/>
                </a:ln>
                <a:solidFill>
                  <a:srgbClr val="000000"/>
                </a:solidFill>
                <a:effectLst/>
                <a:uLnTx/>
                <a:uFillTx/>
                <a:latin typeface="Arial" panose="020B0604020202020204" pitchFamily="34" charset="0"/>
                <a:ea typeface="メイリオ" panose="020B0604030504040204" pitchFamily="50" charset="-128"/>
                <a:cs typeface="Arial" panose="020B0604020202020204" pitchFamily="34" charset="0"/>
                <a:sym typeface="Arial"/>
              </a:rPr>
              <a:t>ゼロクリックサーチ</a:t>
            </a:r>
          </a:p>
        </p:txBody>
      </p:sp>
      <p:sp>
        <p:nvSpPr>
          <p:cNvPr id="15" name="Google Shape;74;p16">
            <a:extLst>
              <a:ext uri="{FF2B5EF4-FFF2-40B4-BE49-F238E27FC236}">
                <a16:creationId xmlns:a16="http://schemas.microsoft.com/office/drawing/2014/main" id="{D12C7F71-4026-45B0-B785-732ED5812D06}"/>
              </a:ext>
            </a:extLst>
          </p:cNvPr>
          <p:cNvSpPr txBox="1">
            <a:spLocks/>
          </p:cNvSpPr>
          <p:nvPr/>
        </p:nvSpPr>
        <p:spPr>
          <a:xfrm>
            <a:off x="1016425" y="988780"/>
            <a:ext cx="9921415" cy="460225"/>
          </a:xfrm>
          <a:prstGeom prst="rect">
            <a:avLst/>
          </a:prstGeom>
        </p:spPr>
        <p:txBody>
          <a:bodyPr spcFirstLastPara="1" wrap="square" lIns="106901" tIns="106901" rIns="106901" bIns="10690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50000"/>
              </a:lnSpc>
              <a:spcBef>
                <a:spcPts val="0"/>
              </a:spcBef>
              <a:spcAft>
                <a:spcPts val="0"/>
              </a:spcAft>
              <a:buClr>
                <a:srgbClr val="000000"/>
              </a:buClr>
              <a:buSzTx/>
              <a:buFont typeface="Arial"/>
              <a:buNone/>
              <a:tabLst/>
              <a:defRPr/>
            </a:pPr>
            <a:r>
              <a:rPr kumimoji="0" lang="ja-JP" altLang="en-US" sz="1400" b="1"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Arial"/>
              </a:rPr>
              <a:t>ゼロクリックサーチとは、ユーザーが検索結果ページでサイトをクリックせずに検索行動を終了させることを指します。</a:t>
            </a:r>
            <a:endParaRPr kumimoji="0" lang="ja-JP" altLang="en-US" sz="1400" b="1"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Meiryo"/>
            </a:endParaRPr>
          </a:p>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lang="ja-JP" altLang="en-US" sz="1400" b="1"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Meiryo"/>
            </a:endParaRPr>
          </a:p>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lang="ja-JP" altLang="en-US" sz="1400" b="1"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Arial"/>
            </a:endParaRPr>
          </a:p>
        </p:txBody>
      </p:sp>
      <p:pic>
        <p:nvPicPr>
          <p:cNvPr id="16" name="Google Shape;75;p16">
            <a:extLst>
              <a:ext uri="{FF2B5EF4-FFF2-40B4-BE49-F238E27FC236}">
                <a16:creationId xmlns:a16="http://schemas.microsoft.com/office/drawing/2014/main" id="{882DF4FC-8E3B-49A1-88A6-8F5C53820FCE}"/>
              </a:ext>
            </a:extLst>
          </p:cNvPr>
          <p:cNvPicPr preferRelativeResize="0"/>
          <p:nvPr/>
        </p:nvPicPr>
        <p:blipFill>
          <a:blip r:embed="rId3">
            <a:alphaModFix/>
          </a:blip>
          <a:stretch>
            <a:fillRect/>
          </a:stretch>
        </p:blipFill>
        <p:spPr>
          <a:xfrm>
            <a:off x="4971867" y="2065594"/>
            <a:ext cx="5723796" cy="3219647"/>
          </a:xfrm>
          <a:prstGeom prst="rect">
            <a:avLst/>
          </a:prstGeom>
          <a:noFill/>
          <a:ln>
            <a:noFill/>
          </a:ln>
        </p:spPr>
      </p:pic>
      <p:pic>
        <p:nvPicPr>
          <p:cNvPr id="17" name="Google Shape;76;p16">
            <a:extLst>
              <a:ext uri="{FF2B5EF4-FFF2-40B4-BE49-F238E27FC236}">
                <a16:creationId xmlns:a16="http://schemas.microsoft.com/office/drawing/2014/main" id="{0862B734-F84A-49F8-B6BA-A002FD22863A}"/>
              </a:ext>
            </a:extLst>
          </p:cNvPr>
          <p:cNvPicPr preferRelativeResize="0"/>
          <p:nvPr/>
        </p:nvPicPr>
        <p:blipFill>
          <a:blip r:embed="rId4">
            <a:alphaModFix/>
          </a:blip>
          <a:stretch>
            <a:fillRect/>
          </a:stretch>
        </p:blipFill>
        <p:spPr>
          <a:xfrm>
            <a:off x="908795" y="1598157"/>
            <a:ext cx="3949816" cy="4297755"/>
          </a:xfrm>
          <a:prstGeom prst="rect">
            <a:avLst/>
          </a:prstGeom>
          <a:noFill/>
          <a:ln>
            <a:noFill/>
          </a:ln>
        </p:spPr>
      </p:pic>
      <p:sp>
        <p:nvSpPr>
          <p:cNvPr id="18" name="Google Shape;77;p16">
            <a:extLst>
              <a:ext uri="{FF2B5EF4-FFF2-40B4-BE49-F238E27FC236}">
                <a16:creationId xmlns:a16="http://schemas.microsoft.com/office/drawing/2014/main" id="{12436C4A-7D75-46DB-BAF4-C5F997761382}"/>
              </a:ext>
            </a:extLst>
          </p:cNvPr>
          <p:cNvSpPr txBox="1">
            <a:spLocks/>
          </p:cNvSpPr>
          <p:nvPr/>
        </p:nvSpPr>
        <p:spPr>
          <a:xfrm>
            <a:off x="5340683" y="1721389"/>
            <a:ext cx="5241724" cy="460225"/>
          </a:xfrm>
          <a:prstGeom prst="rect">
            <a:avLst/>
          </a:prstGeom>
        </p:spPr>
        <p:txBody>
          <a:bodyPr spcFirstLastPara="1" wrap="square" lIns="106901" tIns="106901" rIns="106901" bIns="10690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50000"/>
              </a:lnSpc>
              <a:spcBef>
                <a:spcPts val="0"/>
              </a:spcBef>
              <a:spcAft>
                <a:spcPts val="0"/>
              </a:spcAft>
              <a:buClr>
                <a:srgbClr val="000000"/>
              </a:buClr>
              <a:buSzTx/>
              <a:buFont typeface="Arial"/>
              <a:buNone/>
              <a:tabLst/>
              <a:defRPr/>
            </a:pPr>
            <a:r>
              <a:rPr kumimoji="0" lang="ja-JP" altLang="en-US" sz="140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Arial"/>
              </a:rPr>
              <a:t>ゼロクリックサーチが</a:t>
            </a:r>
            <a:r>
              <a:rPr kumimoji="0" lang="en-US" altLang="ja-JP" sz="140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Arial"/>
              </a:rPr>
              <a:t>50</a:t>
            </a:r>
            <a:r>
              <a:rPr kumimoji="0" lang="ja-JP" altLang="en-US" sz="140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Arial"/>
              </a:rPr>
              <a:t>％を超えたというデータ</a:t>
            </a:r>
            <a:endParaRPr kumimoji="0" lang="ja-JP" altLang="en-US" sz="140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Meiryo"/>
            </a:endParaRPr>
          </a:p>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lang="ja-JP" altLang="en-US" sz="140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Meiryo"/>
            </a:endParaRPr>
          </a:p>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lang="ja-JP" altLang="en-US" sz="140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Arial"/>
            </a:endParaRPr>
          </a:p>
        </p:txBody>
      </p:sp>
      <p:sp>
        <p:nvSpPr>
          <p:cNvPr id="19" name="Google Shape;79;p16">
            <a:extLst>
              <a:ext uri="{FF2B5EF4-FFF2-40B4-BE49-F238E27FC236}">
                <a16:creationId xmlns:a16="http://schemas.microsoft.com/office/drawing/2014/main" id="{A7B5E16D-AA35-48DC-8AE0-47BECDA9B200}"/>
              </a:ext>
            </a:extLst>
          </p:cNvPr>
          <p:cNvSpPr txBox="1"/>
          <p:nvPr/>
        </p:nvSpPr>
        <p:spPr>
          <a:xfrm>
            <a:off x="5340689" y="5539438"/>
            <a:ext cx="5834895" cy="541957"/>
          </a:xfrm>
          <a:prstGeom prst="rect">
            <a:avLst/>
          </a:prstGeom>
          <a:noFill/>
          <a:ln>
            <a:noFill/>
          </a:ln>
        </p:spPr>
        <p:txBody>
          <a:bodyPr spcFirstLastPara="1" wrap="square" lIns="106901" tIns="106901" rIns="106901" bIns="106901" anchor="t" anchorCtr="0">
            <a:noAutofit/>
          </a:bodyPr>
          <a:lstStyle/>
          <a:p>
            <a:pPr marL="0" marR="0" lvl="0" indent="0" algn="l" defTabSz="1069155" rtl="0" eaLnBrk="1" fontAlgn="auto" latinLnBrk="0" hangingPunct="1">
              <a:lnSpc>
                <a:spcPct val="100000"/>
              </a:lnSpc>
              <a:spcBef>
                <a:spcPts val="0"/>
              </a:spcBef>
              <a:spcAft>
                <a:spcPts val="0"/>
              </a:spcAft>
              <a:buClr>
                <a:srgbClr val="000000"/>
              </a:buClr>
              <a:buSzTx/>
              <a:buFont typeface="Arial"/>
              <a:buNone/>
              <a:tabLst/>
              <a:defRPr/>
            </a:pPr>
            <a:r>
              <a:rPr kumimoji="0" lang="ja" altLang="en-US" sz="1400" b="0" i="0" u="none" strike="noStrike" kern="0" cap="none" spc="0" normalizeH="0" baseline="0" noProof="0">
                <a:ln>
                  <a:noFill/>
                </a:ln>
                <a:solidFill>
                  <a:srgbClr val="202124"/>
                </a:solidFill>
                <a:effectLst/>
                <a:highlight>
                  <a:srgbClr val="F8F9FA"/>
                </a:highlight>
                <a:uLnTx/>
                <a:uFillTx/>
                <a:latin typeface="Yu Gothic Medium" panose="020B0500000000000000" pitchFamily="50" charset="-128"/>
                <a:ea typeface="Yu Gothic Medium" panose="020B0500000000000000" pitchFamily="50" charset="-128"/>
                <a:cs typeface="Arial" panose="020B0604020202020204" pitchFamily="34" charset="0"/>
                <a:sym typeface="Arial"/>
              </a:rPr>
              <a:t>参照記事</a:t>
            </a:r>
            <a:r>
              <a:rPr kumimoji="0" lang="ja" altLang="en-US" sz="1400"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Arial"/>
              </a:rPr>
              <a:t>　</a:t>
            </a:r>
            <a:r>
              <a:rPr kumimoji="0" lang="en-US" altLang="ja" sz="1400" b="0" i="0" u="sng" strike="noStrike" kern="0" cap="none" spc="0" normalizeH="0" baseline="0" noProof="0">
                <a:ln>
                  <a:noFill/>
                </a:ln>
                <a:solidFill>
                  <a:srgbClr val="0097A7"/>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Arial"/>
                <a:hlinkClick r:id="rId5"/>
              </a:rPr>
              <a:t>https://webtan.impress.co.jp/e/2019/08/30/33632</a:t>
            </a:r>
            <a:endParaRPr kumimoji="0" sz="1400"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Arial"/>
            </a:endParaRPr>
          </a:p>
        </p:txBody>
      </p:sp>
    </p:spTree>
    <p:extLst>
      <p:ext uri="{BB962C8B-B14F-4D97-AF65-F5344CB8AC3E}">
        <p14:creationId xmlns:p14="http://schemas.microsoft.com/office/powerpoint/2010/main" val="21902121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Pts val="1100"/>
              <a:buFont typeface="Arial"/>
              <a:buNone/>
              <a:tabLst/>
              <a:defRPr/>
            </a:pPr>
            <a:r>
              <a:rPr kumimoji="0" lang="ja-JP" altLang="en-US" sz="2200" b="1" i="0" u="none" strike="noStrike" kern="0" cap="none" spc="0" normalizeH="0" baseline="0" noProof="0" dirty="0">
                <a:ln>
                  <a:noFill/>
                </a:ln>
                <a:solidFill>
                  <a:srgbClr val="000000"/>
                </a:solidFill>
                <a:effectLst/>
                <a:uLnTx/>
                <a:uFillTx/>
                <a:latin typeface="Arial"/>
                <a:ea typeface="メイリオ" panose="020B0604030504040204" pitchFamily="50" charset="-128"/>
                <a:cs typeface="Arial" panose="020B0604020202020204" pitchFamily="34" charset="0"/>
                <a:sym typeface="Arial"/>
              </a:rPr>
              <a:t>あなたの会社はもう・・・</a:t>
            </a:r>
          </a:p>
        </p:txBody>
      </p:sp>
      <p:pic>
        <p:nvPicPr>
          <p:cNvPr id="3" name="図 2">
            <a:extLst>
              <a:ext uri="{FF2B5EF4-FFF2-40B4-BE49-F238E27FC236}">
                <a16:creationId xmlns:a16="http://schemas.microsoft.com/office/drawing/2014/main" id="{3E03754C-EEE2-4593-BEB0-DEDEF331FB29}"/>
              </a:ext>
            </a:extLst>
          </p:cNvPr>
          <p:cNvPicPr>
            <a:picLocks noChangeAspect="1"/>
          </p:cNvPicPr>
          <p:nvPr/>
        </p:nvPicPr>
        <p:blipFill>
          <a:blip r:embed="rId3"/>
          <a:stretch>
            <a:fillRect/>
          </a:stretch>
        </p:blipFill>
        <p:spPr>
          <a:xfrm>
            <a:off x="833122" y="1165710"/>
            <a:ext cx="5178953" cy="5178953"/>
          </a:xfrm>
          <a:prstGeom prst="rect">
            <a:avLst/>
          </a:prstGeom>
        </p:spPr>
      </p:pic>
      <p:sp>
        <p:nvSpPr>
          <p:cNvPr id="36" name="Google Shape;556;p27">
            <a:extLst>
              <a:ext uri="{FF2B5EF4-FFF2-40B4-BE49-F238E27FC236}">
                <a16:creationId xmlns:a16="http://schemas.microsoft.com/office/drawing/2014/main" id="{C4E867E4-8D65-4EF3-955C-0D844A91D66A}"/>
              </a:ext>
            </a:extLst>
          </p:cNvPr>
          <p:cNvSpPr txBox="1"/>
          <p:nvPr/>
        </p:nvSpPr>
        <p:spPr>
          <a:xfrm>
            <a:off x="6096006" y="1480952"/>
            <a:ext cx="6017367" cy="3896101"/>
          </a:xfrm>
          <a:prstGeom prst="rect">
            <a:avLst/>
          </a:prstGeom>
          <a:noFill/>
          <a:ln>
            <a:noFill/>
          </a:ln>
        </p:spPr>
        <p:txBody>
          <a:bodyPr spcFirstLastPara="1" wrap="square" lIns="0" tIns="0" rIns="0" bIns="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Pts val="1100"/>
              <a:buFont typeface="Arial"/>
              <a:buNone/>
              <a:tabLst/>
              <a:defRPr/>
            </a:pPr>
            <a:r>
              <a:rPr kumimoji="0" lang="ja-JP" altLang="en-US" sz="7200" b="1"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Arial"/>
              </a:rPr>
              <a:t>戦う前に</a:t>
            </a:r>
            <a:endParaRPr kumimoji="0" lang="en-US" altLang="ja-JP" sz="7200" b="1"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Arial"/>
            </a:endParaRPr>
          </a:p>
          <a:p>
            <a:pPr marL="0" marR="0" lvl="0" indent="0" algn="l" defTabSz="914354" rtl="0" eaLnBrk="1" fontAlgn="auto" latinLnBrk="0" hangingPunct="1">
              <a:lnSpc>
                <a:spcPct val="100000"/>
              </a:lnSpc>
              <a:spcBef>
                <a:spcPts val="0"/>
              </a:spcBef>
              <a:spcAft>
                <a:spcPts val="0"/>
              </a:spcAft>
              <a:buClr>
                <a:srgbClr val="000000"/>
              </a:buClr>
              <a:buSzPts val="1100"/>
              <a:buFont typeface="Arial"/>
              <a:buNone/>
              <a:tabLst/>
              <a:defRPr/>
            </a:pPr>
            <a:r>
              <a:rPr kumimoji="0" lang="ja-JP" altLang="en-US" sz="7200" b="1"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Arial"/>
              </a:rPr>
              <a:t>負けています。</a:t>
            </a:r>
          </a:p>
        </p:txBody>
      </p:sp>
    </p:spTree>
    <p:extLst>
      <p:ext uri="{BB962C8B-B14F-4D97-AF65-F5344CB8AC3E}">
        <p14:creationId xmlns:p14="http://schemas.microsoft.com/office/powerpoint/2010/main" val="1991092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ja-JP" altLang="en-US" sz="2200" b="1" i="0" u="none" strike="noStrike" kern="0" cap="none" spc="0" normalizeH="0" baseline="0" noProof="0" dirty="0">
                <a:ln>
                  <a:noFill/>
                </a:ln>
                <a:solidFill>
                  <a:srgbClr val="000000"/>
                </a:solidFill>
                <a:effectLst/>
                <a:uLnTx/>
                <a:uFillTx/>
                <a:latin typeface="Arial" panose="020B0604020202020204" pitchFamily="34" charset="0"/>
                <a:ea typeface="メイリオ" panose="020B0604030504040204" pitchFamily="50" charset="-128"/>
                <a:cs typeface="Arial" panose="020B0604020202020204" pitchFamily="34" charset="0"/>
                <a:sym typeface="Arial"/>
              </a:rPr>
              <a:t>ゼロクリックサーチ</a:t>
            </a:r>
          </a:p>
        </p:txBody>
      </p:sp>
      <p:sp>
        <p:nvSpPr>
          <p:cNvPr id="15" name="Google Shape;74;p16">
            <a:extLst>
              <a:ext uri="{FF2B5EF4-FFF2-40B4-BE49-F238E27FC236}">
                <a16:creationId xmlns:a16="http://schemas.microsoft.com/office/drawing/2014/main" id="{D12C7F71-4026-45B0-B785-732ED5812D06}"/>
              </a:ext>
            </a:extLst>
          </p:cNvPr>
          <p:cNvSpPr txBox="1">
            <a:spLocks/>
          </p:cNvSpPr>
          <p:nvPr/>
        </p:nvSpPr>
        <p:spPr>
          <a:xfrm>
            <a:off x="1016425" y="988780"/>
            <a:ext cx="9921415" cy="460225"/>
          </a:xfrm>
          <a:prstGeom prst="rect">
            <a:avLst/>
          </a:prstGeom>
        </p:spPr>
        <p:txBody>
          <a:bodyPr spcFirstLastPara="1" wrap="square" lIns="106901" tIns="106901" rIns="106901" bIns="10690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50000"/>
              </a:lnSpc>
              <a:spcBef>
                <a:spcPts val="0"/>
              </a:spcBef>
              <a:spcAft>
                <a:spcPts val="0"/>
              </a:spcAft>
              <a:buClr>
                <a:srgbClr val="000000"/>
              </a:buClr>
              <a:buSzTx/>
              <a:buFont typeface="Arial"/>
              <a:buNone/>
              <a:tabLst/>
              <a:defRPr/>
            </a:pPr>
            <a:r>
              <a:rPr kumimoji="0" lang="ja-JP" altLang="en-US" sz="1400" b="1"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Arial"/>
              </a:rPr>
              <a:t>ゼロクリックサーチとは、ユーザーが検索結果ページでサイトをクリックせずに検索行動を終了させることを指します。</a:t>
            </a:r>
            <a:endParaRPr kumimoji="0" lang="ja-JP" altLang="en-US" sz="1400" b="1"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Meiryo"/>
            </a:endParaRPr>
          </a:p>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lang="ja-JP" altLang="en-US" sz="1400" b="1"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Meiryo"/>
            </a:endParaRPr>
          </a:p>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lang="ja-JP" altLang="en-US" sz="1400" b="1"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Arial"/>
            </a:endParaRPr>
          </a:p>
        </p:txBody>
      </p:sp>
      <p:pic>
        <p:nvPicPr>
          <p:cNvPr id="16" name="Google Shape;75;p16">
            <a:extLst>
              <a:ext uri="{FF2B5EF4-FFF2-40B4-BE49-F238E27FC236}">
                <a16:creationId xmlns:a16="http://schemas.microsoft.com/office/drawing/2014/main" id="{882DF4FC-8E3B-49A1-88A6-8F5C53820FCE}"/>
              </a:ext>
            </a:extLst>
          </p:cNvPr>
          <p:cNvPicPr preferRelativeResize="0"/>
          <p:nvPr/>
        </p:nvPicPr>
        <p:blipFill>
          <a:blip r:embed="rId3">
            <a:alphaModFix/>
          </a:blip>
          <a:stretch>
            <a:fillRect/>
          </a:stretch>
        </p:blipFill>
        <p:spPr>
          <a:xfrm>
            <a:off x="4971867" y="2065594"/>
            <a:ext cx="5723796" cy="3219647"/>
          </a:xfrm>
          <a:prstGeom prst="rect">
            <a:avLst/>
          </a:prstGeom>
          <a:noFill/>
          <a:ln>
            <a:noFill/>
          </a:ln>
        </p:spPr>
      </p:pic>
      <p:pic>
        <p:nvPicPr>
          <p:cNvPr id="17" name="Google Shape;76;p16">
            <a:extLst>
              <a:ext uri="{FF2B5EF4-FFF2-40B4-BE49-F238E27FC236}">
                <a16:creationId xmlns:a16="http://schemas.microsoft.com/office/drawing/2014/main" id="{0862B734-F84A-49F8-B6BA-A002FD22863A}"/>
              </a:ext>
            </a:extLst>
          </p:cNvPr>
          <p:cNvPicPr preferRelativeResize="0"/>
          <p:nvPr/>
        </p:nvPicPr>
        <p:blipFill>
          <a:blip r:embed="rId4">
            <a:alphaModFix/>
          </a:blip>
          <a:stretch>
            <a:fillRect/>
          </a:stretch>
        </p:blipFill>
        <p:spPr>
          <a:xfrm>
            <a:off x="908795" y="1598157"/>
            <a:ext cx="3949816" cy="4297755"/>
          </a:xfrm>
          <a:prstGeom prst="rect">
            <a:avLst/>
          </a:prstGeom>
          <a:noFill/>
          <a:ln>
            <a:noFill/>
          </a:ln>
        </p:spPr>
      </p:pic>
      <p:sp>
        <p:nvSpPr>
          <p:cNvPr id="18" name="Google Shape;77;p16">
            <a:extLst>
              <a:ext uri="{FF2B5EF4-FFF2-40B4-BE49-F238E27FC236}">
                <a16:creationId xmlns:a16="http://schemas.microsoft.com/office/drawing/2014/main" id="{12436C4A-7D75-46DB-BAF4-C5F997761382}"/>
              </a:ext>
            </a:extLst>
          </p:cNvPr>
          <p:cNvSpPr txBox="1">
            <a:spLocks/>
          </p:cNvSpPr>
          <p:nvPr/>
        </p:nvSpPr>
        <p:spPr>
          <a:xfrm>
            <a:off x="5340683" y="1721389"/>
            <a:ext cx="5241724" cy="460225"/>
          </a:xfrm>
          <a:prstGeom prst="rect">
            <a:avLst/>
          </a:prstGeom>
        </p:spPr>
        <p:txBody>
          <a:bodyPr spcFirstLastPara="1" wrap="square" lIns="106901" tIns="106901" rIns="106901" bIns="10690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50000"/>
              </a:lnSpc>
              <a:spcBef>
                <a:spcPts val="0"/>
              </a:spcBef>
              <a:spcAft>
                <a:spcPts val="0"/>
              </a:spcAft>
              <a:buClr>
                <a:srgbClr val="000000"/>
              </a:buClr>
              <a:buSzTx/>
              <a:buFont typeface="Arial"/>
              <a:buNone/>
              <a:tabLst/>
              <a:defRPr/>
            </a:pPr>
            <a:r>
              <a:rPr kumimoji="0" lang="ja-JP" altLang="en-US" sz="140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Arial"/>
              </a:rPr>
              <a:t>ゼロクリックサーチが</a:t>
            </a:r>
            <a:r>
              <a:rPr kumimoji="0" lang="en-US" altLang="ja-JP" sz="140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Arial"/>
              </a:rPr>
              <a:t>50</a:t>
            </a:r>
            <a:r>
              <a:rPr kumimoji="0" lang="ja-JP" altLang="en-US" sz="140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Arial"/>
              </a:rPr>
              <a:t>％を超えたというデータ</a:t>
            </a:r>
            <a:endParaRPr kumimoji="0" lang="ja-JP" altLang="en-US" sz="140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Meiryo"/>
            </a:endParaRPr>
          </a:p>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lang="ja-JP" altLang="en-US" sz="140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Meiryo"/>
            </a:endParaRPr>
          </a:p>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lang="ja-JP" altLang="en-US" sz="140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Arial"/>
            </a:endParaRPr>
          </a:p>
        </p:txBody>
      </p:sp>
      <p:sp>
        <p:nvSpPr>
          <p:cNvPr id="19" name="Google Shape;79;p16">
            <a:extLst>
              <a:ext uri="{FF2B5EF4-FFF2-40B4-BE49-F238E27FC236}">
                <a16:creationId xmlns:a16="http://schemas.microsoft.com/office/drawing/2014/main" id="{A7B5E16D-AA35-48DC-8AE0-47BECDA9B200}"/>
              </a:ext>
            </a:extLst>
          </p:cNvPr>
          <p:cNvSpPr txBox="1"/>
          <p:nvPr/>
        </p:nvSpPr>
        <p:spPr>
          <a:xfrm>
            <a:off x="5340689" y="5539438"/>
            <a:ext cx="5834895" cy="541957"/>
          </a:xfrm>
          <a:prstGeom prst="rect">
            <a:avLst/>
          </a:prstGeom>
          <a:noFill/>
          <a:ln>
            <a:noFill/>
          </a:ln>
        </p:spPr>
        <p:txBody>
          <a:bodyPr spcFirstLastPara="1" wrap="square" lIns="106901" tIns="106901" rIns="106901" bIns="106901" anchor="t" anchorCtr="0">
            <a:noAutofit/>
          </a:bodyPr>
          <a:lstStyle/>
          <a:p>
            <a:pPr marL="0" marR="0" lvl="0" indent="0" algn="l" defTabSz="1069155" rtl="0" eaLnBrk="1" fontAlgn="auto" latinLnBrk="0" hangingPunct="1">
              <a:lnSpc>
                <a:spcPct val="100000"/>
              </a:lnSpc>
              <a:spcBef>
                <a:spcPts val="0"/>
              </a:spcBef>
              <a:spcAft>
                <a:spcPts val="0"/>
              </a:spcAft>
              <a:buClr>
                <a:srgbClr val="000000"/>
              </a:buClr>
              <a:buSzTx/>
              <a:buFont typeface="Arial"/>
              <a:buNone/>
              <a:tabLst/>
              <a:defRPr/>
            </a:pPr>
            <a:r>
              <a:rPr kumimoji="0" lang="ja" altLang="en-US" sz="1400" b="0" i="0" u="none" strike="noStrike" kern="0" cap="none" spc="0" normalizeH="0" baseline="0" noProof="0">
                <a:ln>
                  <a:noFill/>
                </a:ln>
                <a:solidFill>
                  <a:srgbClr val="202124"/>
                </a:solidFill>
                <a:effectLst/>
                <a:highlight>
                  <a:srgbClr val="F8F9FA"/>
                </a:highlight>
                <a:uLnTx/>
                <a:uFillTx/>
                <a:latin typeface="Yu Gothic Medium" panose="020B0500000000000000" pitchFamily="50" charset="-128"/>
                <a:ea typeface="Yu Gothic Medium" panose="020B0500000000000000" pitchFamily="50" charset="-128"/>
                <a:cs typeface="Arial" panose="020B0604020202020204" pitchFamily="34" charset="0"/>
                <a:sym typeface="Arial"/>
              </a:rPr>
              <a:t>参照記事</a:t>
            </a:r>
            <a:r>
              <a:rPr kumimoji="0" lang="ja" altLang="en-US" sz="1400"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Arial"/>
              </a:rPr>
              <a:t>　</a:t>
            </a:r>
            <a:r>
              <a:rPr kumimoji="0" lang="en-US" altLang="ja" sz="1400" b="0" i="0" u="sng" strike="noStrike" kern="0" cap="none" spc="0" normalizeH="0" baseline="0" noProof="0">
                <a:ln>
                  <a:noFill/>
                </a:ln>
                <a:solidFill>
                  <a:srgbClr val="0097A7"/>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Arial"/>
                <a:hlinkClick r:id="rId5"/>
              </a:rPr>
              <a:t>https://webtan.impress.co.jp/e/2019/08/30/33632</a:t>
            </a:r>
            <a:endParaRPr kumimoji="0" sz="1400"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Arial"/>
            </a:endParaRPr>
          </a:p>
        </p:txBody>
      </p:sp>
    </p:spTree>
    <p:extLst>
      <p:ext uri="{BB962C8B-B14F-4D97-AF65-F5344CB8AC3E}">
        <p14:creationId xmlns:p14="http://schemas.microsoft.com/office/powerpoint/2010/main" val="1436889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ja-JP" altLang="en-US" sz="2200" b="0" i="0" u="none" strike="noStrike" kern="0" cap="none" spc="0" normalizeH="0" baseline="0" noProof="0" dirty="0">
                <a:ln>
                  <a:noFill/>
                </a:ln>
                <a:solidFill>
                  <a:srgbClr val="000000"/>
                </a:solidFill>
                <a:effectLst/>
                <a:uLnTx/>
                <a:uFillTx/>
                <a:latin typeface="Arial"/>
                <a:cs typeface="Arial"/>
                <a:sym typeface="Arial"/>
              </a:rPr>
              <a:t>当社の</a:t>
            </a:r>
            <a:r>
              <a:rPr kumimoji="0" lang="en-US" altLang="ja-JP" sz="2200" b="0" i="0" u="none" strike="noStrike" kern="0" cap="none" spc="0" normalizeH="0" baseline="0" noProof="0" dirty="0">
                <a:ln>
                  <a:noFill/>
                </a:ln>
                <a:solidFill>
                  <a:srgbClr val="000000"/>
                </a:solidFill>
                <a:effectLst/>
                <a:uLnTx/>
                <a:uFillTx/>
                <a:latin typeface="Arial"/>
                <a:cs typeface="Arial"/>
                <a:sym typeface="Arial"/>
              </a:rPr>
              <a:t>MEO</a:t>
            </a:r>
            <a:r>
              <a:rPr kumimoji="0" lang="ja-JP" altLang="en-US" sz="2200" b="0" i="0" u="none" strike="noStrike" kern="0" cap="none" spc="0" normalizeH="0" baseline="0" noProof="0" dirty="0">
                <a:ln>
                  <a:noFill/>
                </a:ln>
                <a:solidFill>
                  <a:srgbClr val="000000"/>
                </a:solidFill>
                <a:effectLst/>
                <a:uLnTx/>
                <a:uFillTx/>
                <a:latin typeface="Arial"/>
                <a:cs typeface="Arial"/>
                <a:sym typeface="Arial"/>
              </a:rPr>
              <a:t>施策</a:t>
            </a:r>
          </a:p>
        </p:txBody>
      </p:sp>
      <p:pic>
        <p:nvPicPr>
          <p:cNvPr id="3" name="図 2">
            <a:extLst>
              <a:ext uri="{FF2B5EF4-FFF2-40B4-BE49-F238E27FC236}">
                <a16:creationId xmlns:a16="http://schemas.microsoft.com/office/drawing/2014/main" id="{8A89325E-F1CF-4102-ADE8-D6BDDEC1CE37}"/>
              </a:ext>
            </a:extLst>
          </p:cNvPr>
          <p:cNvPicPr>
            <a:picLocks noChangeAspect="1"/>
          </p:cNvPicPr>
          <p:nvPr/>
        </p:nvPicPr>
        <p:blipFill>
          <a:blip r:embed="rId3"/>
          <a:stretch>
            <a:fillRect/>
          </a:stretch>
        </p:blipFill>
        <p:spPr>
          <a:xfrm>
            <a:off x="1333500" y="1252019"/>
            <a:ext cx="9525000" cy="2447925"/>
          </a:xfrm>
          <a:prstGeom prst="rect">
            <a:avLst/>
          </a:prstGeom>
        </p:spPr>
      </p:pic>
      <p:pic>
        <p:nvPicPr>
          <p:cNvPr id="5" name="図 4">
            <a:extLst>
              <a:ext uri="{FF2B5EF4-FFF2-40B4-BE49-F238E27FC236}">
                <a16:creationId xmlns:a16="http://schemas.microsoft.com/office/drawing/2014/main" id="{D6403DDF-E19F-4D27-927E-1AFBC692F18C}"/>
              </a:ext>
            </a:extLst>
          </p:cNvPr>
          <p:cNvPicPr>
            <a:picLocks noChangeAspect="1"/>
          </p:cNvPicPr>
          <p:nvPr/>
        </p:nvPicPr>
        <p:blipFill>
          <a:blip r:embed="rId4"/>
          <a:stretch>
            <a:fillRect/>
          </a:stretch>
        </p:blipFill>
        <p:spPr>
          <a:xfrm>
            <a:off x="1333500" y="4112341"/>
            <a:ext cx="9525000" cy="2447925"/>
          </a:xfrm>
          <a:prstGeom prst="rect">
            <a:avLst/>
          </a:prstGeom>
        </p:spPr>
      </p:pic>
    </p:spTree>
    <p:extLst>
      <p:ext uri="{BB962C8B-B14F-4D97-AF65-F5344CB8AC3E}">
        <p14:creationId xmlns:p14="http://schemas.microsoft.com/office/powerpoint/2010/main" val="31880331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ja" altLang="ja-JP" sz="2200" b="0" i="0" u="none" strike="noStrike" kern="0" cap="none" spc="0" normalizeH="0" baseline="0" noProof="0" dirty="0">
                <a:ln>
                  <a:noFill/>
                </a:ln>
                <a:solidFill>
                  <a:srgbClr val="000000"/>
                </a:solidFill>
                <a:effectLst/>
                <a:uLnTx/>
                <a:uFillTx/>
                <a:latin typeface="Arial"/>
                <a:cs typeface="Arial"/>
                <a:sym typeface="Arial"/>
              </a:rPr>
              <a:t>ローカル検索に影響を与える</a:t>
            </a:r>
            <a:r>
              <a:rPr kumimoji="0" lang="ja-JP" altLang="en-US" sz="2200" b="0" i="0" u="none" strike="noStrike" kern="0" cap="none" spc="0" normalizeH="0" baseline="0" noProof="0" dirty="0">
                <a:ln>
                  <a:noFill/>
                </a:ln>
                <a:solidFill>
                  <a:srgbClr val="000000"/>
                </a:solidFill>
                <a:effectLst/>
                <a:uLnTx/>
                <a:uFillTx/>
                <a:latin typeface="Arial"/>
                <a:cs typeface="Arial"/>
                <a:sym typeface="Arial"/>
              </a:rPr>
              <a:t>４つの</a:t>
            </a:r>
            <a:r>
              <a:rPr kumimoji="0" lang="ja" altLang="ja-JP" sz="2200" b="0" i="0" u="none" strike="noStrike" kern="0" cap="none" spc="0" normalizeH="0" baseline="0" noProof="0" dirty="0">
                <a:ln>
                  <a:noFill/>
                </a:ln>
                <a:solidFill>
                  <a:srgbClr val="000000"/>
                </a:solidFill>
                <a:effectLst/>
                <a:uLnTx/>
                <a:uFillTx/>
                <a:latin typeface="Arial"/>
                <a:cs typeface="Arial"/>
                <a:sym typeface="Arial"/>
              </a:rPr>
              <a:t>要素</a:t>
            </a:r>
            <a:endParaRPr kumimoji="0" lang="ja-JP" altLang="en-US" sz="2200" b="1" i="0" u="none" strike="noStrike" kern="0" cap="none" spc="0" normalizeH="0" baseline="0" noProof="0" dirty="0">
              <a:ln>
                <a:noFill/>
              </a:ln>
              <a:solidFill>
                <a:srgbClr val="000000"/>
              </a:solidFill>
              <a:effectLst/>
              <a:uLnTx/>
              <a:uFillTx/>
              <a:latin typeface="Arial" panose="020B0604020202020204" pitchFamily="34" charset="0"/>
              <a:ea typeface="メイリオ" panose="020B0604030504040204" pitchFamily="50" charset="-128"/>
              <a:cs typeface="Arial" panose="020B0604020202020204" pitchFamily="34" charset="0"/>
              <a:sym typeface="Arial"/>
            </a:endParaRPr>
          </a:p>
        </p:txBody>
      </p:sp>
      <p:sp>
        <p:nvSpPr>
          <p:cNvPr id="12" name="Google Shape;73;p15">
            <a:extLst>
              <a:ext uri="{FF2B5EF4-FFF2-40B4-BE49-F238E27FC236}">
                <a16:creationId xmlns:a16="http://schemas.microsoft.com/office/drawing/2014/main" id="{ABE74B6F-80AA-429D-9A2F-09E4DF365FB5}"/>
              </a:ext>
            </a:extLst>
          </p:cNvPr>
          <p:cNvSpPr txBox="1"/>
          <p:nvPr/>
        </p:nvSpPr>
        <p:spPr>
          <a:xfrm>
            <a:off x="6296524" y="1384517"/>
            <a:ext cx="4194643" cy="696553"/>
          </a:xfrm>
          <a:prstGeom prst="rect">
            <a:avLst/>
          </a:prstGeom>
          <a:solidFill>
            <a:schemeClr val="accent3"/>
          </a:solid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5000"/>
              <a:buFont typeface="Arial"/>
              <a:buNone/>
              <a:tabLst/>
              <a:defRPr/>
            </a:pPr>
            <a:r>
              <a:rPr kumimoji="0" lang="ja" altLang="en-US" sz="3200" b="1"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Roboto"/>
                <a:sym typeface="Roboto"/>
              </a:rPr>
              <a:t>距離</a:t>
            </a:r>
            <a:endParaRPr kumimoji="0" sz="3200" b="1"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Roboto"/>
              <a:sym typeface="Roboto"/>
            </a:endParaRPr>
          </a:p>
        </p:txBody>
      </p:sp>
      <p:sp>
        <p:nvSpPr>
          <p:cNvPr id="13" name="Google Shape;74;p15">
            <a:extLst>
              <a:ext uri="{FF2B5EF4-FFF2-40B4-BE49-F238E27FC236}">
                <a16:creationId xmlns:a16="http://schemas.microsoft.com/office/drawing/2014/main" id="{7C4607A5-4508-45EC-9345-F29D276D4EBA}"/>
              </a:ext>
            </a:extLst>
          </p:cNvPr>
          <p:cNvSpPr txBox="1"/>
          <p:nvPr/>
        </p:nvSpPr>
        <p:spPr>
          <a:xfrm>
            <a:off x="7602215" y="2177473"/>
            <a:ext cx="1583252" cy="463955"/>
          </a:xfrm>
          <a:prstGeom prst="rect">
            <a:avLst/>
          </a:prstGeom>
          <a:noFill/>
          <a:ln>
            <a:noFill/>
          </a:ln>
        </p:spPr>
        <p:txBody>
          <a:bodyPr spcFirstLastPara="1" wrap="square" lIns="50800" tIns="50800" rIns="50800" bIns="50800" anchor="t" anchorCtr="0">
            <a:noAutofit/>
          </a:bodyPr>
          <a:lstStyle/>
          <a:p>
            <a:pPr marL="0" marR="0" lvl="0" indent="0" algn="l" defTabSz="914400" rtl="0" eaLnBrk="1" fontAlgn="auto" latinLnBrk="0" hangingPunct="1">
              <a:lnSpc>
                <a:spcPct val="115000"/>
              </a:lnSpc>
              <a:spcBef>
                <a:spcPts val="0"/>
              </a:spcBef>
              <a:spcAft>
                <a:spcPts val="0"/>
              </a:spcAft>
              <a:buClr>
                <a:srgbClr val="5C5C5C"/>
              </a:buClr>
              <a:buSzPts val="3000"/>
              <a:buFont typeface="Arial"/>
              <a:buNone/>
              <a:tabLst/>
              <a:defRPr/>
            </a:pPr>
            <a:r>
              <a:rPr kumimoji="0" lang="ja" altLang="en-US" sz="2000" b="0" i="0" u="none" strike="noStrike" kern="0" cap="none" spc="0" normalizeH="0" baseline="0" noProof="0" dirty="0">
                <a:ln>
                  <a:noFill/>
                </a:ln>
                <a:solidFill>
                  <a:srgbClr val="5C5C5C"/>
                </a:solidFill>
                <a:effectLst/>
                <a:uLnTx/>
                <a:uFillTx/>
                <a:latin typeface="Yu Gothic Medium" panose="020B0500000000000000" pitchFamily="50" charset="-128"/>
                <a:ea typeface="Yu Gothic Medium" panose="020B0500000000000000" pitchFamily="50" charset="-128"/>
                <a:cs typeface="Roboto"/>
                <a:sym typeface="Roboto"/>
              </a:rPr>
              <a:t>対策は困難</a:t>
            </a:r>
            <a:endParaRPr kumimoji="0" sz="200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Roboto"/>
              <a:sym typeface="Roboto"/>
            </a:endParaRPr>
          </a:p>
        </p:txBody>
      </p:sp>
      <p:sp>
        <p:nvSpPr>
          <p:cNvPr id="14" name="Google Shape;75;p15">
            <a:extLst>
              <a:ext uri="{FF2B5EF4-FFF2-40B4-BE49-F238E27FC236}">
                <a16:creationId xmlns:a16="http://schemas.microsoft.com/office/drawing/2014/main" id="{E853E56C-E301-4E7A-B609-0B300C96AED3}"/>
              </a:ext>
            </a:extLst>
          </p:cNvPr>
          <p:cNvSpPr txBox="1"/>
          <p:nvPr/>
        </p:nvSpPr>
        <p:spPr>
          <a:xfrm>
            <a:off x="6296522" y="3977823"/>
            <a:ext cx="4194644" cy="709324"/>
          </a:xfrm>
          <a:prstGeom prst="rect">
            <a:avLst/>
          </a:prstGeom>
          <a:solidFill>
            <a:srgbClr val="F7723E"/>
          </a:solid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5000"/>
              <a:buFont typeface="Arial"/>
              <a:buNone/>
              <a:tabLst/>
              <a:defRPr/>
            </a:pPr>
            <a:r>
              <a:rPr kumimoji="0" lang="ja-JP" altLang="en-US" sz="3200" b="1"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Roboto"/>
                <a:sym typeface="Roboto"/>
              </a:rPr>
              <a:t>③</a:t>
            </a:r>
            <a:r>
              <a:rPr kumimoji="0" lang="ja" altLang="en-US" sz="3200" b="1"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Roboto"/>
                <a:sym typeface="Roboto"/>
              </a:rPr>
              <a:t>情報鮮度</a:t>
            </a:r>
            <a:endParaRPr kumimoji="0" sz="3200" b="1"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Roboto"/>
              <a:sym typeface="Roboto"/>
            </a:endParaRPr>
          </a:p>
        </p:txBody>
      </p:sp>
      <p:sp>
        <p:nvSpPr>
          <p:cNvPr id="15" name="Google Shape;76;p15">
            <a:extLst>
              <a:ext uri="{FF2B5EF4-FFF2-40B4-BE49-F238E27FC236}">
                <a16:creationId xmlns:a16="http://schemas.microsoft.com/office/drawing/2014/main" id="{6A0E972C-032E-4D5D-B01F-3E7EB9598247}"/>
              </a:ext>
            </a:extLst>
          </p:cNvPr>
          <p:cNvSpPr txBox="1"/>
          <p:nvPr/>
        </p:nvSpPr>
        <p:spPr>
          <a:xfrm>
            <a:off x="6296521" y="4667952"/>
            <a:ext cx="4194643" cy="473008"/>
          </a:xfrm>
          <a:prstGeom prst="rect">
            <a:avLst/>
          </a:prstGeom>
          <a:noFill/>
          <a:ln>
            <a:noFill/>
          </a:ln>
        </p:spPr>
        <p:txBody>
          <a:bodyPr spcFirstLastPara="1" wrap="square" lIns="50800" tIns="50800" rIns="50800" bIns="50800" anchor="t" anchorCtr="0">
            <a:noAutofit/>
          </a:bodyPr>
          <a:lstStyle/>
          <a:p>
            <a:pPr marL="0" marR="0" lvl="0" indent="0" algn="ctr" defTabSz="914400" rtl="0" eaLnBrk="1" fontAlgn="auto" latinLnBrk="0" hangingPunct="1">
              <a:lnSpc>
                <a:spcPct val="115000"/>
              </a:lnSpc>
              <a:spcBef>
                <a:spcPts val="0"/>
              </a:spcBef>
              <a:spcAft>
                <a:spcPts val="0"/>
              </a:spcAft>
              <a:buClr>
                <a:srgbClr val="5C5C5C"/>
              </a:buClr>
              <a:buSzPts val="3000"/>
              <a:buFont typeface="Arial"/>
              <a:buNone/>
              <a:tabLst/>
              <a:defRPr/>
            </a:pPr>
            <a:r>
              <a:rPr kumimoji="0" lang="ja" altLang="en-US" sz="2000" b="0" i="0" u="none" strike="noStrike" kern="0" cap="none" spc="0" normalizeH="0" baseline="0" noProof="0" dirty="0">
                <a:ln>
                  <a:noFill/>
                </a:ln>
                <a:solidFill>
                  <a:srgbClr val="5C5C5C"/>
                </a:solidFill>
                <a:effectLst/>
                <a:uLnTx/>
                <a:uFillTx/>
                <a:latin typeface="Yu Gothic Medium" panose="020B0500000000000000" pitchFamily="50" charset="-128"/>
                <a:ea typeface="Yu Gothic Medium" panose="020B0500000000000000" pitchFamily="50" charset="-128"/>
                <a:cs typeface="Roboto"/>
                <a:sym typeface="Roboto"/>
              </a:rPr>
              <a:t>こまめに投稿、</a:t>
            </a:r>
            <a:r>
              <a:rPr kumimoji="0" lang="en-US" altLang="ja" sz="2000" b="0" i="0" u="none" strike="noStrike" kern="0" cap="none" spc="0" normalizeH="0" baseline="0" noProof="0" dirty="0">
                <a:ln>
                  <a:noFill/>
                </a:ln>
                <a:solidFill>
                  <a:srgbClr val="5C5C5C"/>
                </a:solidFill>
                <a:effectLst/>
                <a:uLnTx/>
                <a:uFillTx/>
                <a:latin typeface="Yu Gothic Medium" panose="020B0500000000000000" pitchFamily="50" charset="-128"/>
                <a:ea typeface="Yu Gothic Medium" panose="020B0500000000000000" pitchFamily="50" charset="-128"/>
                <a:cs typeface="Roboto"/>
                <a:sym typeface="Roboto"/>
              </a:rPr>
              <a:t>Web</a:t>
            </a:r>
            <a:r>
              <a:rPr kumimoji="0" lang="ja" altLang="en-US" sz="2000" b="0" i="0" u="none" strike="noStrike" kern="0" cap="none" spc="0" normalizeH="0" baseline="0" noProof="0" dirty="0">
                <a:ln>
                  <a:noFill/>
                </a:ln>
                <a:solidFill>
                  <a:srgbClr val="5C5C5C"/>
                </a:solidFill>
                <a:effectLst/>
                <a:uLnTx/>
                <a:uFillTx/>
                <a:latin typeface="Yu Gothic Medium" panose="020B0500000000000000" pitchFamily="50" charset="-128"/>
                <a:ea typeface="Yu Gothic Medium" panose="020B0500000000000000" pitchFamily="50" charset="-128"/>
                <a:cs typeface="Roboto"/>
                <a:sym typeface="Roboto"/>
              </a:rPr>
              <a:t>サイト更新</a:t>
            </a:r>
            <a:endParaRPr kumimoji="0" sz="200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Roboto"/>
              <a:sym typeface="Roboto"/>
            </a:endParaRPr>
          </a:p>
        </p:txBody>
      </p:sp>
      <p:sp>
        <p:nvSpPr>
          <p:cNvPr id="16" name="Google Shape;77;p15">
            <a:extLst>
              <a:ext uri="{FF2B5EF4-FFF2-40B4-BE49-F238E27FC236}">
                <a16:creationId xmlns:a16="http://schemas.microsoft.com/office/drawing/2014/main" id="{C2657BA0-559B-4B86-BCEA-3AC6AE0524B3}"/>
              </a:ext>
            </a:extLst>
          </p:cNvPr>
          <p:cNvSpPr txBox="1"/>
          <p:nvPr/>
        </p:nvSpPr>
        <p:spPr>
          <a:xfrm>
            <a:off x="1274075" y="3952491"/>
            <a:ext cx="4194644" cy="709324"/>
          </a:xfrm>
          <a:prstGeom prst="rect">
            <a:avLst/>
          </a:prstGeom>
          <a:solidFill>
            <a:srgbClr val="F7723E"/>
          </a:solid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5000"/>
              <a:buFont typeface="Arial"/>
              <a:buNone/>
              <a:tabLst/>
              <a:defRPr/>
            </a:pPr>
            <a:r>
              <a:rPr kumimoji="0" lang="ja-JP" altLang="en-US" sz="3200" b="1"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Roboto"/>
                <a:sym typeface="Roboto"/>
              </a:rPr>
              <a:t>②</a:t>
            </a:r>
            <a:r>
              <a:rPr kumimoji="0" lang="ja" altLang="en-US" sz="3200" b="1"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Roboto"/>
                <a:sym typeface="Roboto"/>
              </a:rPr>
              <a:t>知名度</a:t>
            </a:r>
            <a:endParaRPr kumimoji="0" sz="3200" b="1"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Roboto"/>
              <a:sym typeface="Roboto"/>
            </a:endParaRPr>
          </a:p>
        </p:txBody>
      </p:sp>
      <p:sp>
        <p:nvSpPr>
          <p:cNvPr id="17" name="Google Shape;78;p15">
            <a:extLst>
              <a:ext uri="{FF2B5EF4-FFF2-40B4-BE49-F238E27FC236}">
                <a16:creationId xmlns:a16="http://schemas.microsoft.com/office/drawing/2014/main" id="{4423FA4B-97F4-49D3-90F1-DD8C98CE925B}"/>
              </a:ext>
            </a:extLst>
          </p:cNvPr>
          <p:cNvSpPr txBox="1"/>
          <p:nvPr/>
        </p:nvSpPr>
        <p:spPr>
          <a:xfrm>
            <a:off x="1189992" y="4693505"/>
            <a:ext cx="4278729" cy="927931"/>
          </a:xfrm>
          <a:prstGeom prst="rect">
            <a:avLst/>
          </a:prstGeom>
          <a:noFill/>
          <a:ln>
            <a:noFill/>
          </a:ln>
        </p:spPr>
        <p:txBody>
          <a:bodyPr spcFirstLastPara="1" wrap="square" lIns="50800" tIns="50800" rIns="50800" bIns="50800" anchor="t" anchorCtr="0">
            <a:noAutofit/>
          </a:bodyPr>
          <a:lstStyle/>
          <a:p>
            <a:pPr marL="0" marR="0" lvl="0" indent="0" algn="l" defTabSz="914400" rtl="0" eaLnBrk="1" fontAlgn="auto" latinLnBrk="0" hangingPunct="1">
              <a:lnSpc>
                <a:spcPct val="115000"/>
              </a:lnSpc>
              <a:spcBef>
                <a:spcPts val="0"/>
              </a:spcBef>
              <a:spcAft>
                <a:spcPts val="0"/>
              </a:spcAft>
              <a:buClr>
                <a:srgbClr val="5C5C5C"/>
              </a:buClr>
              <a:buSzPts val="3000"/>
              <a:buFont typeface="Arial"/>
              <a:buNone/>
              <a:tabLst/>
              <a:defRPr/>
            </a:pPr>
            <a:r>
              <a:rPr kumimoji="0" lang="ja" altLang="en-US" sz="2000" b="0" i="0" u="none" strike="noStrike" kern="0" cap="none" spc="0" normalizeH="0" baseline="0" noProof="0" dirty="0">
                <a:ln>
                  <a:noFill/>
                </a:ln>
                <a:solidFill>
                  <a:srgbClr val="5C5C5C"/>
                </a:solidFill>
                <a:effectLst/>
                <a:uLnTx/>
                <a:uFillTx/>
                <a:latin typeface="Yu Gothic Medium" panose="020B0500000000000000" pitchFamily="50" charset="-128"/>
                <a:ea typeface="Yu Gothic Medium" panose="020B0500000000000000" pitchFamily="50" charset="-128"/>
                <a:cs typeface="Roboto"/>
                <a:sym typeface="Roboto"/>
              </a:rPr>
              <a:t>サイテーションを広く獲得／対策の難易度高い</a:t>
            </a:r>
            <a:endParaRPr kumimoji="0" sz="200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Roboto"/>
              <a:sym typeface="Roboto"/>
            </a:endParaRPr>
          </a:p>
        </p:txBody>
      </p:sp>
      <p:sp>
        <p:nvSpPr>
          <p:cNvPr id="18" name="Google Shape;79;p15">
            <a:extLst>
              <a:ext uri="{FF2B5EF4-FFF2-40B4-BE49-F238E27FC236}">
                <a16:creationId xmlns:a16="http://schemas.microsoft.com/office/drawing/2014/main" id="{A9FD6D37-31BD-45BC-BAC8-F789782621BE}"/>
              </a:ext>
            </a:extLst>
          </p:cNvPr>
          <p:cNvSpPr txBox="1"/>
          <p:nvPr/>
        </p:nvSpPr>
        <p:spPr>
          <a:xfrm>
            <a:off x="1323465" y="1391118"/>
            <a:ext cx="4194643" cy="696553"/>
          </a:xfrm>
          <a:prstGeom prst="rect">
            <a:avLst/>
          </a:prstGeom>
          <a:solidFill>
            <a:srgbClr val="F7723E"/>
          </a:solid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5000"/>
              <a:buFont typeface="Arial"/>
              <a:buNone/>
              <a:tabLst/>
              <a:defRPr/>
            </a:pPr>
            <a:r>
              <a:rPr kumimoji="0" lang="ja-JP" altLang="en-US" sz="3200" b="1"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Roboto"/>
                <a:sym typeface="Roboto"/>
              </a:rPr>
              <a:t>①</a:t>
            </a:r>
            <a:r>
              <a:rPr kumimoji="0" lang="ja" altLang="en-US" sz="3200" b="1"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Roboto"/>
                <a:sym typeface="Roboto"/>
              </a:rPr>
              <a:t>関連性</a:t>
            </a:r>
            <a:endParaRPr kumimoji="0" sz="3200" b="1"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Roboto"/>
              <a:sym typeface="Roboto"/>
            </a:endParaRPr>
          </a:p>
        </p:txBody>
      </p:sp>
      <p:sp>
        <p:nvSpPr>
          <p:cNvPr id="26" name="Google Shape;80;p15">
            <a:extLst>
              <a:ext uri="{FF2B5EF4-FFF2-40B4-BE49-F238E27FC236}">
                <a16:creationId xmlns:a16="http://schemas.microsoft.com/office/drawing/2014/main" id="{120DC9B6-89D8-4FE6-919D-6D16AB972C56}"/>
              </a:ext>
            </a:extLst>
          </p:cNvPr>
          <p:cNvSpPr txBox="1"/>
          <p:nvPr/>
        </p:nvSpPr>
        <p:spPr>
          <a:xfrm>
            <a:off x="1274077" y="2215789"/>
            <a:ext cx="4194643" cy="1101451"/>
          </a:xfrm>
          <a:prstGeom prst="rect">
            <a:avLst/>
          </a:prstGeom>
          <a:noFill/>
          <a:ln>
            <a:noFill/>
          </a:ln>
        </p:spPr>
        <p:txBody>
          <a:bodyPr spcFirstLastPara="1" wrap="square" lIns="50800" tIns="50800" rIns="50800" bIns="50800" anchor="t" anchorCtr="0">
            <a:noAutofit/>
          </a:bodyPr>
          <a:lstStyle/>
          <a:p>
            <a:pPr marL="0" marR="0" lvl="0" indent="0" algn="l" defTabSz="914400" rtl="0" eaLnBrk="1" fontAlgn="auto" latinLnBrk="0" hangingPunct="1">
              <a:lnSpc>
                <a:spcPct val="100000"/>
              </a:lnSpc>
              <a:spcBef>
                <a:spcPts val="0"/>
              </a:spcBef>
              <a:spcAft>
                <a:spcPts val="0"/>
              </a:spcAft>
              <a:buClr>
                <a:srgbClr val="5C5C5C"/>
              </a:buClr>
              <a:buSzPts val="2910"/>
              <a:buFont typeface="Arial"/>
              <a:buNone/>
              <a:tabLst/>
              <a:defRPr/>
            </a:pPr>
            <a:r>
              <a:rPr kumimoji="0" lang="ja" altLang="en-US" sz="2000" b="0" i="0" u="none" strike="noStrike" kern="0" cap="none" spc="0" normalizeH="0" baseline="0" noProof="0" dirty="0">
                <a:ln>
                  <a:noFill/>
                </a:ln>
                <a:solidFill>
                  <a:srgbClr val="5C5C5C"/>
                </a:solidFill>
                <a:effectLst/>
                <a:uLnTx/>
                <a:uFillTx/>
                <a:latin typeface="Yu Gothic Medium" panose="020B0500000000000000" pitchFamily="50" charset="-128"/>
                <a:ea typeface="Yu Gothic Medium" panose="020B0500000000000000" pitchFamily="50" charset="-128"/>
                <a:cs typeface="Roboto"/>
                <a:sym typeface="Roboto"/>
              </a:rPr>
              <a:t>投稿、口コミ、</a:t>
            </a:r>
            <a:r>
              <a:rPr kumimoji="0" lang="en-US" altLang="ja" sz="2000" b="0" i="0" u="none" strike="noStrike" kern="0" cap="none" spc="0" normalizeH="0" baseline="0" noProof="0" dirty="0">
                <a:ln>
                  <a:noFill/>
                </a:ln>
                <a:solidFill>
                  <a:srgbClr val="5C5C5C"/>
                </a:solidFill>
                <a:effectLst/>
                <a:uLnTx/>
                <a:uFillTx/>
                <a:latin typeface="Yu Gothic Medium" panose="020B0500000000000000" pitchFamily="50" charset="-128"/>
                <a:ea typeface="Yu Gothic Medium" panose="020B0500000000000000" pitchFamily="50" charset="-128"/>
                <a:cs typeface="Roboto"/>
                <a:sym typeface="Roboto"/>
              </a:rPr>
              <a:t>Web</a:t>
            </a:r>
            <a:r>
              <a:rPr kumimoji="0" lang="ja" altLang="en-US" sz="2000" b="0" i="0" u="none" strike="noStrike" kern="0" cap="none" spc="0" normalizeH="0" baseline="0" noProof="0" dirty="0">
                <a:ln>
                  <a:noFill/>
                </a:ln>
                <a:solidFill>
                  <a:srgbClr val="5C5C5C"/>
                </a:solidFill>
                <a:effectLst/>
                <a:uLnTx/>
                <a:uFillTx/>
                <a:latin typeface="Yu Gothic Medium" panose="020B0500000000000000" pitchFamily="50" charset="-128"/>
                <a:ea typeface="Yu Gothic Medium" panose="020B0500000000000000" pitchFamily="50" charset="-128"/>
                <a:cs typeface="Roboto"/>
                <a:sym typeface="Roboto"/>
              </a:rPr>
              <a:t>サイト、</a:t>
            </a:r>
            <a:br>
              <a:rPr kumimoji="0" lang="ja" altLang="en-US" sz="2000" b="0" i="0" u="none" strike="noStrike" kern="0" cap="none" spc="0" normalizeH="0" baseline="0" noProof="0" dirty="0">
                <a:ln>
                  <a:noFill/>
                </a:ln>
                <a:solidFill>
                  <a:srgbClr val="5C5C5C"/>
                </a:solidFill>
                <a:effectLst/>
                <a:uLnTx/>
                <a:uFillTx/>
                <a:latin typeface="Yu Gothic Medium" panose="020B0500000000000000" pitchFamily="50" charset="-128"/>
                <a:ea typeface="Yu Gothic Medium" panose="020B0500000000000000" pitchFamily="50" charset="-128"/>
                <a:cs typeface="Roboto"/>
                <a:sym typeface="Roboto"/>
              </a:rPr>
            </a:br>
            <a:r>
              <a:rPr kumimoji="0" lang="ja" altLang="en-US" sz="2000" b="0" i="0" u="none" strike="noStrike" kern="0" cap="none" spc="0" normalizeH="0" baseline="0" noProof="0" dirty="0">
                <a:ln>
                  <a:noFill/>
                </a:ln>
                <a:solidFill>
                  <a:srgbClr val="5C5C5C"/>
                </a:solidFill>
                <a:effectLst/>
                <a:uLnTx/>
                <a:uFillTx/>
                <a:latin typeface="Yu Gothic Medium" panose="020B0500000000000000" pitchFamily="50" charset="-128"/>
                <a:ea typeface="Yu Gothic Medium" panose="020B0500000000000000" pitchFamily="50" charset="-128"/>
                <a:cs typeface="Roboto"/>
                <a:sym typeface="Roboto"/>
              </a:rPr>
              <a:t>サイテーションで幅広くキーワードを獲得</a:t>
            </a:r>
            <a:endParaRPr kumimoji="0" sz="200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Roboto"/>
              <a:sym typeface="Roboto"/>
            </a:endParaRPr>
          </a:p>
        </p:txBody>
      </p:sp>
      <p:sp>
        <p:nvSpPr>
          <p:cNvPr id="28" name="テキスト ボックス 27">
            <a:extLst>
              <a:ext uri="{FF2B5EF4-FFF2-40B4-BE49-F238E27FC236}">
                <a16:creationId xmlns:a16="http://schemas.microsoft.com/office/drawing/2014/main" id="{45C5A3C7-95A1-4413-A0ED-40EC787EC513}"/>
              </a:ext>
            </a:extLst>
          </p:cNvPr>
          <p:cNvSpPr txBox="1"/>
          <p:nvPr/>
        </p:nvSpPr>
        <p:spPr>
          <a:xfrm>
            <a:off x="1048880" y="5891387"/>
            <a:ext cx="1049528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
                <a:srgbClr val="000000"/>
              </a:buClr>
              <a:buSzPts val="2800"/>
              <a:buFont typeface="Arial"/>
              <a:buNone/>
              <a:tabLst/>
              <a:defRPr/>
            </a:pPr>
            <a:r>
              <a:rPr kumimoji="0" lang="en-US" altLang="ja-JP" sz="1600" b="1"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rPr>
              <a:t>※</a:t>
            </a:r>
            <a:r>
              <a:rPr kumimoji="0" lang="ja-JP" altLang="en-US" sz="1600" b="1"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rPr>
              <a:t>サイテーション　</a:t>
            </a:r>
            <a:r>
              <a:rPr kumimoji="0" lang="en-US" altLang="ja-JP" sz="160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rPr>
              <a:t>SNS</a:t>
            </a:r>
            <a:r>
              <a:rPr kumimoji="0" lang="ja-JP" altLang="en-US" sz="160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rPr>
              <a:t>、</a:t>
            </a:r>
            <a:r>
              <a:rPr kumimoji="0" lang="en-US" altLang="ja-JP" sz="160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rPr>
              <a:t>Web</a:t>
            </a:r>
            <a:r>
              <a:rPr kumimoji="0" lang="ja-JP" altLang="en-US" sz="160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rPr>
              <a:t>ページなどネット上の様々なところで店舗情報が広く言及（</a:t>
            </a:r>
            <a:r>
              <a:rPr kumimoji="0" lang="en-US" altLang="ja-JP" sz="160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rPr>
              <a:t>citation</a:t>
            </a:r>
            <a:r>
              <a:rPr kumimoji="0" lang="ja-JP" altLang="en-US" sz="160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rPr>
              <a:t>）されること</a:t>
            </a:r>
          </a:p>
        </p:txBody>
      </p:sp>
    </p:spTree>
    <p:extLst>
      <p:ext uri="{BB962C8B-B14F-4D97-AF65-F5344CB8AC3E}">
        <p14:creationId xmlns:p14="http://schemas.microsoft.com/office/powerpoint/2010/main" val="15650065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a:buClr>
                <a:schemeClr val="dk1"/>
              </a:buClr>
              <a:buSzPts val="1100"/>
            </a:pPr>
            <a:r>
              <a:rPr lang="ja" altLang="ja-JP" sz="2200" dirty="0"/>
              <a:t>ローカル検索に影響を与える</a:t>
            </a:r>
            <a:r>
              <a:rPr lang="ja-JP" altLang="en-US" sz="2200" dirty="0"/>
              <a:t>４つの</a:t>
            </a:r>
            <a:r>
              <a:rPr lang="ja" altLang="ja-JP" sz="2200" dirty="0"/>
              <a:t>要素</a:t>
            </a:r>
            <a:r>
              <a:rPr lang="ja-JP" altLang="en-US" sz="2200" dirty="0"/>
              <a:t>②知名度</a:t>
            </a:r>
            <a:endParaRPr lang="ja-JP" altLang="en-US" sz="2200" b="1" dirty="0">
              <a:solidFill>
                <a:schemeClr val="tx1"/>
              </a:solidFill>
              <a:latin typeface="Arial" panose="020B0604020202020204" pitchFamily="34" charset="0"/>
              <a:ea typeface="メイリオ" panose="020B0604030504040204" pitchFamily="50" charset="-128"/>
              <a:cs typeface="Arial" panose="020B0604020202020204" pitchFamily="34" charset="0"/>
            </a:endParaRPr>
          </a:p>
        </p:txBody>
      </p:sp>
      <p:sp>
        <p:nvSpPr>
          <p:cNvPr id="11" name="正方形/長方形 10">
            <a:extLst>
              <a:ext uri="{FF2B5EF4-FFF2-40B4-BE49-F238E27FC236}">
                <a16:creationId xmlns:a16="http://schemas.microsoft.com/office/drawing/2014/main" id="{90794E80-5C51-4D40-86AB-BE0D32470E9A}"/>
              </a:ext>
            </a:extLst>
          </p:cNvPr>
          <p:cNvSpPr/>
          <p:nvPr/>
        </p:nvSpPr>
        <p:spPr>
          <a:xfrm>
            <a:off x="613255" y="5701571"/>
            <a:ext cx="10848997" cy="784796"/>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54">
              <a:defRPr/>
            </a:pPr>
            <a:endParaRPr kumimoji="1" lang="ja-JP" altLang="en-US">
              <a:solidFill>
                <a:srgbClr val="FFFFFF"/>
              </a:solidFill>
              <a:latin typeface="Arial"/>
              <a:ea typeface="ＭＳ Ｐゴシック" panose="020B0600070205080204" pitchFamily="50" charset="-128"/>
            </a:endParaRPr>
          </a:p>
        </p:txBody>
      </p:sp>
      <p:sp>
        <p:nvSpPr>
          <p:cNvPr id="12" name="テキスト ボックス 11">
            <a:extLst>
              <a:ext uri="{FF2B5EF4-FFF2-40B4-BE49-F238E27FC236}">
                <a16:creationId xmlns:a16="http://schemas.microsoft.com/office/drawing/2014/main" id="{63C452CF-E8D8-4D9F-BBB7-0C76EE052E22}"/>
              </a:ext>
            </a:extLst>
          </p:cNvPr>
          <p:cNvSpPr txBox="1"/>
          <p:nvPr/>
        </p:nvSpPr>
        <p:spPr>
          <a:xfrm>
            <a:off x="729751" y="1020130"/>
            <a:ext cx="10970032" cy="5324535"/>
          </a:xfrm>
          <a:prstGeom prst="rect">
            <a:avLst/>
          </a:prstGeom>
          <a:noFill/>
        </p:spPr>
        <p:txBody>
          <a:bodyPr wrap="square">
            <a:spAutoFit/>
          </a:bodyPr>
          <a:lstStyle/>
          <a:p>
            <a:pPr defTabSz="914354">
              <a:defRPr/>
            </a:pPr>
            <a:r>
              <a:rPr lang="ja-JP" altLang="en-US" sz="2000" b="1" dirty="0">
                <a:latin typeface="メイリオ" panose="020B0604030504040204" pitchFamily="50" charset="-128"/>
                <a:ea typeface="メイリオ" panose="020B0604030504040204" pitchFamily="50" charset="-128"/>
              </a:rPr>
              <a:t>サイテーションとは</a:t>
            </a:r>
          </a:p>
          <a:p>
            <a:pPr defTabSz="914354">
              <a:defRPr/>
            </a:pPr>
            <a:r>
              <a:rPr lang="ja-JP" altLang="en-US" sz="2000" dirty="0">
                <a:latin typeface="メイリオ" panose="020B0604030504040204" pitchFamily="50" charset="-128"/>
                <a:ea typeface="メイリオ" panose="020B0604030504040204" pitchFamily="50" charset="-128"/>
              </a:rPr>
              <a:t>サイテーションとは、「引用」や「言及」という意味します。わかりやすく言うとネット上で話題になるということです。第三者が</a:t>
            </a:r>
            <a:r>
              <a:rPr lang="en-US" altLang="ja-JP" sz="2000" dirty="0">
                <a:latin typeface="メイリオ" panose="020B0604030504040204" pitchFamily="50" charset="-128"/>
                <a:ea typeface="メイリオ" panose="020B0604030504040204" pitchFamily="50" charset="-128"/>
              </a:rPr>
              <a:t>SNS</a:t>
            </a:r>
            <a:r>
              <a:rPr lang="ja-JP" altLang="en-US" sz="2000" dirty="0">
                <a:latin typeface="メイリオ" panose="020B0604030504040204" pitchFamily="50" charset="-128"/>
                <a:ea typeface="メイリオ" panose="020B0604030504040204" pitchFamily="50" charset="-128"/>
              </a:rPr>
              <a:t>やブログなどで会社名やブランドを言及してくれるのがサイテーションです。サイテーションには、被リンクを含む必要はなく、会社名やブランドを言及するだけでかまいません。「この店はスタッフが親切だった！」「とても美味しい店だった」などと、話題にされていることが大切なのです。</a:t>
            </a:r>
          </a:p>
          <a:p>
            <a:pPr defTabSz="914354">
              <a:defRPr/>
            </a:pPr>
            <a:endParaRPr lang="ja-JP" altLang="en-US" sz="2000" dirty="0">
              <a:latin typeface="メイリオ" panose="020B0604030504040204" pitchFamily="50" charset="-128"/>
              <a:ea typeface="メイリオ" panose="020B0604030504040204" pitchFamily="50" charset="-128"/>
            </a:endParaRPr>
          </a:p>
          <a:p>
            <a:pPr defTabSz="914354">
              <a:defRPr/>
            </a:pPr>
            <a:r>
              <a:rPr lang="ja-JP" altLang="en-US" sz="2000" b="1" dirty="0">
                <a:latin typeface="メイリオ" panose="020B0604030504040204" pitchFamily="50" charset="-128"/>
                <a:ea typeface="メイリオ" panose="020B0604030504040204" pitchFamily="50" charset="-128"/>
              </a:rPr>
              <a:t>なぜ</a:t>
            </a:r>
            <a:r>
              <a:rPr lang="en-US" altLang="ja-JP" sz="2000" b="1" dirty="0">
                <a:latin typeface="メイリオ" panose="020B0604030504040204" pitchFamily="50" charset="-128"/>
                <a:ea typeface="メイリオ" panose="020B0604030504040204" pitchFamily="50" charset="-128"/>
              </a:rPr>
              <a:t>MEO</a:t>
            </a:r>
            <a:r>
              <a:rPr lang="ja-JP" altLang="en-US" sz="2000" b="1" dirty="0">
                <a:latin typeface="メイリオ" panose="020B0604030504040204" pitchFamily="50" charset="-128"/>
                <a:ea typeface="メイリオ" panose="020B0604030504040204" pitchFamily="50" charset="-128"/>
              </a:rPr>
              <a:t>対策にサイテーションが重要か？</a:t>
            </a:r>
          </a:p>
          <a:p>
            <a:pPr defTabSz="914354">
              <a:defRPr/>
            </a:pPr>
            <a:r>
              <a:rPr lang="ja-JP" altLang="en-US" sz="2000" dirty="0">
                <a:latin typeface="メイリオ" panose="020B0604030504040204" pitchFamily="50" charset="-128"/>
                <a:ea typeface="メイリオ" panose="020B0604030504040204" pitchFamily="50" charset="-128"/>
              </a:rPr>
              <a:t>順位アップには、知名度が考慮されており、その評価にサイテーションが関係していると考えられます。順位の決定に関しては明らかにされていないので、推測でしかありませんが、実際にローカルパックの上位にある店舗や施設は知名度の高いところが多いでしょう。これはポジティブなサイテーションの効力ではないかと感じるところです。このようなところは、やはり</a:t>
            </a:r>
            <a:r>
              <a:rPr lang="en-US" altLang="ja-JP" sz="2000" dirty="0">
                <a:latin typeface="メイリオ" panose="020B0604030504040204" pitchFamily="50" charset="-128"/>
                <a:ea typeface="メイリオ" panose="020B0604030504040204" pitchFamily="50" charset="-128"/>
              </a:rPr>
              <a:t>SNS</a:t>
            </a:r>
            <a:r>
              <a:rPr lang="ja-JP" altLang="en-US" sz="2000" dirty="0">
                <a:latin typeface="メイリオ" panose="020B0604030504040204" pitchFamily="50" charset="-128"/>
                <a:ea typeface="メイリオ" panose="020B0604030504040204" pitchFamily="50" charset="-128"/>
              </a:rPr>
              <a:t>などで良い評判が言及される機会が多く、サイテーションの</a:t>
            </a:r>
            <a:r>
              <a:rPr lang="en-US" altLang="ja-JP" sz="2000" dirty="0">
                <a:latin typeface="メイリオ" panose="020B0604030504040204" pitchFamily="50" charset="-128"/>
                <a:ea typeface="メイリオ" panose="020B0604030504040204" pitchFamily="50" charset="-128"/>
              </a:rPr>
              <a:t>MEO</a:t>
            </a:r>
            <a:r>
              <a:rPr lang="ja-JP" altLang="en-US" sz="2000" dirty="0">
                <a:latin typeface="メイリオ" panose="020B0604030504040204" pitchFamily="50" charset="-128"/>
                <a:ea typeface="メイリオ" panose="020B0604030504040204" pitchFamily="50" charset="-128"/>
              </a:rPr>
              <a:t>対策における重要性を表していると言えるでしょう。　</a:t>
            </a:r>
            <a:endParaRPr lang="en-US" altLang="ja-JP" sz="2000" dirty="0">
              <a:latin typeface="メイリオ" panose="020B0604030504040204" pitchFamily="50" charset="-128"/>
              <a:ea typeface="メイリオ" panose="020B0604030504040204" pitchFamily="50" charset="-128"/>
            </a:endParaRPr>
          </a:p>
          <a:p>
            <a:pPr defTabSz="914354">
              <a:defRPr/>
            </a:pPr>
            <a:r>
              <a:rPr lang="ja-JP" altLang="en-US" sz="2000" dirty="0">
                <a:latin typeface="メイリオ" panose="020B0604030504040204" pitchFamily="50" charset="-128"/>
                <a:ea typeface="メイリオ" panose="020B0604030504040204" pitchFamily="50" charset="-128"/>
              </a:rPr>
              <a:t>（出展：</a:t>
            </a:r>
            <a:r>
              <a:rPr lang="en-US" altLang="ja-JP" sz="2000" dirty="0">
                <a:latin typeface="メイリオ" panose="020B0604030504040204" pitchFamily="50" charset="-128"/>
                <a:ea typeface="メイリオ" panose="020B0604030504040204" pitchFamily="50" charset="-128"/>
              </a:rPr>
              <a:t>ferret</a:t>
            </a:r>
            <a:r>
              <a:rPr lang="ja-JP" altLang="en-US" sz="2000" dirty="0">
                <a:latin typeface="メイリオ" panose="020B0604030504040204" pitchFamily="50" charset="-128"/>
                <a:ea typeface="メイリオ" panose="020B0604030504040204" pitchFamily="50" charset="-128"/>
              </a:rPr>
              <a:t>）</a:t>
            </a:r>
            <a:r>
              <a:rPr lang="en-US" altLang="ja-JP" sz="2000" dirty="0">
                <a:latin typeface="メイリオ" panose="020B0604030504040204" pitchFamily="50" charset="-128"/>
                <a:ea typeface="メイリオ" panose="020B0604030504040204" pitchFamily="50" charset="-128"/>
                <a:hlinkClick r:id="rId3"/>
              </a:rPr>
              <a:t>https://ferret-plus.com/16400</a:t>
            </a:r>
            <a:endParaRPr lang="en-US" altLang="ja-JP" sz="2000" dirty="0">
              <a:latin typeface="メイリオ" panose="020B0604030504040204" pitchFamily="50" charset="-128"/>
              <a:ea typeface="メイリオ" panose="020B0604030504040204" pitchFamily="50" charset="-128"/>
            </a:endParaRPr>
          </a:p>
          <a:p>
            <a:pPr defTabSz="914354">
              <a:defRPr/>
            </a:pPr>
            <a:endParaRPr lang="en-US" altLang="ja-JP" sz="2000" dirty="0">
              <a:latin typeface="メイリオ" panose="020B0604030504040204" pitchFamily="50" charset="-128"/>
              <a:ea typeface="メイリオ" panose="020B0604030504040204" pitchFamily="50" charset="-128"/>
            </a:endParaRPr>
          </a:p>
          <a:p>
            <a:pPr defTabSz="914354">
              <a:defRPr/>
            </a:pPr>
            <a:r>
              <a:rPr lang="ja-JP" altLang="en-US" sz="2000" dirty="0">
                <a:latin typeface="メイリオ" panose="020B0604030504040204" pitchFamily="50" charset="-128"/>
                <a:ea typeface="メイリオ" panose="020B0604030504040204" pitchFamily="50" charset="-128"/>
                <a:hlinkClick r:id="rId4"/>
              </a:rPr>
              <a:t>モリアゲアドバイザー</a:t>
            </a:r>
            <a:r>
              <a:rPr lang="ja-JP" altLang="en-US" sz="2000" dirty="0">
                <a:latin typeface="メイリオ" panose="020B0604030504040204" pitchFamily="50" charset="-128"/>
                <a:ea typeface="メイリオ" panose="020B0604030504040204" pitchFamily="50" charset="-128"/>
              </a:rPr>
              <a:t>←リンク　　　　　　　　　モリアゲアドバイザー←サイテーション</a:t>
            </a:r>
            <a:endParaRPr lang="en-US" altLang="ja-JP" sz="2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916021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ja" altLang="ja-JP" sz="2200" b="0" i="0" u="none" strike="noStrike" kern="0" cap="none" spc="0" normalizeH="0" baseline="0" noProof="0" dirty="0">
                <a:ln>
                  <a:noFill/>
                </a:ln>
                <a:solidFill>
                  <a:srgbClr val="000000"/>
                </a:solidFill>
                <a:effectLst/>
                <a:uLnTx/>
                <a:uFillTx/>
                <a:latin typeface="Arial"/>
                <a:cs typeface="Arial"/>
                <a:sym typeface="Arial"/>
              </a:rPr>
              <a:t>ローカル検索に影響を与える</a:t>
            </a:r>
            <a:r>
              <a:rPr kumimoji="0" lang="ja-JP" altLang="en-US" sz="2200" b="0" i="0" u="none" strike="noStrike" kern="0" cap="none" spc="0" normalizeH="0" baseline="0" noProof="0" dirty="0">
                <a:ln>
                  <a:noFill/>
                </a:ln>
                <a:solidFill>
                  <a:srgbClr val="000000"/>
                </a:solidFill>
                <a:effectLst/>
                <a:uLnTx/>
                <a:uFillTx/>
                <a:latin typeface="Arial"/>
                <a:cs typeface="Arial"/>
                <a:sym typeface="Arial"/>
              </a:rPr>
              <a:t>４つの</a:t>
            </a:r>
            <a:r>
              <a:rPr kumimoji="0" lang="ja" altLang="ja-JP" sz="2200" b="0" i="0" u="none" strike="noStrike" kern="0" cap="none" spc="0" normalizeH="0" baseline="0" noProof="0" dirty="0">
                <a:ln>
                  <a:noFill/>
                </a:ln>
                <a:solidFill>
                  <a:srgbClr val="000000"/>
                </a:solidFill>
                <a:effectLst/>
                <a:uLnTx/>
                <a:uFillTx/>
                <a:latin typeface="Arial"/>
                <a:cs typeface="Arial"/>
                <a:sym typeface="Arial"/>
              </a:rPr>
              <a:t>要素</a:t>
            </a:r>
            <a:r>
              <a:rPr kumimoji="0" lang="ja-JP" altLang="en-US" sz="2200" b="0" i="0" u="none" strike="noStrike" kern="0" cap="none" spc="0" normalizeH="0" baseline="0" noProof="0" dirty="0">
                <a:ln>
                  <a:noFill/>
                </a:ln>
                <a:solidFill>
                  <a:srgbClr val="000000"/>
                </a:solidFill>
                <a:effectLst/>
                <a:uLnTx/>
                <a:uFillTx/>
                <a:latin typeface="Arial"/>
                <a:cs typeface="Arial"/>
                <a:sym typeface="Arial"/>
              </a:rPr>
              <a:t>③情報鮮度</a:t>
            </a:r>
            <a:endParaRPr kumimoji="0" lang="ja-JP" altLang="en-US" sz="2200" b="1" i="0" u="none" strike="noStrike" kern="0" cap="none" spc="0" normalizeH="0" baseline="0" noProof="0" dirty="0">
              <a:ln>
                <a:noFill/>
              </a:ln>
              <a:solidFill>
                <a:srgbClr val="000000"/>
              </a:solidFill>
              <a:effectLst/>
              <a:uLnTx/>
              <a:uFillTx/>
              <a:latin typeface="Arial" panose="020B0604020202020204" pitchFamily="34" charset="0"/>
              <a:ea typeface="メイリオ" panose="020B0604030504040204" pitchFamily="50" charset="-128"/>
              <a:cs typeface="Arial" panose="020B0604020202020204" pitchFamily="34" charset="0"/>
              <a:sym typeface="Arial"/>
            </a:endParaRPr>
          </a:p>
        </p:txBody>
      </p:sp>
      <p:sp>
        <p:nvSpPr>
          <p:cNvPr id="8" name="Google Shape;138;p28">
            <a:extLst>
              <a:ext uri="{FF2B5EF4-FFF2-40B4-BE49-F238E27FC236}">
                <a16:creationId xmlns:a16="http://schemas.microsoft.com/office/drawing/2014/main" id="{7FF683A7-A479-42B9-8EF2-B13D38453C1E}"/>
              </a:ext>
            </a:extLst>
          </p:cNvPr>
          <p:cNvSpPr txBox="1">
            <a:spLocks/>
          </p:cNvSpPr>
          <p:nvPr/>
        </p:nvSpPr>
        <p:spPr>
          <a:xfrm>
            <a:off x="426469" y="958708"/>
            <a:ext cx="11521695" cy="663413"/>
          </a:xfrm>
          <a:prstGeom prst="rect">
            <a:avLst/>
          </a:prstGeom>
          <a:noFill/>
          <a:ln>
            <a:noFill/>
          </a:ln>
        </p:spPr>
        <p:txBody>
          <a:bodyPr spcFirstLastPara="1" wrap="square" lIns="0" tIns="0" rIns="0" bIns="2104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15000"/>
              </a:lnSpc>
              <a:spcBef>
                <a:spcPts val="0"/>
              </a:spcBef>
              <a:spcAft>
                <a:spcPts val="0"/>
              </a:spcAft>
              <a:buClr>
                <a:srgbClr val="000000"/>
              </a:buClr>
              <a:buSzPts val="2800"/>
              <a:buFont typeface="Arial"/>
              <a:buNone/>
              <a:tabLst/>
              <a:defRPr/>
            </a:pPr>
            <a:r>
              <a:rPr kumimoji="0" lang="ja-JP" altLang="en-US" sz="1200" b="0" i="0" u="none" strike="noStrike" kern="0" cap="none" spc="0" normalizeH="0" baseline="0" noProof="0" dirty="0">
                <a:ln>
                  <a:noFill/>
                </a:ln>
                <a:solidFill>
                  <a:srgbClr val="434343"/>
                </a:solidFill>
                <a:effectLst/>
                <a:uLnTx/>
                <a:uFillTx/>
                <a:latin typeface="メイリオ" panose="020B0604030504040204" pitchFamily="50" charset="-128"/>
                <a:ea typeface="メイリオ" panose="020B0604030504040204" pitchFamily="50" charset="-128"/>
                <a:cs typeface="Arial"/>
                <a:sym typeface="Arial"/>
              </a:rPr>
              <a:t>検索者との位置関係、検索ニーズに合致した店舗情報（</a:t>
            </a:r>
            <a:r>
              <a:rPr kumimoji="0" lang="en-US" altLang="ja-JP" sz="1200" b="0" i="0" u="none" strike="noStrike" kern="0" cap="none" spc="0" normalizeH="0" baseline="0" noProof="0" dirty="0">
                <a:ln>
                  <a:noFill/>
                </a:ln>
                <a:solidFill>
                  <a:srgbClr val="434343"/>
                </a:solidFill>
                <a:effectLst/>
                <a:uLnTx/>
                <a:uFillTx/>
                <a:latin typeface="メイリオ" panose="020B0604030504040204" pitchFamily="50" charset="-128"/>
                <a:ea typeface="メイリオ" panose="020B0604030504040204" pitchFamily="50" charset="-128"/>
                <a:cs typeface="Arial"/>
                <a:sym typeface="Arial"/>
              </a:rPr>
              <a:t>Google</a:t>
            </a:r>
            <a:r>
              <a:rPr kumimoji="0" lang="ja-JP" altLang="en-US" sz="1200" b="0" i="0" u="none" strike="noStrike" kern="0" cap="none" spc="0" normalizeH="0" baseline="0" noProof="0" dirty="0">
                <a:ln>
                  <a:noFill/>
                </a:ln>
                <a:solidFill>
                  <a:srgbClr val="434343"/>
                </a:solidFill>
                <a:effectLst/>
                <a:uLnTx/>
                <a:uFillTx/>
                <a:latin typeface="メイリオ" panose="020B0604030504040204" pitchFamily="50" charset="-128"/>
                <a:ea typeface="メイリオ" panose="020B0604030504040204" pitchFamily="50" charset="-128"/>
                <a:cs typeface="Arial"/>
                <a:sym typeface="Arial"/>
              </a:rPr>
              <a:t>マイビジネスや公式サイト、ポータルサイト）と並んで、口コミのレイティング、内容が影響。</a:t>
            </a:r>
            <a:endParaRPr kumimoji="0" lang="en-US" altLang="ja-JP" sz="1200" b="0" i="0" u="none" strike="noStrike" kern="0" cap="none" spc="0" normalizeH="0" baseline="0" noProof="0" dirty="0">
              <a:ln>
                <a:noFill/>
              </a:ln>
              <a:solidFill>
                <a:srgbClr val="434343"/>
              </a:solidFill>
              <a:effectLst/>
              <a:uLnTx/>
              <a:uFillTx/>
              <a:latin typeface="メイリオ" panose="020B0604030504040204" pitchFamily="50" charset="-128"/>
              <a:ea typeface="メイリオ" panose="020B0604030504040204" pitchFamily="50" charset="-128"/>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Pts val="2800"/>
              <a:buFont typeface="Arial"/>
              <a:buNone/>
              <a:tabLst/>
              <a:defRPr/>
            </a:pPr>
            <a:r>
              <a:rPr kumimoji="0" lang="ja-JP" altLang="en-US" sz="1200" b="0" i="0" u="none" strike="noStrike" kern="0" cap="none" spc="0" normalizeH="0" baseline="0" noProof="0" dirty="0">
                <a:ln>
                  <a:noFill/>
                </a:ln>
                <a:solidFill>
                  <a:srgbClr val="434343"/>
                </a:solidFill>
                <a:effectLst/>
                <a:uLnTx/>
                <a:uFillTx/>
                <a:latin typeface="メイリオ" panose="020B0604030504040204" pitchFamily="50" charset="-128"/>
                <a:ea typeface="メイリオ" panose="020B0604030504040204" pitchFamily="50" charset="-128"/>
                <a:cs typeface="Arial"/>
                <a:sym typeface="Arial"/>
              </a:rPr>
              <a:t>検索に影響する重要な要素の一つに「サイテーション（インターネット上にお店の情報が言及されること）」があります。</a:t>
            </a:r>
            <a:r>
              <a:rPr kumimoji="0" lang="en-US" altLang="ja-JP" sz="1200" b="0" i="0" u="none" strike="noStrike" kern="0" cap="none" spc="0" normalizeH="0" baseline="0" noProof="0" dirty="0">
                <a:ln>
                  <a:noFill/>
                </a:ln>
                <a:solidFill>
                  <a:srgbClr val="434343"/>
                </a:solidFill>
                <a:effectLst/>
                <a:uLnTx/>
                <a:uFillTx/>
                <a:latin typeface="メイリオ" panose="020B0604030504040204" pitchFamily="50" charset="-128"/>
                <a:ea typeface="メイリオ" panose="020B0604030504040204" pitchFamily="50" charset="-128"/>
                <a:cs typeface="Arial"/>
                <a:sym typeface="Arial"/>
              </a:rPr>
              <a:t>SNS</a:t>
            </a:r>
            <a:r>
              <a:rPr kumimoji="0" lang="ja-JP" altLang="en-US" sz="1200" b="0" i="0" u="none" strike="noStrike" kern="0" cap="none" spc="0" normalizeH="0" baseline="0" noProof="0" dirty="0">
                <a:ln>
                  <a:noFill/>
                </a:ln>
                <a:solidFill>
                  <a:srgbClr val="434343"/>
                </a:solidFill>
                <a:effectLst/>
                <a:uLnTx/>
                <a:uFillTx/>
                <a:latin typeface="メイリオ" panose="020B0604030504040204" pitchFamily="50" charset="-128"/>
                <a:ea typeface="メイリオ" panose="020B0604030504040204" pitchFamily="50" charset="-128"/>
                <a:cs typeface="Arial"/>
                <a:sym typeface="Arial"/>
              </a:rPr>
              <a:t>や口コミ、ポータルサイトなどへの口コミも重要です。</a:t>
            </a:r>
            <a:endParaRPr kumimoji="0" lang="ja-JP" altLang="en-US" sz="1200" b="1"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Pts val="2800"/>
              <a:buFont typeface="Arial"/>
              <a:buNone/>
              <a:tabLst/>
              <a:defRPr/>
            </a:pPr>
            <a:endParaRPr kumimoji="0" lang="ja-JP" altLang="en-US" sz="1200" b="1"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sym typeface="Arial"/>
            </a:endParaRPr>
          </a:p>
        </p:txBody>
      </p:sp>
      <p:pic>
        <p:nvPicPr>
          <p:cNvPr id="9" name="Google Shape;139;p28" descr="Screen Shot 2020-10-22 at 12.13.38.png">
            <a:extLst>
              <a:ext uri="{FF2B5EF4-FFF2-40B4-BE49-F238E27FC236}">
                <a16:creationId xmlns:a16="http://schemas.microsoft.com/office/drawing/2014/main" id="{6D30087A-8248-4A60-AAC1-5D511701939B}"/>
              </a:ext>
            </a:extLst>
          </p:cNvPr>
          <p:cNvPicPr preferRelativeResize="0"/>
          <p:nvPr/>
        </p:nvPicPr>
        <p:blipFill rotWithShape="1">
          <a:blip r:embed="rId3">
            <a:alphaModFix/>
          </a:blip>
          <a:srcRect t="18652"/>
          <a:stretch/>
        </p:blipFill>
        <p:spPr>
          <a:xfrm>
            <a:off x="4067499" y="2943129"/>
            <a:ext cx="3776483" cy="3582881"/>
          </a:xfrm>
          <a:prstGeom prst="rect">
            <a:avLst/>
          </a:prstGeom>
          <a:noFill/>
          <a:ln>
            <a:noFill/>
          </a:ln>
        </p:spPr>
      </p:pic>
      <p:sp>
        <p:nvSpPr>
          <p:cNvPr id="10" name="Google Shape;140;p28">
            <a:extLst>
              <a:ext uri="{FF2B5EF4-FFF2-40B4-BE49-F238E27FC236}">
                <a16:creationId xmlns:a16="http://schemas.microsoft.com/office/drawing/2014/main" id="{B73C65D1-8674-481A-B946-5A5F8756A473}"/>
              </a:ext>
            </a:extLst>
          </p:cNvPr>
          <p:cNvSpPr txBox="1"/>
          <p:nvPr/>
        </p:nvSpPr>
        <p:spPr>
          <a:xfrm>
            <a:off x="6678621" y="3621674"/>
            <a:ext cx="1296488" cy="449703"/>
          </a:xfrm>
          <a:prstGeom prst="rect">
            <a:avLst/>
          </a:prstGeom>
          <a:solidFill>
            <a:srgbClr val="FF0000"/>
          </a:solidFill>
          <a:ln>
            <a:noFill/>
          </a:ln>
        </p:spPr>
        <p:txBody>
          <a:bodyPr spcFirstLastPara="1" wrap="square" lIns="59399" tIns="59399" rIns="59399" bIns="59399" anchor="ctr" anchorCtr="0">
            <a:noAutofit/>
          </a:bodyPr>
          <a:lstStyle/>
          <a:p>
            <a:pPr marL="0" marR="0" lvl="0" indent="0" algn="ctr" defTabSz="1069155" rtl="0" eaLnBrk="1" fontAlgn="auto" latinLnBrk="0" hangingPunct="1">
              <a:lnSpc>
                <a:spcPct val="115000"/>
              </a:lnSpc>
              <a:spcBef>
                <a:spcPts val="0"/>
              </a:spcBef>
              <a:spcAft>
                <a:spcPts val="0"/>
              </a:spcAft>
              <a:buClr>
                <a:srgbClr val="FFFFFF"/>
              </a:buClr>
              <a:buSzPct val="225000"/>
              <a:buFont typeface="Arial"/>
              <a:buNone/>
              <a:tabLst/>
              <a:defRPr/>
            </a:pPr>
            <a:r>
              <a:rPr kumimoji="0" lang="en-US" altLang="ja" sz="900" b="0" i="0" u="none" strike="noStrike" kern="0" cap="none" spc="0" normalizeH="0" baseline="0" noProof="0">
                <a:ln>
                  <a:noFill/>
                </a:ln>
                <a:solidFill>
                  <a:srgbClr val="FFFFFF"/>
                </a:solidFill>
                <a:effectLst/>
                <a:uLnTx/>
                <a:uFillTx/>
                <a:latin typeface="Yu Gothic Medium" panose="020B0500000000000000" pitchFamily="50" charset="-128"/>
                <a:ea typeface="Yu Gothic Medium" panose="020B0500000000000000" pitchFamily="50" charset="-128"/>
                <a:cs typeface="Arial"/>
                <a:sym typeface="Arial"/>
              </a:rPr>
              <a:t>Google</a:t>
            </a:r>
            <a:r>
              <a:rPr kumimoji="0" lang="ja" altLang="en-US" sz="900" b="0" i="0" u="none" strike="noStrike" kern="0" cap="none" spc="0" normalizeH="0" baseline="0" noProof="0">
                <a:ln>
                  <a:noFill/>
                </a:ln>
                <a:solidFill>
                  <a:srgbClr val="FFFFFF"/>
                </a:solidFill>
                <a:effectLst/>
                <a:uLnTx/>
                <a:uFillTx/>
                <a:latin typeface="Yu Gothic Medium" panose="020B0500000000000000" pitchFamily="50" charset="-128"/>
                <a:ea typeface="Yu Gothic Medium" panose="020B0500000000000000" pitchFamily="50" charset="-128"/>
                <a:cs typeface="Arial"/>
                <a:sym typeface="Arial"/>
              </a:rPr>
              <a:t>マイビジネス</a:t>
            </a:r>
            <a:endParaRPr kumimoji="0" sz="900"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a:p>
            <a:pPr marL="0" marR="0" lvl="0" indent="0" algn="ctr" defTabSz="1069155" rtl="0" eaLnBrk="1" fontAlgn="auto" latinLnBrk="0" hangingPunct="1">
              <a:lnSpc>
                <a:spcPct val="115000"/>
              </a:lnSpc>
              <a:spcBef>
                <a:spcPts val="0"/>
              </a:spcBef>
              <a:spcAft>
                <a:spcPts val="0"/>
              </a:spcAft>
              <a:buClr>
                <a:srgbClr val="FFFFFF"/>
              </a:buClr>
              <a:buSzPct val="225000"/>
              <a:buFont typeface="Arial"/>
              <a:buNone/>
              <a:tabLst/>
              <a:defRPr/>
            </a:pPr>
            <a:r>
              <a:rPr kumimoji="0" lang="en-US" altLang="ja" sz="900" b="0" i="0" u="none" strike="noStrike" kern="0" cap="none" spc="0" normalizeH="0" baseline="0" noProof="0">
                <a:ln>
                  <a:noFill/>
                </a:ln>
                <a:solidFill>
                  <a:srgbClr val="FFFFFF"/>
                </a:solidFill>
                <a:effectLst/>
                <a:uLnTx/>
                <a:uFillTx/>
                <a:latin typeface="Yu Gothic Medium" panose="020B0500000000000000" pitchFamily="50" charset="-128"/>
                <a:ea typeface="Yu Gothic Medium" panose="020B0500000000000000" pitchFamily="50" charset="-128"/>
                <a:cs typeface="Arial"/>
                <a:sym typeface="Arial"/>
              </a:rPr>
              <a:t>25.1%</a:t>
            </a:r>
            <a:endParaRPr kumimoji="0" sz="900"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p:txBody>
      </p:sp>
      <p:sp>
        <p:nvSpPr>
          <p:cNvPr id="11" name="Google Shape;141;p28">
            <a:extLst>
              <a:ext uri="{FF2B5EF4-FFF2-40B4-BE49-F238E27FC236}">
                <a16:creationId xmlns:a16="http://schemas.microsoft.com/office/drawing/2014/main" id="{181859CB-50A2-410E-88E4-DE23C7386343}"/>
              </a:ext>
            </a:extLst>
          </p:cNvPr>
          <p:cNvSpPr txBox="1"/>
          <p:nvPr/>
        </p:nvSpPr>
        <p:spPr>
          <a:xfrm>
            <a:off x="6678621" y="5273482"/>
            <a:ext cx="1296488" cy="449703"/>
          </a:xfrm>
          <a:prstGeom prst="rect">
            <a:avLst/>
          </a:prstGeom>
          <a:solidFill>
            <a:srgbClr val="92D050"/>
          </a:solidFill>
          <a:ln>
            <a:noFill/>
          </a:ln>
        </p:spPr>
        <p:txBody>
          <a:bodyPr spcFirstLastPara="1" wrap="square" lIns="59399" tIns="59399" rIns="59399" bIns="59399" anchor="ctr" anchorCtr="0">
            <a:noAutofit/>
          </a:bodyPr>
          <a:lstStyle/>
          <a:p>
            <a:pPr marL="0" marR="0" lvl="0" indent="0" algn="ctr" defTabSz="1069155" rtl="0" eaLnBrk="1" fontAlgn="auto" latinLnBrk="0" hangingPunct="1">
              <a:lnSpc>
                <a:spcPct val="115000"/>
              </a:lnSpc>
              <a:spcBef>
                <a:spcPts val="0"/>
              </a:spcBef>
              <a:spcAft>
                <a:spcPts val="0"/>
              </a:spcAft>
              <a:buClr>
                <a:srgbClr val="FFFFFF"/>
              </a:buClr>
              <a:buSzPct val="225000"/>
              <a:buFont typeface="Arial"/>
              <a:buNone/>
              <a:tabLst/>
              <a:defRPr/>
            </a:pPr>
            <a:r>
              <a:rPr kumimoji="0" lang="ja" altLang="en-US" sz="900" b="0" i="0" u="none" strike="noStrike" kern="0" cap="none" spc="0" normalizeH="0" baseline="0" noProof="0">
                <a:ln>
                  <a:noFill/>
                </a:ln>
                <a:solidFill>
                  <a:srgbClr val="FFFFFF"/>
                </a:solidFill>
                <a:effectLst/>
                <a:uLnTx/>
                <a:uFillTx/>
                <a:latin typeface="Yu Gothic Medium" panose="020B0500000000000000" pitchFamily="50" charset="-128"/>
                <a:ea typeface="Yu Gothic Medium" panose="020B0500000000000000" pitchFamily="50" charset="-128"/>
                <a:cs typeface="Arial"/>
                <a:sym typeface="Arial"/>
              </a:rPr>
              <a:t>リンク</a:t>
            </a:r>
            <a:endParaRPr kumimoji="0" sz="900"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a:p>
            <a:pPr marL="0" marR="0" lvl="0" indent="0" algn="ctr" defTabSz="1069155" rtl="0" eaLnBrk="1" fontAlgn="auto" latinLnBrk="0" hangingPunct="1">
              <a:lnSpc>
                <a:spcPct val="115000"/>
              </a:lnSpc>
              <a:spcBef>
                <a:spcPts val="0"/>
              </a:spcBef>
              <a:spcAft>
                <a:spcPts val="0"/>
              </a:spcAft>
              <a:buClr>
                <a:srgbClr val="FFFFFF"/>
              </a:buClr>
              <a:buSzPct val="225000"/>
              <a:buFont typeface="Arial"/>
              <a:buNone/>
              <a:tabLst/>
              <a:defRPr/>
            </a:pPr>
            <a:r>
              <a:rPr kumimoji="0" lang="en-US" altLang="ja" sz="900" b="0" i="0" u="none" strike="noStrike" kern="0" cap="none" spc="0" normalizeH="0" baseline="0" noProof="0">
                <a:ln>
                  <a:noFill/>
                </a:ln>
                <a:solidFill>
                  <a:srgbClr val="FFFFFF"/>
                </a:solidFill>
                <a:effectLst/>
                <a:uLnTx/>
                <a:uFillTx/>
                <a:latin typeface="Yu Gothic Medium" panose="020B0500000000000000" pitchFamily="50" charset="-128"/>
                <a:ea typeface="Yu Gothic Medium" panose="020B0500000000000000" pitchFamily="50" charset="-128"/>
                <a:cs typeface="Arial"/>
                <a:sym typeface="Arial"/>
              </a:rPr>
              <a:t>16.5%</a:t>
            </a:r>
            <a:endParaRPr kumimoji="0" sz="900"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p:txBody>
      </p:sp>
      <p:sp>
        <p:nvSpPr>
          <p:cNvPr id="12" name="Google Shape;142;p28">
            <a:extLst>
              <a:ext uri="{FF2B5EF4-FFF2-40B4-BE49-F238E27FC236}">
                <a16:creationId xmlns:a16="http://schemas.microsoft.com/office/drawing/2014/main" id="{3CFAF94F-9D4C-4969-A3CE-C1A8E9EB84E3}"/>
              </a:ext>
            </a:extLst>
          </p:cNvPr>
          <p:cNvSpPr txBox="1"/>
          <p:nvPr/>
        </p:nvSpPr>
        <p:spPr>
          <a:xfrm>
            <a:off x="5227485" y="5713450"/>
            <a:ext cx="1296488" cy="449703"/>
          </a:xfrm>
          <a:prstGeom prst="rect">
            <a:avLst/>
          </a:prstGeom>
          <a:solidFill>
            <a:srgbClr val="92D050">
              <a:alpha val="90200"/>
            </a:srgbClr>
          </a:solidFill>
          <a:ln>
            <a:noFill/>
          </a:ln>
        </p:spPr>
        <p:txBody>
          <a:bodyPr spcFirstLastPara="1" wrap="square" lIns="59399" tIns="59399" rIns="59399" bIns="59399" anchor="ctr" anchorCtr="0">
            <a:noAutofit/>
          </a:bodyPr>
          <a:lstStyle/>
          <a:p>
            <a:pPr marL="0" marR="0" lvl="0" indent="0" algn="ctr" defTabSz="1069155" rtl="0" eaLnBrk="1" fontAlgn="auto" latinLnBrk="0" hangingPunct="1">
              <a:lnSpc>
                <a:spcPct val="115000"/>
              </a:lnSpc>
              <a:spcBef>
                <a:spcPts val="0"/>
              </a:spcBef>
              <a:spcAft>
                <a:spcPts val="0"/>
              </a:spcAft>
              <a:buClr>
                <a:srgbClr val="FFFFFF"/>
              </a:buClr>
              <a:buSzPct val="225000"/>
              <a:buFont typeface="Arial"/>
              <a:buNone/>
              <a:tabLst/>
              <a:defRPr/>
            </a:pPr>
            <a:r>
              <a:rPr kumimoji="0" lang="ja" altLang="en-US" sz="900" b="1"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Arial"/>
                <a:sym typeface="Arial"/>
              </a:rPr>
              <a:t>レビュー</a:t>
            </a:r>
            <a:endParaRPr kumimoji="0" sz="900" b="1"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a:p>
            <a:pPr marL="0" marR="0" lvl="0" indent="0" algn="ctr" defTabSz="1069155" rtl="0" eaLnBrk="1" fontAlgn="auto" latinLnBrk="0" hangingPunct="1">
              <a:lnSpc>
                <a:spcPct val="115000"/>
              </a:lnSpc>
              <a:spcBef>
                <a:spcPts val="0"/>
              </a:spcBef>
              <a:spcAft>
                <a:spcPts val="0"/>
              </a:spcAft>
              <a:buClr>
                <a:srgbClr val="FFFFFF"/>
              </a:buClr>
              <a:buSzPct val="225000"/>
              <a:buFont typeface="Arial"/>
              <a:buNone/>
              <a:tabLst/>
              <a:defRPr/>
            </a:pPr>
            <a:r>
              <a:rPr kumimoji="0" lang="en-US" altLang="ja" sz="900" b="1"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Arial"/>
                <a:sym typeface="Arial"/>
              </a:rPr>
              <a:t>15.4%</a:t>
            </a:r>
            <a:endParaRPr kumimoji="0" sz="900" b="1"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p:txBody>
      </p:sp>
      <p:sp>
        <p:nvSpPr>
          <p:cNvPr id="13" name="Google Shape;143;p28">
            <a:extLst>
              <a:ext uri="{FF2B5EF4-FFF2-40B4-BE49-F238E27FC236}">
                <a16:creationId xmlns:a16="http://schemas.microsoft.com/office/drawing/2014/main" id="{934F5ED8-E830-4754-8E61-64F5E5BEF50E}"/>
              </a:ext>
            </a:extLst>
          </p:cNvPr>
          <p:cNvSpPr txBox="1"/>
          <p:nvPr/>
        </p:nvSpPr>
        <p:spPr>
          <a:xfrm>
            <a:off x="3987235" y="5200790"/>
            <a:ext cx="1296488" cy="449703"/>
          </a:xfrm>
          <a:prstGeom prst="rect">
            <a:avLst/>
          </a:prstGeom>
          <a:solidFill>
            <a:srgbClr val="92D050"/>
          </a:solidFill>
          <a:ln>
            <a:noFill/>
          </a:ln>
        </p:spPr>
        <p:txBody>
          <a:bodyPr spcFirstLastPara="1" wrap="square" lIns="59399" tIns="59399" rIns="59399" bIns="59399" anchor="ctr" anchorCtr="0">
            <a:noAutofit/>
          </a:bodyPr>
          <a:lstStyle/>
          <a:p>
            <a:pPr marL="0" marR="0" lvl="0" indent="0" algn="ctr" defTabSz="1069155" rtl="0" eaLnBrk="1" fontAlgn="auto" latinLnBrk="0" hangingPunct="1">
              <a:lnSpc>
                <a:spcPct val="115000"/>
              </a:lnSpc>
              <a:spcBef>
                <a:spcPts val="0"/>
              </a:spcBef>
              <a:spcAft>
                <a:spcPts val="0"/>
              </a:spcAft>
              <a:buClr>
                <a:srgbClr val="FFFFFF"/>
              </a:buClr>
              <a:buSzPct val="225000"/>
              <a:buFont typeface="Arial"/>
              <a:buNone/>
              <a:tabLst/>
              <a:defRPr/>
            </a:pPr>
            <a:r>
              <a:rPr kumimoji="0" lang="ja" altLang="en-US" sz="900" b="0" i="0" u="none" strike="noStrike" kern="0" cap="none" spc="0" normalizeH="0" baseline="0" noProof="0">
                <a:ln>
                  <a:noFill/>
                </a:ln>
                <a:solidFill>
                  <a:srgbClr val="FFFFFF"/>
                </a:solidFill>
                <a:effectLst/>
                <a:uLnTx/>
                <a:uFillTx/>
                <a:latin typeface="Yu Gothic Medium" panose="020B0500000000000000" pitchFamily="50" charset="-128"/>
                <a:ea typeface="Yu Gothic Medium" panose="020B0500000000000000" pitchFamily="50" charset="-128"/>
                <a:cs typeface="Arial"/>
                <a:sym typeface="Arial"/>
              </a:rPr>
              <a:t>ページの評価</a:t>
            </a:r>
            <a:endParaRPr kumimoji="0" sz="900"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a:p>
            <a:pPr marL="0" marR="0" lvl="0" indent="0" algn="ctr" defTabSz="1069155" rtl="0" eaLnBrk="1" fontAlgn="auto" latinLnBrk="0" hangingPunct="1">
              <a:lnSpc>
                <a:spcPct val="115000"/>
              </a:lnSpc>
              <a:spcBef>
                <a:spcPts val="0"/>
              </a:spcBef>
              <a:spcAft>
                <a:spcPts val="0"/>
              </a:spcAft>
              <a:buClr>
                <a:srgbClr val="FFFFFF"/>
              </a:buClr>
              <a:buSzPct val="225000"/>
              <a:buFont typeface="Arial"/>
              <a:buNone/>
              <a:tabLst/>
              <a:defRPr/>
            </a:pPr>
            <a:r>
              <a:rPr kumimoji="0" lang="en-US" altLang="ja" sz="900" b="0" i="0" u="none" strike="noStrike" kern="0" cap="none" spc="0" normalizeH="0" baseline="0" noProof="0">
                <a:ln>
                  <a:noFill/>
                </a:ln>
                <a:solidFill>
                  <a:srgbClr val="FFFFFF"/>
                </a:solidFill>
                <a:effectLst/>
                <a:uLnTx/>
                <a:uFillTx/>
                <a:latin typeface="Yu Gothic Medium" panose="020B0500000000000000" pitchFamily="50" charset="-128"/>
                <a:ea typeface="Yu Gothic Medium" panose="020B0500000000000000" pitchFamily="50" charset="-128"/>
                <a:cs typeface="Arial"/>
                <a:sym typeface="Arial"/>
              </a:rPr>
              <a:t>13.8%</a:t>
            </a:r>
            <a:endParaRPr kumimoji="0" sz="900"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p:txBody>
      </p:sp>
      <p:sp>
        <p:nvSpPr>
          <p:cNvPr id="14" name="Google Shape;144;p28">
            <a:extLst>
              <a:ext uri="{FF2B5EF4-FFF2-40B4-BE49-F238E27FC236}">
                <a16:creationId xmlns:a16="http://schemas.microsoft.com/office/drawing/2014/main" id="{945E46EA-C37E-4660-82AD-E71D1D06715C}"/>
              </a:ext>
            </a:extLst>
          </p:cNvPr>
          <p:cNvSpPr txBox="1"/>
          <p:nvPr/>
        </p:nvSpPr>
        <p:spPr>
          <a:xfrm>
            <a:off x="3637963" y="4250370"/>
            <a:ext cx="1296488" cy="449703"/>
          </a:xfrm>
          <a:prstGeom prst="rect">
            <a:avLst/>
          </a:prstGeom>
          <a:solidFill>
            <a:srgbClr val="92D050"/>
          </a:solidFill>
          <a:ln>
            <a:noFill/>
          </a:ln>
        </p:spPr>
        <p:txBody>
          <a:bodyPr spcFirstLastPara="1" wrap="square" lIns="59399" tIns="59399" rIns="59399" bIns="59399" anchor="ctr" anchorCtr="0">
            <a:noAutofit/>
          </a:bodyPr>
          <a:lstStyle/>
          <a:p>
            <a:pPr marL="0" marR="0" lvl="0" indent="0" algn="ctr" defTabSz="1069155" rtl="0" eaLnBrk="1" fontAlgn="auto" latinLnBrk="0" hangingPunct="1">
              <a:lnSpc>
                <a:spcPct val="115000"/>
              </a:lnSpc>
              <a:spcBef>
                <a:spcPts val="0"/>
              </a:spcBef>
              <a:spcAft>
                <a:spcPts val="0"/>
              </a:spcAft>
              <a:buClr>
                <a:srgbClr val="FFFFFF"/>
              </a:buClr>
              <a:buSzPct val="225000"/>
              <a:buFont typeface="Arial"/>
              <a:buNone/>
              <a:tabLst/>
              <a:defRPr/>
            </a:pPr>
            <a:r>
              <a:rPr kumimoji="0" lang="ja" altLang="en-US" sz="900" b="0" i="0" u="none" strike="noStrike" kern="0" cap="none" spc="0" normalizeH="0" baseline="0" noProof="0">
                <a:ln>
                  <a:noFill/>
                </a:ln>
                <a:solidFill>
                  <a:srgbClr val="FFFFFF"/>
                </a:solidFill>
                <a:effectLst/>
                <a:uLnTx/>
                <a:uFillTx/>
                <a:latin typeface="Yu Gothic Medium" panose="020B0500000000000000" pitchFamily="50" charset="-128"/>
                <a:ea typeface="Yu Gothic Medium" panose="020B0500000000000000" pitchFamily="50" charset="-128"/>
                <a:cs typeface="Arial"/>
                <a:sym typeface="Arial"/>
              </a:rPr>
              <a:t>サイテーション</a:t>
            </a:r>
            <a:endParaRPr kumimoji="0" sz="900"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a:p>
            <a:pPr marL="0" marR="0" lvl="0" indent="0" algn="ctr" defTabSz="1069155" rtl="0" eaLnBrk="1" fontAlgn="auto" latinLnBrk="0" hangingPunct="1">
              <a:lnSpc>
                <a:spcPct val="115000"/>
              </a:lnSpc>
              <a:spcBef>
                <a:spcPts val="0"/>
              </a:spcBef>
              <a:spcAft>
                <a:spcPts val="0"/>
              </a:spcAft>
              <a:buClr>
                <a:srgbClr val="FFFFFF"/>
              </a:buClr>
              <a:buSzPct val="225000"/>
              <a:buFont typeface="Arial"/>
              <a:buNone/>
              <a:tabLst/>
              <a:defRPr/>
            </a:pPr>
            <a:r>
              <a:rPr kumimoji="0" lang="en-US" altLang="ja" sz="900" b="0" i="0" u="none" strike="noStrike" kern="0" cap="none" spc="0" normalizeH="0" baseline="0" noProof="0">
                <a:ln>
                  <a:noFill/>
                </a:ln>
                <a:solidFill>
                  <a:srgbClr val="FFFFFF"/>
                </a:solidFill>
                <a:effectLst/>
                <a:uLnTx/>
                <a:uFillTx/>
                <a:latin typeface="Yu Gothic Medium" panose="020B0500000000000000" pitchFamily="50" charset="-128"/>
                <a:ea typeface="Yu Gothic Medium" panose="020B0500000000000000" pitchFamily="50" charset="-128"/>
                <a:cs typeface="Arial"/>
                <a:sym typeface="Arial"/>
              </a:rPr>
              <a:t>10.8%</a:t>
            </a:r>
            <a:endParaRPr kumimoji="0" sz="900"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p:txBody>
      </p:sp>
      <p:sp>
        <p:nvSpPr>
          <p:cNvPr id="15" name="Google Shape;145;p28">
            <a:extLst>
              <a:ext uri="{FF2B5EF4-FFF2-40B4-BE49-F238E27FC236}">
                <a16:creationId xmlns:a16="http://schemas.microsoft.com/office/drawing/2014/main" id="{489743FE-3DE3-43EE-A3F9-7A448B645CB6}"/>
              </a:ext>
            </a:extLst>
          </p:cNvPr>
          <p:cNvSpPr txBox="1"/>
          <p:nvPr/>
        </p:nvSpPr>
        <p:spPr>
          <a:xfrm>
            <a:off x="3931012" y="3496646"/>
            <a:ext cx="1296488" cy="449703"/>
          </a:xfrm>
          <a:prstGeom prst="rect">
            <a:avLst/>
          </a:prstGeom>
          <a:solidFill>
            <a:srgbClr val="92D050"/>
          </a:solidFill>
          <a:ln>
            <a:noFill/>
          </a:ln>
        </p:spPr>
        <p:txBody>
          <a:bodyPr spcFirstLastPara="1" wrap="square" lIns="59399" tIns="59399" rIns="59399" bIns="59399" anchor="ctr" anchorCtr="0">
            <a:noAutofit/>
          </a:bodyPr>
          <a:lstStyle/>
          <a:p>
            <a:pPr marL="0" marR="0" lvl="0" indent="0" algn="ctr" defTabSz="1069155" rtl="0" eaLnBrk="1" fontAlgn="auto" latinLnBrk="0" hangingPunct="1">
              <a:lnSpc>
                <a:spcPct val="115000"/>
              </a:lnSpc>
              <a:spcBef>
                <a:spcPts val="0"/>
              </a:spcBef>
              <a:spcAft>
                <a:spcPts val="0"/>
              </a:spcAft>
              <a:buClr>
                <a:srgbClr val="FFFFFF"/>
              </a:buClr>
              <a:buSzPct val="225000"/>
              <a:buFont typeface="Arial"/>
              <a:buNone/>
              <a:tabLst/>
              <a:defRPr/>
            </a:pPr>
            <a:r>
              <a:rPr kumimoji="0" lang="ja" altLang="en-US" sz="900" b="0" i="0" u="none" strike="noStrike" kern="0" cap="none" spc="0" normalizeH="0" baseline="0" noProof="0">
                <a:ln>
                  <a:noFill/>
                </a:ln>
                <a:solidFill>
                  <a:srgbClr val="FFFFFF"/>
                </a:solidFill>
                <a:effectLst/>
                <a:uLnTx/>
                <a:uFillTx/>
                <a:latin typeface="Yu Gothic Medium" panose="020B0500000000000000" pitchFamily="50" charset="-128"/>
                <a:ea typeface="Yu Gothic Medium" panose="020B0500000000000000" pitchFamily="50" charset="-128"/>
                <a:cs typeface="Arial"/>
                <a:sym typeface="Arial"/>
              </a:rPr>
              <a:t>行動シグナル</a:t>
            </a:r>
            <a:endParaRPr kumimoji="0" sz="900"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a:p>
            <a:pPr marL="0" marR="0" lvl="0" indent="0" algn="ctr" defTabSz="1069155" rtl="0" eaLnBrk="1" fontAlgn="auto" latinLnBrk="0" hangingPunct="1">
              <a:lnSpc>
                <a:spcPct val="115000"/>
              </a:lnSpc>
              <a:spcBef>
                <a:spcPts val="0"/>
              </a:spcBef>
              <a:spcAft>
                <a:spcPts val="0"/>
              </a:spcAft>
              <a:buClr>
                <a:srgbClr val="FFFFFF"/>
              </a:buClr>
              <a:buSzPct val="225000"/>
              <a:buFont typeface="Arial"/>
              <a:buNone/>
              <a:tabLst/>
              <a:defRPr/>
            </a:pPr>
            <a:r>
              <a:rPr kumimoji="0" lang="en-US" altLang="ja" sz="900" b="0" i="0" u="none" strike="noStrike" kern="0" cap="none" spc="0" normalizeH="0" baseline="0" noProof="0">
                <a:ln>
                  <a:noFill/>
                </a:ln>
                <a:solidFill>
                  <a:srgbClr val="FFFFFF"/>
                </a:solidFill>
                <a:effectLst/>
                <a:uLnTx/>
                <a:uFillTx/>
                <a:latin typeface="Yu Gothic Medium" panose="020B0500000000000000" pitchFamily="50" charset="-128"/>
                <a:ea typeface="Yu Gothic Medium" panose="020B0500000000000000" pitchFamily="50" charset="-128"/>
                <a:cs typeface="Arial"/>
                <a:sym typeface="Arial"/>
              </a:rPr>
              <a:t>9.6%</a:t>
            </a:r>
            <a:endParaRPr kumimoji="0" sz="900"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p:txBody>
      </p:sp>
      <p:sp>
        <p:nvSpPr>
          <p:cNvPr id="16" name="Google Shape;146;p28">
            <a:extLst>
              <a:ext uri="{FF2B5EF4-FFF2-40B4-BE49-F238E27FC236}">
                <a16:creationId xmlns:a16="http://schemas.microsoft.com/office/drawing/2014/main" id="{0DB3E00D-2FB5-47A2-8E78-89AB67A6D58C}"/>
              </a:ext>
            </a:extLst>
          </p:cNvPr>
          <p:cNvSpPr txBox="1"/>
          <p:nvPr/>
        </p:nvSpPr>
        <p:spPr>
          <a:xfrm>
            <a:off x="4207591" y="2876566"/>
            <a:ext cx="1296488" cy="449703"/>
          </a:xfrm>
          <a:prstGeom prst="rect">
            <a:avLst/>
          </a:prstGeom>
          <a:solidFill>
            <a:srgbClr val="92D050"/>
          </a:solidFill>
          <a:ln>
            <a:noFill/>
          </a:ln>
        </p:spPr>
        <p:txBody>
          <a:bodyPr spcFirstLastPara="1" wrap="square" lIns="59399" tIns="59399" rIns="59399" bIns="59399" anchor="ctr" anchorCtr="0">
            <a:noAutofit/>
          </a:bodyPr>
          <a:lstStyle/>
          <a:p>
            <a:pPr marL="0" marR="0" lvl="0" indent="0" algn="ctr" defTabSz="1069155" rtl="0" eaLnBrk="1" fontAlgn="auto" latinLnBrk="0" hangingPunct="1">
              <a:lnSpc>
                <a:spcPct val="115000"/>
              </a:lnSpc>
              <a:spcBef>
                <a:spcPts val="0"/>
              </a:spcBef>
              <a:spcAft>
                <a:spcPts val="0"/>
              </a:spcAft>
              <a:buClr>
                <a:srgbClr val="FFFFFF"/>
              </a:buClr>
              <a:buSzPts val="1485"/>
              <a:buFont typeface="Arial"/>
              <a:buNone/>
              <a:tabLst/>
              <a:defRPr/>
            </a:pPr>
            <a:r>
              <a:rPr kumimoji="0" lang="ja" altLang="en-US" sz="900" b="0" i="0" u="none" strike="noStrike" kern="0" cap="none" spc="0" normalizeH="0" baseline="0" noProof="0">
                <a:ln>
                  <a:noFill/>
                </a:ln>
                <a:solidFill>
                  <a:srgbClr val="FFFFFF"/>
                </a:solidFill>
                <a:effectLst/>
                <a:uLnTx/>
                <a:uFillTx/>
                <a:latin typeface="Yu Gothic Medium" panose="020B0500000000000000" pitchFamily="50" charset="-128"/>
                <a:ea typeface="Yu Gothic Medium" panose="020B0500000000000000" pitchFamily="50" charset="-128"/>
                <a:cs typeface="Arial"/>
                <a:sym typeface="Arial"/>
              </a:rPr>
              <a:t>パーソナライゼーション</a:t>
            </a:r>
            <a:endParaRPr kumimoji="0" sz="900"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a:p>
            <a:pPr marL="0" marR="0" lvl="0" indent="0" algn="ctr" defTabSz="1069155" rtl="0" eaLnBrk="1" fontAlgn="auto" latinLnBrk="0" hangingPunct="1">
              <a:lnSpc>
                <a:spcPct val="115000"/>
              </a:lnSpc>
              <a:spcBef>
                <a:spcPts val="0"/>
              </a:spcBef>
              <a:spcAft>
                <a:spcPts val="0"/>
              </a:spcAft>
              <a:buClr>
                <a:srgbClr val="FFFFFF"/>
              </a:buClr>
              <a:buSzPts val="1485"/>
              <a:buFont typeface="Arial"/>
              <a:buNone/>
              <a:tabLst/>
              <a:defRPr/>
            </a:pPr>
            <a:r>
              <a:rPr kumimoji="0" lang="en-US" altLang="ja" sz="900" b="0" i="0" u="none" strike="noStrike" kern="0" cap="none" spc="0" normalizeH="0" baseline="0" noProof="0">
                <a:ln>
                  <a:noFill/>
                </a:ln>
                <a:solidFill>
                  <a:srgbClr val="FFFFFF"/>
                </a:solidFill>
                <a:effectLst/>
                <a:uLnTx/>
                <a:uFillTx/>
                <a:latin typeface="Yu Gothic Medium" panose="020B0500000000000000" pitchFamily="50" charset="-128"/>
                <a:ea typeface="Yu Gothic Medium" panose="020B0500000000000000" pitchFamily="50" charset="-128"/>
                <a:cs typeface="Arial"/>
                <a:sym typeface="Arial"/>
              </a:rPr>
              <a:t>5.9%</a:t>
            </a:r>
            <a:endParaRPr kumimoji="0" sz="900"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p:txBody>
      </p:sp>
      <p:sp>
        <p:nvSpPr>
          <p:cNvPr id="17" name="Google Shape;147;p28">
            <a:extLst>
              <a:ext uri="{FF2B5EF4-FFF2-40B4-BE49-F238E27FC236}">
                <a16:creationId xmlns:a16="http://schemas.microsoft.com/office/drawing/2014/main" id="{AA241B41-5F9B-433E-BB6C-DC3258E2169D}"/>
              </a:ext>
            </a:extLst>
          </p:cNvPr>
          <p:cNvSpPr txBox="1"/>
          <p:nvPr/>
        </p:nvSpPr>
        <p:spPr>
          <a:xfrm>
            <a:off x="5620587" y="2726502"/>
            <a:ext cx="1296488" cy="449703"/>
          </a:xfrm>
          <a:prstGeom prst="rect">
            <a:avLst/>
          </a:prstGeom>
          <a:solidFill>
            <a:srgbClr val="92D050"/>
          </a:solidFill>
          <a:ln>
            <a:noFill/>
          </a:ln>
        </p:spPr>
        <p:txBody>
          <a:bodyPr spcFirstLastPara="1" wrap="square" lIns="59399" tIns="59399" rIns="59399" bIns="59399" anchor="ctr" anchorCtr="0">
            <a:noAutofit/>
          </a:bodyPr>
          <a:lstStyle/>
          <a:p>
            <a:pPr marL="0" marR="0" lvl="0" indent="0" algn="ctr" defTabSz="1069155" rtl="0" eaLnBrk="1" fontAlgn="auto" latinLnBrk="0" hangingPunct="1">
              <a:lnSpc>
                <a:spcPct val="115000"/>
              </a:lnSpc>
              <a:spcBef>
                <a:spcPts val="0"/>
              </a:spcBef>
              <a:spcAft>
                <a:spcPts val="0"/>
              </a:spcAft>
              <a:buClr>
                <a:srgbClr val="FFFFFF"/>
              </a:buClr>
              <a:buSzPct val="225000"/>
              <a:buFont typeface="Arial"/>
              <a:buNone/>
              <a:tabLst/>
              <a:defRPr/>
            </a:pPr>
            <a:r>
              <a:rPr kumimoji="0" lang="ja" altLang="en-US" sz="900" b="0" i="0" u="none" strike="noStrike" kern="0" cap="none" spc="0" normalizeH="0" baseline="0" noProof="0">
                <a:ln>
                  <a:noFill/>
                </a:ln>
                <a:solidFill>
                  <a:srgbClr val="FFFFFF"/>
                </a:solidFill>
                <a:effectLst/>
                <a:uLnTx/>
                <a:uFillTx/>
                <a:latin typeface="Yu Gothic Medium" panose="020B0500000000000000" pitchFamily="50" charset="-128"/>
                <a:ea typeface="Yu Gothic Medium" panose="020B0500000000000000" pitchFamily="50" charset="-128"/>
                <a:cs typeface="Arial"/>
                <a:sym typeface="Arial"/>
              </a:rPr>
              <a:t>ソーシャル</a:t>
            </a:r>
            <a:endParaRPr kumimoji="0" sz="900"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a:p>
            <a:pPr marL="0" marR="0" lvl="0" indent="0" algn="ctr" defTabSz="1069155" rtl="0" eaLnBrk="1" fontAlgn="auto" latinLnBrk="0" hangingPunct="1">
              <a:lnSpc>
                <a:spcPct val="115000"/>
              </a:lnSpc>
              <a:spcBef>
                <a:spcPts val="0"/>
              </a:spcBef>
              <a:spcAft>
                <a:spcPts val="0"/>
              </a:spcAft>
              <a:buClr>
                <a:srgbClr val="FFFFFF"/>
              </a:buClr>
              <a:buSzPct val="225000"/>
              <a:buFont typeface="Arial"/>
              <a:buNone/>
              <a:tabLst/>
              <a:defRPr/>
            </a:pPr>
            <a:r>
              <a:rPr kumimoji="0" lang="en-US" altLang="ja" sz="900" b="0" i="0" u="none" strike="noStrike" kern="0" cap="none" spc="0" normalizeH="0" baseline="0" noProof="0">
                <a:ln>
                  <a:noFill/>
                </a:ln>
                <a:solidFill>
                  <a:srgbClr val="FFFFFF"/>
                </a:solidFill>
                <a:effectLst/>
                <a:uLnTx/>
                <a:uFillTx/>
                <a:latin typeface="Yu Gothic Medium" panose="020B0500000000000000" pitchFamily="50" charset="-128"/>
                <a:ea typeface="Yu Gothic Medium" panose="020B0500000000000000" pitchFamily="50" charset="-128"/>
                <a:cs typeface="Arial"/>
                <a:sym typeface="Arial"/>
              </a:rPr>
              <a:t>2.8%</a:t>
            </a:r>
            <a:endParaRPr kumimoji="0" sz="900"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p:txBody>
      </p:sp>
      <p:sp>
        <p:nvSpPr>
          <p:cNvPr id="18" name="Google Shape;148;p28">
            <a:hlinkClick r:id="rId4"/>
            <a:extLst>
              <a:ext uri="{FF2B5EF4-FFF2-40B4-BE49-F238E27FC236}">
                <a16:creationId xmlns:a16="http://schemas.microsoft.com/office/drawing/2014/main" id="{C7152591-15DC-49AE-8FF5-B653DE0FED66}"/>
              </a:ext>
            </a:extLst>
          </p:cNvPr>
          <p:cNvSpPr txBox="1"/>
          <p:nvPr/>
        </p:nvSpPr>
        <p:spPr>
          <a:xfrm>
            <a:off x="6787805" y="6331420"/>
            <a:ext cx="3378823" cy="258458"/>
          </a:xfrm>
          <a:prstGeom prst="rect">
            <a:avLst/>
          </a:prstGeom>
          <a:noFill/>
          <a:ln>
            <a:noFill/>
          </a:ln>
        </p:spPr>
        <p:txBody>
          <a:bodyPr spcFirstLastPara="1" wrap="square" lIns="59399" tIns="59399" rIns="59399" bIns="59399" anchor="ctr" anchorCtr="0">
            <a:spAutoFit/>
          </a:bodyPr>
          <a:lstStyle/>
          <a:p>
            <a:pPr marL="0" marR="0" lvl="0" indent="0" algn="r" defTabSz="1069155" rtl="0" eaLnBrk="1" fontAlgn="auto" latinLnBrk="0" hangingPunct="1">
              <a:lnSpc>
                <a:spcPct val="100000"/>
              </a:lnSpc>
              <a:spcBef>
                <a:spcPts val="0"/>
              </a:spcBef>
              <a:spcAft>
                <a:spcPts val="0"/>
              </a:spcAft>
              <a:buClr>
                <a:srgbClr val="5C5C5C"/>
              </a:buClr>
              <a:buSzPts val="4000"/>
              <a:buFont typeface="Arial"/>
              <a:buNone/>
              <a:tabLst/>
              <a:defRPr/>
            </a:pPr>
            <a:r>
              <a:rPr kumimoji="0" lang="en-US" altLang="ja" sz="900" b="0" i="1" u="none" strike="noStrike" kern="0" cap="none" spc="0" normalizeH="0" baseline="0" noProof="0">
                <a:ln>
                  <a:noFill/>
                </a:ln>
                <a:solidFill>
                  <a:srgbClr val="5C5C5C"/>
                </a:solidFill>
                <a:effectLst/>
                <a:uLnTx/>
                <a:uFillTx/>
                <a:latin typeface="Yu Gothic Medium" panose="020B0500000000000000" pitchFamily="50" charset="-128"/>
                <a:ea typeface="Yu Gothic Medium" panose="020B0500000000000000" pitchFamily="50" charset="-128"/>
                <a:cs typeface="Arial"/>
                <a:sym typeface="Arial"/>
              </a:rPr>
              <a:t>https://moz.com/local-search-ranking-factors</a:t>
            </a:r>
            <a:endParaRPr kumimoji="0" sz="900"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p:txBody>
      </p:sp>
      <p:sp>
        <p:nvSpPr>
          <p:cNvPr id="19" name="Google Shape;149;p28">
            <a:extLst>
              <a:ext uri="{FF2B5EF4-FFF2-40B4-BE49-F238E27FC236}">
                <a16:creationId xmlns:a16="http://schemas.microsoft.com/office/drawing/2014/main" id="{1B11AB2D-A65F-4C77-A667-C88AD1E7F820}"/>
              </a:ext>
            </a:extLst>
          </p:cNvPr>
          <p:cNvSpPr txBox="1"/>
          <p:nvPr/>
        </p:nvSpPr>
        <p:spPr>
          <a:xfrm>
            <a:off x="3816250" y="2193345"/>
            <a:ext cx="4158863" cy="379195"/>
          </a:xfrm>
          <a:prstGeom prst="rect">
            <a:avLst/>
          </a:prstGeom>
          <a:noFill/>
          <a:ln>
            <a:noFill/>
          </a:ln>
        </p:spPr>
        <p:txBody>
          <a:bodyPr spcFirstLastPara="1" wrap="square" lIns="106901" tIns="53436" rIns="106901" bIns="53436" anchor="t" anchorCtr="0">
            <a:noAutofit/>
          </a:bodyPr>
          <a:lstStyle/>
          <a:p>
            <a:pPr marL="0" marR="0" lvl="0" indent="0" algn="ctr" defTabSz="1069155" rtl="0" eaLnBrk="1" fontAlgn="auto" latinLnBrk="0" hangingPunct="1">
              <a:lnSpc>
                <a:spcPct val="150000"/>
              </a:lnSpc>
              <a:spcBef>
                <a:spcPts val="0"/>
              </a:spcBef>
              <a:spcAft>
                <a:spcPts val="0"/>
              </a:spcAft>
              <a:buClr>
                <a:srgbClr val="000000"/>
              </a:buClr>
              <a:buSzTx/>
              <a:buFont typeface="Arial"/>
              <a:buNone/>
              <a:tabLst/>
              <a:defRPr/>
            </a:pPr>
            <a:r>
              <a:rPr kumimoji="0" lang="ja" altLang="en-US" sz="900" b="1" i="0" u="none" strike="noStrike" kern="0" cap="none" spc="0" normalizeH="0" baseline="0" noProof="0">
                <a:ln>
                  <a:noFill/>
                </a:ln>
                <a:solidFill>
                  <a:srgbClr val="595959"/>
                </a:solidFill>
                <a:effectLst/>
                <a:uLnTx/>
                <a:uFillTx/>
                <a:latin typeface="Yu Gothic Medium" panose="020B0500000000000000" pitchFamily="50" charset="-128"/>
                <a:ea typeface="Yu Gothic Medium" panose="020B0500000000000000" pitchFamily="50" charset="-128"/>
                <a:cs typeface="Arial"/>
                <a:sym typeface="Arial"/>
              </a:rPr>
              <a:t>ローカルパックのランキング要素</a:t>
            </a:r>
            <a:endParaRPr kumimoji="0" sz="900" b="1"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p:txBody>
      </p:sp>
    </p:spTree>
    <p:extLst>
      <p:ext uri="{BB962C8B-B14F-4D97-AF65-F5344CB8AC3E}">
        <p14:creationId xmlns:p14="http://schemas.microsoft.com/office/powerpoint/2010/main" val="7358818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05387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ja-JP" altLang="en-US" sz="2200" b="1" i="0" u="none" strike="noStrike" kern="0" cap="none" spc="0" normalizeH="0" baseline="0" noProof="0" dirty="0">
                <a:ln>
                  <a:noFill/>
                </a:ln>
                <a:solidFill>
                  <a:srgbClr val="000000"/>
                </a:solidFill>
                <a:effectLst/>
                <a:uLnTx/>
                <a:uFillTx/>
                <a:latin typeface="Arial" panose="020B0604020202020204" pitchFamily="34" charset="0"/>
                <a:ea typeface="メイリオ" panose="020B0604030504040204" pitchFamily="50" charset="-128"/>
                <a:cs typeface="Arial" panose="020B0604020202020204" pitchFamily="34" charset="0"/>
                <a:sym typeface="Arial"/>
              </a:rPr>
              <a:t>ゼロクリックサーチ</a:t>
            </a:r>
          </a:p>
        </p:txBody>
      </p:sp>
      <p:sp>
        <p:nvSpPr>
          <p:cNvPr id="15" name="Google Shape;74;p16">
            <a:extLst>
              <a:ext uri="{FF2B5EF4-FFF2-40B4-BE49-F238E27FC236}">
                <a16:creationId xmlns:a16="http://schemas.microsoft.com/office/drawing/2014/main" id="{D12C7F71-4026-45B0-B785-732ED5812D06}"/>
              </a:ext>
            </a:extLst>
          </p:cNvPr>
          <p:cNvSpPr txBox="1">
            <a:spLocks/>
          </p:cNvSpPr>
          <p:nvPr/>
        </p:nvSpPr>
        <p:spPr>
          <a:xfrm>
            <a:off x="1016425" y="988780"/>
            <a:ext cx="9921415" cy="460225"/>
          </a:xfrm>
          <a:prstGeom prst="rect">
            <a:avLst/>
          </a:prstGeom>
        </p:spPr>
        <p:txBody>
          <a:bodyPr spcFirstLastPara="1" wrap="square" lIns="106901" tIns="106901" rIns="106901" bIns="10690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50000"/>
              </a:lnSpc>
              <a:spcBef>
                <a:spcPts val="0"/>
              </a:spcBef>
              <a:spcAft>
                <a:spcPts val="0"/>
              </a:spcAft>
              <a:buClr>
                <a:srgbClr val="000000"/>
              </a:buClr>
              <a:buSzTx/>
              <a:buFont typeface="Arial"/>
              <a:buNone/>
              <a:tabLst/>
              <a:defRPr/>
            </a:pPr>
            <a:r>
              <a:rPr kumimoji="0" lang="ja-JP" altLang="en-US" sz="1400" b="1"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Arial"/>
              </a:rPr>
              <a:t>ゼロクリックサーチとは、ユーザーが検索結果ページでサイトをクリックせずに検索行動を終了させることを指します。</a:t>
            </a:r>
            <a:endParaRPr kumimoji="0" lang="ja-JP" altLang="en-US" sz="1400" b="1"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Meiryo"/>
            </a:endParaRPr>
          </a:p>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lang="ja-JP" altLang="en-US" sz="1400" b="1"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Meiryo"/>
            </a:endParaRPr>
          </a:p>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lang="ja-JP" altLang="en-US" sz="1400" b="1"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Arial"/>
            </a:endParaRPr>
          </a:p>
        </p:txBody>
      </p:sp>
      <p:pic>
        <p:nvPicPr>
          <p:cNvPr id="16" name="Google Shape;75;p16">
            <a:extLst>
              <a:ext uri="{FF2B5EF4-FFF2-40B4-BE49-F238E27FC236}">
                <a16:creationId xmlns:a16="http://schemas.microsoft.com/office/drawing/2014/main" id="{882DF4FC-8E3B-49A1-88A6-8F5C53820FCE}"/>
              </a:ext>
            </a:extLst>
          </p:cNvPr>
          <p:cNvPicPr preferRelativeResize="0"/>
          <p:nvPr/>
        </p:nvPicPr>
        <p:blipFill>
          <a:blip r:embed="rId3">
            <a:alphaModFix/>
          </a:blip>
          <a:stretch>
            <a:fillRect/>
          </a:stretch>
        </p:blipFill>
        <p:spPr>
          <a:xfrm>
            <a:off x="4971867" y="2065594"/>
            <a:ext cx="5723796" cy="3219647"/>
          </a:xfrm>
          <a:prstGeom prst="rect">
            <a:avLst/>
          </a:prstGeom>
          <a:noFill/>
          <a:ln>
            <a:noFill/>
          </a:ln>
        </p:spPr>
      </p:pic>
      <p:pic>
        <p:nvPicPr>
          <p:cNvPr id="17" name="Google Shape;76;p16">
            <a:extLst>
              <a:ext uri="{FF2B5EF4-FFF2-40B4-BE49-F238E27FC236}">
                <a16:creationId xmlns:a16="http://schemas.microsoft.com/office/drawing/2014/main" id="{0862B734-F84A-49F8-B6BA-A002FD22863A}"/>
              </a:ext>
            </a:extLst>
          </p:cNvPr>
          <p:cNvPicPr preferRelativeResize="0"/>
          <p:nvPr/>
        </p:nvPicPr>
        <p:blipFill>
          <a:blip r:embed="rId4">
            <a:alphaModFix/>
          </a:blip>
          <a:stretch>
            <a:fillRect/>
          </a:stretch>
        </p:blipFill>
        <p:spPr>
          <a:xfrm>
            <a:off x="908795" y="1598157"/>
            <a:ext cx="3949816" cy="4297755"/>
          </a:xfrm>
          <a:prstGeom prst="rect">
            <a:avLst/>
          </a:prstGeom>
          <a:noFill/>
          <a:ln>
            <a:noFill/>
          </a:ln>
        </p:spPr>
      </p:pic>
      <p:sp>
        <p:nvSpPr>
          <p:cNvPr id="18" name="Google Shape;77;p16">
            <a:extLst>
              <a:ext uri="{FF2B5EF4-FFF2-40B4-BE49-F238E27FC236}">
                <a16:creationId xmlns:a16="http://schemas.microsoft.com/office/drawing/2014/main" id="{12436C4A-7D75-46DB-BAF4-C5F997761382}"/>
              </a:ext>
            </a:extLst>
          </p:cNvPr>
          <p:cNvSpPr txBox="1">
            <a:spLocks/>
          </p:cNvSpPr>
          <p:nvPr/>
        </p:nvSpPr>
        <p:spPr>
          <a:xfrm>
            <a:off x="5340683" y="1721389"/>
            <a:ext cx="5241724" cy="460225"/>
          </a:xfrm>
          <a:prstGeom prst="rect">
            <a:avLst/>
          </a:prstGeom>
        </p:spPr>
        <p:txBody>
          <a:bodyPr spcFirstLastPara="1" wrap="square" lIns="106901" tIns="106901" rIns="106901" bIns="10690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50000"/>
              </a:lnSpc>
              <a:spcBef>
                <a:spcPts val="0"/>
              </a:spcBef>
              <a:spcAft>
                <a:spcPts val="0"/>
              </a:spcAft>
              <a:buClr>
                <a:srgbClr val="000000"/>
              </a:buClr>
              <a:buSzTx/>
              <a:buFont typeface="Arial"/>
              <a:buNone/>
              <a:tabLst/>
              <a:defRPr/>
            </a:pPr>
            <a:r>
              <a:rPr kumimoji="0" lang="ja-JP" altLang="en-US" sz="140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Arial"/>
              </a:rPr>
              <a:t>ゼロクリックサーチが</a:t>
            </a:r>
            <a:r>
              <a:rPr kumimoji="0" lang="en-US" altLang="ja-JP" sz="140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Arial"/>
              </a:rPr>
              <a:t>50</a:t>
            </a:r>
            <a:r>
              <a:rPr kumimoji="0" lang="ja-JP" altLang="en-US" sz="140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Arial"/>
              </a:rPr>
              <a:t>％を超えたというデータ</a:t>
            </a:r>
            <a:endParaRPr kumimoji="0" lang="ja-JP" altLang="en-US" sz="140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Meiryo"/>
            </a:endParaRPr>
          </a:p>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lang="ja-JP" altLang="en-US" sz="140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Meiryo"/>
            </a:endParaRPr>
          </a:p>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lang="ja-JP" altLang="en-US" sz="140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Arial"/>
            </a:endParaRPr>
          </a:p>
        </p:txBody>
      </p:sp>
      <p:sp>
        <p:nvSpPr>
          <p:cNvPr id="19" name="Google Shape;79;p16">
            <a:extLst>
              <a:ext uri="{FF2B5EF4-FFF2-40B4-BE49-F238E27FC236}">
                <a16:creationId xmlns:a16="http://schemas.microsoft.com/office/drawing/2014/main" id="{A7B5E16D-AA35-48DC-8AE0-47BECDA9B200}"/>
              </a:ext>
            </a:extLst>
          </p:cNvPr>
          <p:cNvSpPr txBox="1"/>
          <p:nvPr/>
        </p:nvSpPr>
        <p:spPr>
          <a:xfrm>
            <a:off x="5340689" y="5539438"/>
            <a:ext cx="5834895" cy="541957"/>
          </a:xfrm>
          <a:prstGeom prst="rect">
            <a:avLst/>
          </a:prstGeom>
          <a:noFill/>
          <a:ln>
            <a:noFill/>
          </a:ln>
        </p:spPr>
        <p:txBody>
          <a:bodyPr spcFirstLastPara="1" wrap="square" lIns="106901" tIns="106901" rIns="106901" bIns="106901" anchor="t" anchorCtr="0">
            <a:noAutofit/>
          </a:bodyPr>
          <a:lstStyle/>
          <a:p>
            <a:pPr marL="0" marR="0" lvl="0" indent="0" algn="l" defTabSz="1069155" rtl="0" eaLnBrk="1" fontAlgn="auto" latinLnBrk="0" hangingPunct="1">
              <a:lnSpc>
                <a:spcPct val="100000"/>
              </a:lnSpc>
              <a:spcBef>
                <a:spcPts val="0"/>
              </a:spcBef>
              <a:spcAft>
                <a:spcPts val="0"/>
              </a:spcAft>
              <a:buClr>
                <a:srgbClr val="000000"/>
              </a:buClr>
              <a:buSzTx/>
              <a:buFont typeface="Arial"/>
              <a:buNone/>
              <a:tabLst/>
              <a:defRPr/>
            </a:pPr>
            <a:r>
              <a:rPr kumimoji="0" lang="ja" altLang="en-US" sz="1400" b="0" i="0" u="none" strike="noStrike" kern="0" cap="none" spc="0" normalizeH="0" baseline="0" noProof="0">
                <a:ln>
                  <a:noFill/>
                </a:ln>
                <a:solidFill>
                  <a:srgbClr val="202124"/>
                </a:solidFill>
                <a:effectLst/>
                <a:highlight>
                  <a:srgbClr val="F8F9FA"/>
                </a:highlight>
                <a:uLnTx/>
                <a:uFillTx/>
                <a:latin typeface="Yu Gothic Medium" panose="020B0500000000000000" pitchFamily="50" charset="-128"/>
                <a:ea typeface="Yu Gothic Medium" panose="020B0500000000000000" pitchFamily="50" charset="-128"/>
                <a:cs typeface="Arial" panose="020B0604020202020204" pitchFamily="34" charset="0"/>
                <a:sym typeface="Arial"/>
              </a:rPr>
              <a:t>参照記事</a:t>
            </a:r>
            <a:r>
              <a:rPr kumimoji="0" lang="ja" altLang="en-US" sz="1400"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Arial"/>
              </a:rPr>
              <a:t>　</a:t>
            </a:r>
            <a:r>
              <a:rPr kumimoji="0" lang="en-US" altLang="ja" sz="1400" b="0" i="0" u="sng" strike="noStrike" kern="0" cap="none" spc="0" normalizeH="0" baseline="0" noProof="0">
                <a:ln>
                  <a:noFill/>
                </a:ln>
                <a:solidFill>
                  <a:srgbClr val="0097A7"/>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Arial"/>
                <a:hlinkClick r:id="rId5"/>
              </a:rPr>
              <a:t>https://webtan.impress.co.jp/e/2019/08/30/33632</a:t>
            </a:r>
            <a:endParaRPr kumimoji="0" sz="1400"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Arial"/>
            </a:endParaRPr>
          </a:p>
        </p:txBody>
      </p:sp>
    </p:spTree>
    <p:extLst>
      <p:ext uri="{BB962C8B-B14F-4D97-AF65-F5344CB8AC3E}">
        <p14:creationId xmlns:p14="http://schemas.microsoft.com/office/powerpoint/2010/main" val="36309178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Pts val="1100"/>
              <a:buFont typeface="Arial"/>
              <a:buNone/>
              <a:tabLst/>
              <a:defRPr/>
            </a:pPr>
            <a:r>
              <a:rPr kumimoji="0" lang="ja-JP" altLang="en-US" sz="2200" b="1" i="0" u="none" strike="noStrike" kern="0" cap="none" spc="0" normalizeH="0" baseline="0" noProof="0" dirty="0">
                <a:ln>
                  <a:noFill/>
                </a:ln>
                <a:solidFill>
                  <a:srgbClr val="000000"/>
                </a:solidFill>
                <a:effectLst/>
                <a:uLnTx/>
                <a:uFillTx/>
                <a:latin typeface="Arial"/>
                <a:ea typeface="メイリオ" panose="020B0604030504040204" pitchFamily="50" charset="-128"/>
                <a:cs typeface="Arial" panose="020B0604020202020204" pitchFamily="34" charset="0"/>
                <a:sym typeface="Arial"/>
              </a:rPr>
              <a:t>あなたの会社はもう・・・</a:t>
            </a:r>
          </a:p>
        </p:txBody>
      </p:sp>
      <p:pic>
        <p:nvPicPr>
          <p:cNvPr id="3" name="図 2">
            <a:extLst>
              <a:ext uri="{FF2B5EF4-FFF2-40B4-BE49-F238E27FC236}">
                <a16:creationId xmlns:a16="http://schemas.microsoft.com/office/drawing/2014/main" id="{3E03754C-EEE2-4593-BEB0-DEDEF331FB29}"/>
              </a:ext>
            </a:extLst>
          </p:cNvPr>
          <p:cNvPicPr>
            <a:picLocks noChangeAspect="1"/>
          </p:cNvPicPr>
          <p:nvPr/>
        </p:nvPicPr>
        <p:blipFill>
          <a:blip r:embed="rId3"/>
          <a:stretch>
            <a:fillRect/>
          </a:stretch>
        </p:blipFill>
        <p:spPr>
          <a:xfrm>
            <a:off x="833122" y="1165710"/>
            <a:ext cx="5178953" cy="5178953"/>
          </a:xfrm>
          <a:prstGeom prst="rect">
            <a:avLst/>
          </a:prstGeom>
        </p:spPr>
      </p:pic>
      <p:sp>
        <p:nvSpPr>
          <p:cNvPr id="36" name="Google Shape;556;p27">
            <a:extLst>
              <a:ext uri="{FF2B5EF4-FFF2-40B4-BE49-F238E27FC236}">
                <a16:creationId xmlns:a16="http://schemas.microsoft.com/office/drawing/2014/main" id="{C4E867E4-8D65-4EF3-955C-0D844A91D66A}"/>
              </a:ext>
            </a:extLst>
          </p:cNvPr>
          <p:cNvSpPr txBox="1"/>
          <p:nvPr/>
        </p:nvSpPr>
        <p:spPr>
          <a:xfrm>
            <a:off x="6096006" y="1480952"/>
            <a:ext cx="6017367" cy="3896101"/>
          </a:xfrm>
          <a:prstGeom prst="rect">
            <a:avLst/>
          </a:prstGeom>
          <a:noFill/>
          <a:ln>
            <a:noFill/>
          </a:ln>
        </p:spPr>
        <p:txBody>
          <a:bodyPr spcFirstLastPara="1" wrap="square" lIns="0" tIns="0" rIns="0" bIns="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Pts val="1100"/>
              <a:buFont typeface="Arial"/>
              <a:buNone/>
              <a:tabLst/>
              <a:defRPr/>
            </a:pPr>
            <a:r>
              <a:rPr kumimoji="0" lang="ja-JP" altLang="en-US" sz="7200" b="1"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Arial"/>
              </a:rPr>
              <a:t>戦う前に</a:t>
            </a:r>
            <a:endParaRPr kumimoji="0" lang="en-US" altLang="ja-JP" sz="7200" b="1"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Arial"/>
            </a:endParaRPr>
          </a:p>
          <a:p>
            <a:pPr marL="0" marR="0" lvl="0" indent="0" algn="l" defTabSz="914354" rtl="0" eaLnBrk="1" fontAlgn="auto" latinLnBrk="0" hangingPunct="1">
              <a:lnSpc>
                <a:spcPct val="100000"/>
              </a:lnSpc>
              <a:spcBef>
                <a:spcPts val="0"/>
              </a:spcBef>
              <a:spcAft>
                <a:spcPts val="0"/>
              </a:spcAft>
              <a:buClr>
                <a:srgbClr val="000000"/>
              </a:buClr>
              <a:buSzPts val="1100"/>
              <a:buFont typeface="Arial"/>
              <a:buNone/>
              <a:tabLst/>
              <a:defRPr/>
            </a:pPr>
            <a:r>
              <a:rPr kumimoji="0" lang="ja-JP" altLang="en-US" sz="7200" b="1"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Arial"/>
              </a:rPr>
              <a:t>負けています。</a:t>
            </a:r>
          </a:p>
        </p:txBody>
      </p:sp>
    </p:spTree>
    <p:extLst>
      <p:ext uri="{BB962C8B-B14F-4D97-AF65-F5344CB8AC3E}">
        <p14:creationId xmlns:p14="http://schemas.microsoft.com/office/powerpoint/2010/main" val="26547762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ja-JP" altLang="en-US" sz="2200" b="0" i="0" u="none" strike="noStrike" kern="0" cap="none" spc="0" normalizeH="0" baseline="0" noProof="0" dirty="0">
                <a:ln>
                  <a:noFill/>
                </a:ln>
                <a:solidFill>
                  <a:srgbClr val="000000"/>
                </a:solidFill>
                <a:effectLst/>
                <a:uLnTx/>
                <a:uFillTx/>
                <a:latin typeface="Arial"/>
                <a:cs typeface="Arial"/>
                <a:sym typeface="Arial"/>
              </a:rPr>
              <a:t>当社の</a:t>
            </a:r>
            <a:r>
              <a:rPr kumimoji="0" lang="en-US" altLang="ja-JP" sz="2200" b="0" i="0" u="none" strike="noStrike" kern="0" cap="none" spc="0" normalizeH="0" baseline="0" noProof="0" dirty="0">
                <a:ln>
                  <a:noFill/>
                </a:ln>
                <a:solidFill>
                  <a:srgbClr val="000000"/>
                </a:solidFill>
                <a:effectLst/>
                <a:uLnTx/>
                <a:uFillTx/>
                <a:latin typeface="Arial"/>
                <a:cs typeface="Arial"/>
                <a:sym typeface="Arial"/>
              </a:rPr>
              <a:t>MEO</a:t>
            </a:r>
            <a:r>
              <a:rPr kumimoji="0" lang="ja-JP" altLang="en-US" sz="2200" b="0" i="0" u="none" strike="noStrike" kern="0" cap="none" spc="0" normalizeH="0" baseline="0" noProof="0" dirty="0">
                <a:ln>
                  <a:noFill/>
                </a:ln>
                <a:solidFill>
                  <a:srgbClr val="000000"/>
                </a:solidFill>
                <a:effectLst/>
                <a:uLnTx/>
                <a:uFillTx/>
                <a:latin typeface="Arial"/>
                <a:cs typeface="Arial"/>
                <a:sym typeface="Arial"/>
              </a:rPr>
              <a:t>施策</a:t>
            </a:r>
          </a:p>
        </p:txBody>
      </p:sp>
      <p:pic>
        <p:nvPicPr>
          <p:cNvPr id="3" name="図 2">
            <a:extLst>
              <a:ext uri="{FF2B5EF4-FFF2-40B4-BE49-F238E27FC236}">
                <a16:creationId xmlns:a16="http://schemas.microsoft.com/office/drawing/2014/main" id="{8A89325E-F1CF-4102-ADE8-D6BDDEC1CE37}"/>
              </a:ext>
            </a:extLst>
          </p:cNvPr>
          <p:cNvPicPr>
            <a:picLocks noChangeAspect="1"/>
          </p:cNvPicPr>
          <p:nvPr/>
        </p:nvPicPr>
        <p:blipFill>
          <a:blip r:embed="rId3"/>
          <a:stretch>
            <a:fillRect/>
          </a:stretch>
        </p:blipFill>
        <p:spPr>
          <a:xfrm>
            <a:off x="1333500" y="1252019"/>
            <a:ext cx="9525000" cy="2447925"/>
          </a:xfrm>
          <a:prstGeom prst="rect">
            <a:avLst/>
          </a:prstGeom>
        </p:spPr>
      </p:pic>
      <p:pic>
        <p:nvPicPr>
          <p:cNvPr id="5" name="図 4">
            <a:extLst>
              <a:ext uri="{FF2B5EF4-FFF2-40B4-BE49-F238E27FC236}">
                <a16:creationId xmlns:a16="http://schemas.microsoft.com/office/drawing/2014/main" id="{D6403DDF-E19F-4D27-927E-1AFBC692F18C}"/>
              </a:ext>
            </a:extLst>
          </p:cNvPr>
          <p:cNvPicPr>
            <a:picLocks noChangeAspect="1"/>
          </p:cNvPicPr>
          <p:nvPr/>
        </p:nvPicPr>
        <p:blipFill>
          <a:blip r:embed="rId4"/>
          <a:stretch>
            <a:fillRect/>
          </a:stretch>
        </p:blipFill>
        <p:spPr>
          <a:xfrm>
            <a:off x="1333500" y="4112341"/>
            <a:ext cx="9525000" cy="2447925"/>
          </a:xfrm>
          <a:prstGeom prst="rect">
            <a:avLst/>
          </a:prstGeom>
        </p:spPr>
      </p:pic>
    </p:spTree>
    <p:extLst>
      <p:ext uri="{BB962C8B-B14F-4D97-AF65-F5344CB8AC3E}">
        <p14:creationId xmlns:p14="http://schemas.microsoft.com/office/powerpoint/2010/main" val="18350356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ja" altLang="ja-JP" sz="2200" b="0" i="0" u="none" strike="noStrike" kern="0" cap="none" spc="0" normalizeH="0" baseline="0" noProof="0" dirty="0">
                <a:ln>
                  <a:noFill/>
                </a:ln>
                <a:solidFill>
                  <a:srgbClr val="000000"/>
                </a:solidFill>
                <a:effectLst/>
                <a:uLnTx/>
                <a:uFillTx/>
                <a:latin typeface="Arial"/>
                <a:cs typeface="Arial"/>
                <a:sym typeface="Arial"/>
              </a:rPr>
              <a:t>ローカル検索に影響を与える</a:t>
            </a:r>
            <a:r>
              <a:rPr kumimoji="0" lang="ja-JP" altLang="en-US" sz="2200" b="0" i="0" u="none" strike="noStrike" kern="0" cap="none" spc="0" normalizeH="0" baseline="0" noProof="0" dirty="0">
                <a:ln>
                  <a:noFill/>
                </a:ln>
                <a:solidFill>
                  <a:srgbClr val="000000"/>
                </a:solidFill>
                <a:effectLst/>
                <a:uLnTx/>
                <a:uFillTx/>
                <a:latin typeface="Arial"/>
                <a:cs typeface="Arial"/>
                <a:sym typeface="Arial"/>
              </a:rPr>
              <a:t>４つの</a:t>
            </a:r>
            <a:r>
              <a:rPr kumimoji="0" lang="ja" altLang="ja-JP" sz="2200" b="0" i="0" u="none" strike="noStrike" kern="0" cap="none" spc="0" normalizeH="0" baseline="0" noProof="0" dirty="0">
                <a:ln>
                  <a:noFill/>
                </a:ln>
                <a:solidFill>
                  <a:srgbClr val="000000"/>
                </a:solidFill>
                <a:effectLst/>
                <a:uLnTx/>
                <a:uFillTx/>
                <a:latin typeface="Arial"/>
                <a:cs typeface="Arial"/>
                <a:sym typeface="Arial"/>
              </a:rPr>
              <a:t>要素</a:t>
            </a:r>
            <a:endParaRPr kumimoji="0" lang="ja-JP" altLang="en-US" sz="2200" b="1" i="0" u="none" strike="noStrike" kern="0" cap="none" spc="0" normalizeH="0" baseline="0" noProof="0" dirty="0">
              <a:ln>
                <a:noFill/>
              </a:ln>
              <a:solidFill>
                <a:srgbClr val="000000"/>
              </a:solidFill>
              <a:effectLst/>
              <a:uLnTx/>
              <a:uFillTx/>
              <a:latin typeface="Arial" panose="020B0604020202020204" pitchFamily="34" charset="0"/>
              <a:ea typeface="メイリオ" panose="020B0604030504040204" pitchFamily="50" charset="-128"/>
              <a:cs typeface="Arial" panose="020B0604020202020204" pitchFamily="34" charset="0"/>
              <a:sym typeface="Arial"/>
            </a:endParaRPr>
          </a:p>
        </p:txBody>
      </p:sp>
      <p:sp>
        <p:nvSpPr>
          <p:cNvPr id="12" name="Google Shape;73;p15">
            <a:extLst>
              <a:ext uri="{FF2B5EF4-FFF2-40B4-BE49-F238E27FC236}">
                <a16:creationId xmlns:a16="http://schemas.microsoft.com/office/drawing/2014/main" id="{ABE74B6F-80AA-429D-9A2F-09E4DF365FB5}"/>
              </a:ext>
            </a:extLst>
          </p:cNvPr>
          <p:cNvSpPr txBox="1"/>
          <p:nvPr/>
        </p:nvSpPr>
        <p:spPr>
          <a:xfrm>
            <a:off x="6296524" y="1384517"/>
            <a:ext cx="4194643" cy="696553"/>
          </a:xfrm>
          <a:prstGeom prst="rect">
            <a:avLst/>
          </a:prstGeom>
          <a:solidFill>
            <a:schemeClr val="accent3"/>
          </a:solid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5000"/>
              <a:buFont typeface="Arial"/>
              <a:buNone/>
              <a:tabLst/>
              <a:defRPr/>
            </a:pPr>
            <a:r>
              <a:rPr kumimoji="0" lang="ja" altLang="en-US" sz="3200" b="1"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Roboto"/>
                <a:sym typeface="Roboto"/>
              </a:rPr>
              <a:t>距離</a:t>
            </a:r>
            <a:endParaRPr kumimoji="0" sz="3200" b="1"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Roboto"/>
              <a:sym typeface="Roboto"/>
            </a:endParaRPr>
          </a:p>
        </p:txBody>
      </p:sp>
      <p:sp>
        <p:nvSpPr>
          <p:cNvPr id="13" name="Google Shape;74;p15">
            <a:extLst>
              <a:ext uri="{FF2B5EF4-FFF2-40B4-BE49-F238E27FC236}">
                <a16:creationId xmlns:a16="http://schemas.microsoft.com/office/drawing/2014/main" id="{7C4607A5-4508-45EC-9345-F29D276D4EBA}"/>
              </a:ext>
            </a:extLst>
          </p:cNvPr>
          <p:cNvSpPr txBox="1"/>
          <p:nvPr/>
        </p:nvSpPr>
        <p:spPr>
          <a:xfrm>
            <a:off x="7602215" y="2177473"/>
            <a:ext cx="1583252" cy="463955"/>
          </a:xfrm>
          <a:prstGeom prst="rect">
            <a:avLst/>
          </a:prstGeom>
          <a:noFill/>
          <a:ln>
            <a:noFill/>
          </a:ln>
        </p:spPr>
        <p:txBody>
          <a:bodyPr spcFirstLastPara="1" wrap="square" lIns="50800" tIns="50800" rIns="50800" bIns="50800" anchor="t" anchorCtr="0">
            <a:noAutofit/>
          </a:bodyPr>
          <a:lstStyle/>
          <a:p>
            <a:pPr marL="0" marR="0" lvl="0" indent="0" algn="l" defTabSz="914400" rtl="0" eaLnBrk="1" fontAlgn="auto" latinLnBrk="0" hangingPunct="1">
              <a:lnSpc>
                <a:spcPct val="115000"/>
              </a:lnSpc>
              <a:spcBef>
                <a:spcPts val="0"/>
              </a:spcBef>
              <a:spcAft>
                <a:spcPts val="0"/>
              </a:spcAft>
              <a:buClr>
                <a:srgbClr val="5C5C5C"/>
              </a:buClr>
              <a:buSzPts val="3000"/>
              <a:buFont typeface="Arial"/>
              <a:buNone/>
              <a:tabLst/>
              <a:defRPr/>
            </a:pPr>
            <a:r>
              <a:rPr kumimoji="0" lang="ja" altLang="en-US" sz="2000" b="0" i="0" u="none" strike="noStrike" kern="0" cap="none" spc="0" normalizeH="0" baseline="0" noProof="0" dirty="0">
                <a:ln>
                  <a:noFill/>
                </a:ln>
                <a:solidFill>
                  <a:srgbClr val="5C5C5C"/>
                </a:solidFill>
                <a:effectLst/>
                <a:uLnTx/>
                <a:uFillTx/>
                <a:latin typeface="Yu Gothic Medium" panose="020B0500000000000000" pitchFamily="50" charset="-128"/>
                <a:ea typeface="Yu Gothic Medium" panose="020B0500000000000000" pitchFamily="50" charset="-128"/>
                <a:cs typeface="Roboto"/>
                <a:sym typeface="Roboto"/>
              </a:rPr>
              <a:t>対策は困難</a:t>
            </a:r>
            <a:endParaRPr kumimoji="0" sz="200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Roboto"/>
              <a:sym typeface="Roboto"/>
            </a:endParaRPr>
          </a:p>
        </p:txBody>
      </p:sp>
      <p:sp>
        <p:nvSpPr>
          <p:cNvPr id="14" name="Google Shape;75;p15">
            <a:extLst>
              <a:ext uri="{FF2B5EF4-FFF2-40B4-BE49-F238E27FC236}">
                <a16:creationId xmlns:a16="http://schemas.microsoft.com/office/drawing/2014/main" id="{E853E56C-E301-4E7A-B609-0B300C96AED3}"/>
              </a:ext>
            </a:extLst>
          </p:cNvPr>
          <p:cNvSpPr txBox="1"/>
          <p:nvPr/>
        </p:nvSpPr>
        <p:spPr>
          <a:xfrm>
            <a:off x="6296522" y="3977823"/>
            <a:ext cx="4194644" cy="709324"/>
          </a:xfrm>
          <a:prstGeom prst="rect">
            <a:avLst/>
          </a:prstGeom>
          <a:solidFill>
            <a:srgbClr val="F7723E"/>
          </a:solid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5000"/>
              <a:buFont typeface="Arial"/>
              <a:buNone/>
              <a:tabLst/>
              <a:defRPr/>
            </a:pPr>
            <a:r>
              <a:rPr kumimoji="0" lang="ja-JP" altLang="en-US" sz="3200" b="1"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Roboto"/>
                <a:sym typeface="Roboto"/>
              </a:rPr>
              <a:t>③</a:t>
            </a:r>
            <a:r>
              <a:rPr kumimoji="0" lang="ja" altLang="en-US" sz="3200" b="1"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Roboto"/>
                <a:sym typeface="Roboto"/>
              </a:rPr>
              <a:t>情報鮮度</a:t>
            </a:r>
            <a:endParaRPr kumimoji="0" sz="3200" b="1"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Roboto"/>
              <a:sym typeface="Roboto"/>
            </a:endParaRPr>
          </a:p>
        </p:txBody>
      </p:sp>
      <p:sp>
        <p:nvSpPr>
          <p:cNvPr id="15" name="Google Shape;76;p15">
            <a:extLst>
              <a:ext uri="{FF2B5EF4-FFF2-40B4-BE49-F238E27FC236}">
                <a16:creationId xmlns:a16="http://schemas.microsoft.com/office/drawing/2014/main" id="{6A0E972C-032E-4D5D-B01F-3E7EB9598247}"/>
              </a:ext>
            </a:extLst>
          </p:cNvPr>
          <p:cNvSpPr txBox="1"/>
          <p:nvPr/>
        </p:nvSpPr>
        <p:spPr>
          <a:xfrm>
            <a:off x="6296521" y="4667952"/>
            <a:ext cx="4194643" cy="473008"/>
          </a:xfrm>
          <a:prstGeom prst="rect">
            <a:avLst/>
          </a:prstGeom>
          <a:noFill/>
          <a:ln>
            <a:noFill/>
          </a:ln>
        </p:spPr>
        <p:txBody>
          <a:bodyPr spcFirstLastPara="1" wrap="square" lIns="50800" tIns="50800" rIns="50800" bIns="50800" anchor="t" anchorCtr="0">
            <a:noAutofit/>
          </a:bodyPr>
          <a:lstStyle/>
          <a:p>
            <a:pPr marL="0" marR="0" lvl="0" indent="0" algn="ctr" defTabSz="914400" rtl="0" eaLnBrk="1" fontAlgn="auto" latinLnBrk="0" hangingPunct="1">
              <a:lnSpc>
                <a:spcPct val="115000"/>
              </a:lnSpc>
              <a:spcBef>
                <a:spcPts val="0"/>
              </a:spcBef>
              <a:spcAft>
                <a:spcPts val="0"/>
              </a:spcAft>
              <a:buClr>
                <a:srgbClr val="5C5C5C"/>
              </a:buClr>
              <a:buSzPts val="3000"/>
              <a:buFont typeface="Arial"/>
              <a:buNone/>
              <a:tabLst/>
              <a:defRPr/>
            </a:pPr>
            <a:r>
              <a:rPr kumimoji="0" lang="ja" altLang="en-US" sz="2000" b="0" i="0" u="none" strike="noStrike" kern="0" cap="none" spc="0" normalizeH="0" baseline="0" noProof="0" dirty="0">
                <a:ln>
                  <a:noFill/>
                </a:ln>
                <a:solidFill>
                  <a:srgbClr val="5C5C5C"/>
                </a:solidFill>
                <a:effectLst/>
                <a:uLnTx/>
                <a:uFillTx/>
                <a:latin typeface="Yu Gothic Medium" panose="020B0500000000000000" pitchFamily="50" charset="-128"/>
                <a:ea typeface="Yu Gothic Medium" panose="020B0500000000000000" pitchFamily="50" charset="-128"/>
                <a:cs typeface="Roboto"/>
                <a:sym typeface="Roboto"/>
              </a:rPr>
              <a:t>こまめに投稿、</a:t>
            </a:r>
            <a:r>
              <a:rPr kumimoji="0" lang="en-US" altLang="ja" sz="2000" b="0" i="0" u="none" strike="noStrike" kern="0" cap="none" spc="0" normalizeH="0" baseline="0" noProof="0" dirty="0">
                <a:ln>
                  <a:noFill/>
                </a:ln>
                <a:solidFill>
                  <a:srgbClr val="5C5C5C"/>
                </a:solidFill>
                <a:effectLst/>
                <a:uLnTx/>
                <a:uFillTx/>
                <a:latin typeface="Yu Gothic Medium" panose="020B0500000000000000" pitchFamily="50" charset="-128"/>
                <a:ea typeface="Yu Gothic Medium" panose="020B0500000000000000" pitchFamily="50" charset="-128"/>
                <a:cs typeface="Roboto"/>
                <a:sym typeface="Roboto"/>
              </a:rPr>
              <a:t>Web</a:t>
            </a:r>
            <a:r>
              <a:rPr kumimoji="0" lang="ja" altLang="en-US" sz="2000" b="0" i="0" u="none" strike="noStrike" kern="0" cap="none" spc="0" normalizeH="0" baseline="0" noProof="0" dirty="0">
                <a:ln>
                  <a:noFill/>
                </a:ln>
                <a:solidFill>
                  <a:srgbClr val="5C5C5C"/>
                </a:solidFill>
                <a:effectLst/>
                <a:uLnTx/>
                <a:uFillTx/>
                <a:latin typeface="Yu Gothic Medium" panose="020B0500000000000000" pitchFamily="50" charset="-128"/>
                <a:ea typeface="Yu Gothic Medium" panose="020B0500000000000000" pitchFamily="50" charset="-128"/>
                <a:cs typeface="Roboto"/>
                <a:sym typeface="Roboto"/>
              </a:rPr>
              <a:t>サイト更新</a:t>
            </a:r>
            <a:endParaRPr kumimoji="0" sz="200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Roboto"/>
              <a:sym typeface="Roboto"/>
            </a:endParaRPr>
          </a:p>
        </p:txBody>
      </p:sp>
      <p:sp>
        <p:nvSpPr>
          <p:cNvPr id="16" name="Google Shape;77;p15">
            <a:extLst>
              <a:ext uri="{FF2B5EF4-FFF2-40B4-BE49-F238E27FC236}">
                <a16:creationId xmlns:a16="http://schemas.microsoft.com/office/drawing/2014/main" id="{C2657BA0-559B-4B86-BCEA-3AC6AE0524B3}"/>
              </a:ext>
            </a:extLst>
          </p:cNvPr>
          <p:cNvSpPr txBox="1"/>
          <p:nvPr/>
        </p:nvSpPr>
        <p:spPr>
          <a:xfrm>
            <a:off x="1274075" y="3952491"/>
            <a:ext cx="4194644" cy="709324"/>
          </a:xfrm>
          <a:prstGeom prst="rect">
            <a:avLst/>
          </a:prstGeom>
          <a:solidFill>
            <a:srgbClr val="F7723E"/>
          </a:solid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5000"/>
              <a:buFont typeface="Arial"/>
              <a:buNone/>
              <a:tabLst/>
              <a:defRPr/>
            </a:pPr>
            <a:r>
              <a:rPr kumimoji="0" lang="ja-JP" altLang="en-US" sz="3200" b="1"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Roboto"/>
                <a:sym typeface="Roboto"/>
              </a:rPr>
              <a:t>②</a:t>
            </a:r>
            <a:r>
              <a:rPr kumimoji="0" lang="ja" altLang="en-US" sz="3200" b="1"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Roboto"/>
                <a:sym typeface="Roboto"/>
              </a:rPr>
              <a:t>知名度</a:t>
            </a:r>
            <a:endParaRPr kumimoji="0" sz="3200" b="1"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Roboto"/>
              <a:sym typeface="Roboto"/>
            </a:endParaRPr>
          </a:p>
        </p:txBody>
      </p:sp>
      <p:sp>
        <p:nvSpPr>
          <p:cNvPr id="17" name="Google Shape;78;p15">
            <a:extLst>
              <a:ext uri="{FF2B5EF4-FFF2-40B4-BE49-F238E27FC236}">
                <a16:creationId xmlns:a16="http://schemas.microsoft.com/office/drawing/2014/main" id="{4423FA4B-97F4-49D3-90F1-DD8C98CE925B}"/>
              </a:ext>
            </a:extLst>
          </p:cNvPr>
          <p:cNvSpPr txBox="1"/>
          <p:nvPr/>
        </p:nvSpPr>
        <p:spPr>
          <a:xfrm>
            <a:off x="1189992" y="4693505"/>
            <a:ext cx="4278729" cy="927931"/>
          </a:xfrm>
          <a:prstGeom prst="rect">
            <a:avLst/>
          </a:prstGeom>
          <a:noFill/>
          <a:ln>
            <a:noFill/>
          </a:ln>
        </p:spPr>
        <p:txBody>
          <a:bodyPr spcFirstLastPara="1" wrap="square" lIns="50800" tIns="50800" rIns="50800" bIns="50800" anchor="t" anchorCtr="0">
            <a:noAutofit/>
          </a:bodyPr>
          <a:lstStyle/>
          <a:p>
            <a:pPr marL="0" marR="0" lvl="0" indent="0" algn="l" defTabSz="914400" rtl="0" eaLnBrk="1" fontAlgn="auto" latinLnBrk="0" hangingPunct="1">
              <a:lnSpc>
                <a:spcPct val="115000"/>
              </a:lnSpc>
              <a:spcBef>
                <a:spcPts val="0"/>
              </a:spcBef>
              <a:spcAft>
                <a:spcPts val="0"/>
              </a:spcAft>
              <a:buClr>
                <a:srgbClr val="5C5C5C"/>
              </a:buClr>
              <a:buSzPts val="3000"/>
              <a:buFont typeface="Arial"/>
              <a:buNone/>
              <a:tabLst/>
              <a:defRPr/>
            </a:pPr>
            <a:r>
              <a:rPr kumimoji="0" lang="ja" altLang="en-US" sz="2000" b="0" i="0" u="none" strike="noStrike" kern="0" cap="none" spc="0" normalizeH="0" baseline="0" noProof="0" dirty="0">
                <a:ln>
                  <a:noFill/>
                </a:ln>
                <a:solidFill>
                  <a:srgbClr val="5C5C5C"/>
                </a:solidFill>
                <a:effectLst/>
                <a:uLnTx/>
                <a:uFillTx/>
                <a:latin typeface="Yu Gothic Medium" panose="020B0500000000000000" pitchFamily="50" charset="-128"/>
                <a:ea typeface="Yu Gothic Medium" panose="020B0500000000000000" pitchFamily="50" charset="-128"/>
                <a:cs typeface="Roboto"/>
                <a:sym typeface="Roboto"/>
              </a:rPr>
              <a:t>サイテーションを広く獲得／対策の難易度高い</a:t>
            </a:r>
            <a:endParaRPr kumimoji="0" sz="200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Roboto"/>
              <a:sym typeface="Roboto"/>
            </a:endParaRPr>
          </a:p>
        </p:txBody>
      </p:sp>
      <p:sp>
        <p:nvSpPr>
          <p:cNvPr id="18" name="Google Shape;79;p15">
            <a:extLst>
              <a:ext uri="{FF2B5EF4-FFF2-40B4-BE49-F238E27FC236}">
                <a16:creationId xmlns:a16="http://schemas.microsoft.com/office/drawing/2014/main" id="{A9FD6D37-31BD-45BC-BAC8-F789782621BE}"/>
              </a:ext>
            </a:extLst>
          </p:cNvPr>
          <p:cNvSpPr txBox="1"/>
          <p:nvPr/>
        </p:nvSpPr>
        <p:spPr>
          <a:xfrm>
            <a:off x="1323465" y="1391118"/>
            <a:ext cx="4194643" cy="696553"/>
          </a:xfrm>
          <a:prstGeom prst="rect">
            <a:avLst/>
          </a:prstGeom>
          <a:solidFill>
            <a:srgbClr val="F7723E"/>
          </a:solid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5000"/>
              <a:buFont typeface="Arial"/>
              <a:buNone/>
              <a:tabLst/>
              <a:defRPr/>
            </a:pPr>
            <a:r>
              <a:rPr kumimoji="0" lang="ja-JP" altLang="en-US" sz="3200" b="1"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Roboto"/>
                <a:sym typeface="Roboto"/>
              </a:rPr>
              <a:t>①</a:t>
            </a:r>
            <a:r>
              <a:rPr kumimoji="0" lang="ja" altLang="en-US" sz="3200" b="1"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Roboto"/>
                <a:sym typeface="Roboto"/>
              </a:rPr>
              <a:t>関連性</a:t>
            </a:r>
            <a:endParaRPr kumimoji="0" sz="3200" b="1"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Roboto"/>
              <a:sym typeface="Roboto"/>
            </a:endParaRPr>
          </a:p>
        </p:txBody>
      </p:sp>
      <p:sp>
        <p:nvSpPr>
          <p:cNvPr id="26" name="Google Shape;80;p15">
            <a:extLst>
              <a:ext uri="{FF2B5EF4-FFF2-40B4-BE49-F238E27FC236}">
                <a16:creationId xmlns:a16="http://schemas.microsoft.com/office/drawing/2014/main" id="{120DC9B6-89D8-4FE6-919D-6D16AB972C56}"/>
              </a:ext>
            </a:extLst>
          </p:cNvPr>
          <p:cNvSpPr txBox="1"/>
          <p:nvPr/>
        </p:nvSpPr>
        <p:spPr>
          <a:xfrm>
            <a:off x="1274077" y="2215789"/>
            <a:ext cx="4194643" cy="1101451"/>
          </a:xfrm>
          <a:prstGeom prst="rect">
            <a:avLst/>
          </a:prstGeom>
          <a:noFill/>
          <a:ln>
            <a:noFill/>
          </a:ln>
        </p:spPr>
        <p:txBody>
          <a:bodyPr spcFirstLastPara="1" wrap="square" lIns="50800" tIns="50800" rIns="50800" bIns="50800" anchor="t" anchorCtr="0">
            <a:noAutofit/>
          </a:bodyPr>
          <a:lstStyle/>
          <a:p>
            <a:pPr marL="0" marR="0" lvl="0" indent="0" algn="l" defTabSz="914400" rtl="0" eaLnBrk="1" fontAlgn="auto" latinLnBrk="0" hangingPunct="1">
              <a:lnSpc>
                <a:spcPct val="100000"/>
              </a:lnSpc>
              <a:spcBef>
                <a:spcPts val="0"/>
              </a:spcBef>
              <a:spcAft>
                <a:spcPts val="0"/>
              </a:spcAft>
              <a:buClr>
                <a:srgbClr val="5C5C5C"/>
              </a:buClr>
              <a:buSzPts val="2910"/>
              <a:buFont typeface="Arial"/>
              <a:buNone/>
              <a:tabLst/>
              <a:defRPr/>
            </a:pPr>
            <a:r>
              <a:rPr kumimoji="0" lang="ja" altLang="en-US" sz="2000" b="0" i="0" u="none" strike="noStrike" kern="0" cap="none" spc="0" normalizeH="0" baseline="0" noProof="0" dirty="0">
                <a:ln>
                  <a:noFill/>
                </a:ln>
                <a:solidFill>
                  <a:srgbClr val="5C5C5C"/>
                </a:solidFill>
                <a:effectLst/>
                <a:uLnTx/>
                <a:uFillTx/>
                <a:latin typeface="Yu Gothic Medium" panose="020B0500000000000000" pitchFamily="50" charset="-128"/>
                <a:ea typeface="Yu Gothic Medium" panose="020B0500000000000000" pitchFamily="50" charset="-128"/>
                <a:cs typeface="Roboto"/>
                <a:sym typeface="Roboto"/>
              </a:rPr>
              <a:t>投稿、口コミ、</a:t>
            </a:r>
            <a:r>
              <a:rPr kumimoji="0" lang="en-US" altLang="ja" sz="2000" b="0" i="0" u="none" strike="noStrike" kern="0" cap="none" spc="0" normalizeH="0" baseline="0" noProof="0" dirty="0">
                <a:ln>
                  <a:noFill/>
                </a:ln>
                <a:solidFill>
                  <a:srgbClr val="5C5C5C"/>
                </a:solidFill>
                <a:effectLst/>
                <a:uLnTx/>
                <a:uFillTx/>
                <a:latin typeface="Yu Gothic Medium" panose="020B0500000000000000" pitchFamily="50" charset="-128"/>
                <a:ea typeface="Yu Gothic Medium" panose="020B0500000000000000" pitchFamily="50" charset="-128"/>
                <a:cs typeface="Roboto"/>
                <a:sym typeface="Roboto"/>
              </a:rPr>
              <a:t>Web</a:t>
            </a:r>
            <a:r>
              <a:rPr kumimoji="0" lang="ja" altLang="en-US" sz="2000" b="0" i="0" u="none" strike="noStrike" kern="0" cap="none" spc="0" normalizeH="0" baseline="0" noProof="0" dirty="0">
                <a:ln>
                  <a:noFill/>
                </a:ln>
                <a:solidFill>
                  <a:srgbClr val="5C5C5C"/>
                </a:solidFill>
                <a:effectLst/>
                <a:uLnTx/>
                <a:uFillTx/>
                <a:latin typeface="Yu Gothic Medium" panose="020B0500000000000000" pitchFamily="50" charset="-128"/>
                <a:ea typeface="Yu Gothic Medium" panose="020B0500000000000000" pitchFamily="50" charset="-128"/>
                <a:cs typeface="Roboto"/>
                <a:sym typeface="Roboto"/>
              </a:rPr>
              <a:t>サイト、</a:t>
            </a:r>
            <a:br>
              <a:rPr kumimoji="0" lang="ja" altLang="en-US" sz="2000" b="0" i="0" u="none" strike="noStrike" kern="0" cap="none" spc="0" normalizeH="0" baseline="0" noProof="0" dirty="0">
                <a:ln>
                  <a:noFill/>
                </a:ln>
                <a:solidFill>
                  <a:srgbClr val="5C5C5C"/>
                </a:solidFill>
                <a:effectLst/>
                <a:uLnTx/>
                <a:uFillTx/>
                <a:latin typeface="Yu Gothic Medium" panose="020B0500000000000000" pitchFamily="50" charset="-128"/>
                <a:ea typeface="Yu Gothic Medium" panose="020B0500000000000000" pitchFamily="50" charset="-128"/>
                <a:cs typeface="Roboto"/>
                <a:sym typeface="Roboto"/>
              </a:rPr>
            </a:br>
            <a:r>
              <a:rPr kumimoji="0" lang="ja" altLang="en-US" sz="2000" b="0" i="0" u="none" strike="noStrike" kern="0" cap="none" spc="0" normalizeH="0" baseline="0" noProof="0" dirty="0">
                <a:ln>
                  <a:noFill/>
                </a:ln>
                <a:solidFill>
                  <a:srgbClr val="5C5C5C"/>
                </a:solidFill>
                <a:effectLst/>
                <a:uLnTx/>
                <a:uFillTx/>
                <a:latin typeface="Yu Gothic Medium" panose="020B0500000000000000" pitchFamily="50" charset="-128"/>
                <a:ea typeface="Yu Gothic Medium" panose="020B0500000000000000" pitchFamily="50" charset="-128"/>
                <a:cs typeface="Roboto"/>
                <a:sym typeface="Roboto"/>
              </a:rPr>
              <a:t>サイテーションで幅広くキーワードを獲得</a:t>
            </a:r>
            <a:endParaRPr kumimoji="0" sz="200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Roboto"/>
              <a:sym typeface="Roboto"/>
            </a:endParaRPr>
          </a:p>
        </p:txBody>
      </p:sp>
      <p:sp>
        <p:nvSpPr>
          <p:cNvPr id="28" name="テキスト ボックス 27">
            <a:extLst>
              <a:ext uri="{FF2B5EF4-FFF2-40B4-BE49-F238E27FC236}">
                <a16:creationId xmlns:a16="http://schemas.microsoft.com/office/drawing/2014/main" id="{45C5A3C7-95A1-4413-A0ED-40EC787EC513}"/>
              </a:ext>
            </a:extLst>
          </p:cNvPr>
          <p:cNvSpPr txBox="1"/>
          <p:nvPr/>
        </p:nvSpPr>
        <p:spPr>
          <a:xfrm>
            <a:off x="1048880" y="5891387"/>
            <a:ext cx="1049528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
                <a:srgbClr val="000000"/>
              </a:buClr>
              <a:buSzPts val="2800"/>
              <a:buFont typeface="Arial"/>
              <a:buNone/>
              <a:tabLst/>
              <a:defRPr/>
            </a:pPr>
            <a:r>
              <a:rPr kumimoji="0" lang="en-US" altLang="ja-JP" sz="1600" b="1"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rPr>
              <a:t>※</a:t>
            </a:r>
            <a:r>
              <a:rPr kumimoji="0" lang="ja-JP" altLang="en-US" sz="1600" b="1"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rPr>
              <a:t>サイテーション　</a:t>
            </a:r>
            <a:r>
              <a:rPr kumimoji="0" lang="en-US" altLang="ja-JP" sz="160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rPr>
              <a:t>SNS</a:t>
            </a:r>
            <a:r>
              <a:rPr kumimoji="0" lang="ja-JP" altLang="en-US" sz="160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rPr>
              <a:t>、</a:t>
            </a:r>
            <a:r>
              <a:rPr kumimoji="0" lang="en-US" altLang="ja-JP" sz="160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rPr>
              <a:t>Web</a:t>
            </a:r>
            <a:r>
              <a:rPr kumimoji="0" lang="ja-JP" altLang="en-US" sz="160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rPr>
              <a:t>ページなどネット上の様々なところで店舗情報が広く言及（</a:t>
            </a:r>
            <a:r>
              <a:rPr kumimoji="0" lang="en-US" altLang="ja-JP" sz="160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rPr>
              <a:t>citation</a:t>
            </a:r>
            <a:r>
              <a:rPr kumimoji="0" lang="ja-JP" altLang="en-US" sz="160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rPr>
              <a:t>）されること</a:t>
            </a:r>
          </a:p>
        </p:txBody>
      </p:sp>
    </p:spTree>
    <p:extLst>
      <p:ext uri="{BB962C8B-B14F-4D97-AF65-F5344CB8AC3E}">
        <p14:creationId xmlns:p14="http://schemas.microsoft.com/office/powerpoint/2010/main" val="35137987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a:buClr>
                <a:schemeClr val="dk1"/>
              </a:buClr>
              <a:buSzPts val="1100"/>
            </a:pPr>
            <a:r>
              <a:rPr lang="ja" altLang="ja-JP" sz="2200" dirty="0"/>
              <a:t>ローカル検索に影響を与える</a:t>
            </a:r>
            <a:r>
              <a:rPr lang="ja-JP" altLang="en-US" sz="2200" dirty="0"/>
              <a:t>４つの</a:t>
            </a:r>
            <a:r>
              <a:rPr lang="ja" altLang="ja-JP" sz="2200" dirty="0"/>
              <a:t>要素</a:t>
            </a:r>
            <a:r>
              <a:rPr lang="ja-JP" altLang="en-US" sz="2200" dirty="0"/>
              <a:t>③情報鮮度</a:t>
            </a:r>
            <a:endParaRPr lang="ja-JP" altLang="en-US" sz="2200" b="1" dirty="0">
              <a:solidFill>
                <a:schemeClr val="tx1"/>
              </a:solidFill>
              <a:latin typeface="Arial" panose="020B0604020202020204" pitchFamily="34" charset="0"/>
              <a:ea typeface="メイリオ" panose="020B0604030504040204" pitchFamily="50" charset="-128"/>
              <a:cs typeface="Arial" panose="020B0604020202020204" pitchFamily="34" charset="0"/>
            </a:endParaRPr>
          </a:p>
        </p:txBody>
      </p:sp>
      <p:pic>
        <p:nvPicPr>
          <p:cNvPr id="5" name="図 4">
            <a:extLst>
              <a:ext uri="{FF2B5EF4-FFF2-40B4-BE49-F238E27FC236}">
                <a16:creationId xmlns:a16="http://schemas.microsoft.com/office/drawing/2014/main" id="{D73CF826-24DC-4949-A80C-280055E5771A}"/>
              </a:ext>
            </a:extLst>
          </p:cNvPr>
          <p:cNvPicPr>
            <a:picLocks noChangeAspect="1"/>
          </p:cNvPicPr>
          <p:nvPr/>
        </p:nvPicPr>
        <p:blipFill>
          <a:blip r:embed="rId3"/>
          <a:stretch>
            <a:fillRect/>
          </a:stretch>
        </p:blipFill>
        <p:spPr>
          <a:xfrm>
            <a:off x="1556495" y="965205"/>
            <a:ext cx="2603320" cy="5637057"/>
          </a:xfrm>
          <a:prstGeom prst="rect">
            <a:avLst/>
          </a:prstGeom>
        </p:spPr>
      </p:pic>
      <p:pic>
        <p:nvPicPr>
          <p:cNvPr id="6" name="図 5">
            <a:extLst>
              <a:ext uri="{FF2B5EF4-FFF2-40B4-BE49-F238E27FC236}">
                <a16:creationId xmlns:a16="http://schemas.microsoft.com/office/drawing/2014/main" id="{68637A60-A12D-4133-8F30-062FABB8DD90}"/>
              </a:ext>
            </a:extLst>
          </p:cNvPr>
          <p:cNvPicPr>
            <a:picLocks noChangeAspect="1"/>
          </p:cNvPicPr>
          <p:nvPr/>
        </p:nvPicPr>
        <p:blipFill>
          <a:blip r:embed="rId4"/>
          <a:stretch>
            <a:fillRect/>
          </a:stretch>
        </p:blipFill>
        <p:spPr>
          <a:xfrm>
            <a:off x="4837476" y="965205"/>
            <a:ext cx="2603321" cy="5637057"/>
          </a:xfrm>
          <a:prstGeom prst="rect">
            <a:avLst/>
          </a:prstGeom>
        </p:spPr>
      </p:pic>
      <p:pic>
        <p:nvPicPr>
          <p:cNvPr id="7" name="図 6">
            <a:extLst>
              <a:ext uri="{FF2B5EF4-FFF2-40B4-BE49-F238E27FC236}">
                <a16:creationId xmlns:a16="http://schemas.microsoft.com/office/drawing/2014/main" id="{FEBA6E9B-839A-4FA2-B7F4-77127879D009}"/>
              </a:ext>
            </a:extLst>
          </p:cNvPr>
          <p:cNvPicPr>
            <a:picLocks noChangeAspect="1"/>
          </p:cNvPicPr>
          <p:nvPr/>
        </p:nvPicPr>
        <p:blipFill>
          <a:blip r:embed="rId5"/>
          <a:stretch>
            <a:fillRect/>
          </a:stretch>
        </p:blipFill>
        <p:spPr>
          <a:xfrm>
            <a:off x="8283076" y="933927"/>
            <a:ext cx="2603320" cy="5637056"/>
          </a:xfrm>
          <a:prstGeom prst="rect">
            <a:avLst/>
          </a:prstGeom>
        </p:spPr>
      </p:pic>
    </p:spTree>
    <p:extLst>
      <p:ext uri="{BB962C8B-B14F-4D97-AF65-F5344CB8AC3E}">
        <p14:creationId xmlns:p14="http://schemas.microsoft.com/office/powerpoint/2010/main" val="2324204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ja-JP" altLang="en-US" sz="2200" b="1" i="0" u="none" strike="noStrike" kern="0" cap="none" spc="0" normalizeH="0" baseline="0" noProof="0" dirty="0">
                <a:ln>
                  <a:noFill/>
                </a:ln>
                <a:solidFill>
                  <a:srgbClr val="000000"/>
                </a:solidFill>
                <a:effectLst/>
                <a:uLnTx/>
                <a:uFillTx/>
                <a:latin typeface="Arial" panose="020B0604020202020204" pitchFamily="34" charset="0"/>
                <a:ea typeface="メイリオ" panose="020B0604030504040204" pitchFamily="50" charset="-128"/>
                <a:cs typeface="Arial" panose="020B0604020202020204" pitchFamily="34" charset="0"/>
                <a:sym typeface="Arial"/>
              </a:rPr>
              <a:t>脱ポータルサイト</a:t>
            </a:r>
          </a:p>
        </p:txBody>
      </p:sp>
      <p:pic>
        <p:nvPicPr>
          <p:cNvPr id="16" name="Google Shape;106;p18">
            <a:extLst>
              <a:ext uri="{FF2B5EF4-FFF2-40B4-BE49-F238E27FC236}">
                <a16:creationId xmlns:a16="http://schemas.microsoft.com/office/drawing/2014/main" id="{850A658F-D0A3-49D4-A2CF-9F6AA89CDCC0}"/>
              </a:ext>
            </a:extLst>
          </p:cNvPr>
          <p:cNvPicPr preferRelativeResize="0"/>
          <p:nvPr/>
        </p:nvPicPr>
        <p:blipFill>
          <a:blip r:embed="rId3">
            <a:alphaModFix/>
          </a:blip>
          <a:stretch>
            <a:fillRect/>
          </a:stretch>
        </p:blipFill>
        <p:spPr>
          <a:xfrm>
            <a:off x="1195644" y="1725432"/>
            <a:ext cx="2182752" cy="3528899"/>
          </a:xfrm>
          <a:prstGeom prst="rect">
            <a:avLst/>
          </a:prstGeom>
          <a:noFill/>
          <a:ln>
            <a:noFill/>
          </a:ln>
        </p:spPr>
      </p:pic>
      <p:sp>
        <p:nvSpPr>
          <p:cNvPr id="17" name="Google Shape;107;p18">
            <a:extLst>
              <a:ext uri="{FF2B5EF4-FFF2-40B4-BE49-F238E27FC236}">
                <a16:creationId xmlns:a16="http://schemas.microsoft.com/office/drawing/2014/main" id="{72BB3F26-77B5-42CC-BDCE-6C844E65C615}"/>
              </a:ext>
            </a:extLst>
          </p:cNvPr>
          <p:cNvSpPr/>
          <p:nvPr/>
        </p:nvSpPr>
        <p:spPr>
          <a:xfrm>
            <a:off x="1238327" y="1658305"/>
            <a:ext cx="2015940" cy="2836067"/>
          </a:xfrm>
          <a:prstGeom prst="roundRect">
            <a:avLst>
              <a:gd name="adj" fmla="val 16667"/>
            </a:avLst>
          </a:prstGeom>
          <a:noFill/>
          <a:ln w="28575" cap="flat" cmpd="sng">
            <a:solidFill>
              <a:srgbClr val="999999"/>
            </a:solidFill>
            <a:prstDash val="solid"/>
            <a:round/>
            <a:headEnd type="none" w="sm" len="sm"/>
            <a:tailEnd type="none" w="sm" len="sm"/>
          </a:ln>
        </p:spPr>
        <p:txBody>
          <a:bodyPr spcFirstLastPara="1" wrap="square" lIns="106901" tIns="106901" rIns="106901" bIns="106901" anchor="ctr" anchorCtr="0">
            <a:noAutofit/>
          </a:bodyPr>
          <a:lstStyle/>
          <a:p>
            <a:pPr marL="0" marR="0" lvl="0" indent="0" algn="l" defTabSz="1069155" rtl="0" eaLnBrk="1" fontAlgn="auto" latinLnBrk="0" hangingPunct="1">
              <a:lnSpc>
                <a:spcPct val="100000"/>
              </a:lnSpc>
              <a:spcBef>
                <a:spcPts val="0"/>
              </a:spcBef>
              <a:spcAft>
                <a:spcPts val="0"/>
              </a:spcAft>
              <a:buClr>
                <a:srgbClr val="000000"/>
              </a:buClr>
              <a:buSzTx/>
              <a:buFont typeface="Arial"/>
              <a:buNone/>
              <a:tabLst/>
              <a:defRPr/>
            </a:pPr>
            <a:endParaRPr kumimoji="0" sz="1637"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p:txBody>
      </p:sp>
      <p:sp>
        <p:nvSpPr>
          <p:cNvPr id="18" name="Google Shape;108;p18">
            <a:extLst>
              <a:ext uri="{FF2B5EF4-FFF2-40B4-BE49-F238E27FC236}">
                <a16:creationId xmlns:a16="http://schemas.microsoft.com/office/drawing/2014/main" id="{084E63E4-9611-4D89-8378-B98975A64090}"/>
              </a:ext>
            </a:extLst>
          </p:cNvPr>
          <p:cNvSpPr/>
          <p:nvPr/>
        </p:nvSpPr>
        <p:spPr>
          <a:xfrm rot="2243338">
            <a:off x="1026965" y="4399836"/>
            <a:ext cx="286531" cy="196901"/>
          </a:xfrm>
          <a:prstGeom prst="rightArrow">
            <a:avLst>
              <a:gd name="adj1" fmla="val 69310"/>
              <a:gd name="adj2" fmla="val 50000"/>
            </a:avLst>
          </a:prstGeom>
          <a:solidFill>
            <a:srgbClr val="FF0000"/>
          </a:solidFill>
          <a:ln>
            <a:noFill/>
          </a:ln>
        </p:spPr>
        <p:txBody>
          <a:bodyPr spcFirstLastPara="1" wrap="square" lIns="106901" tIns="106901" rIns="106901" bIns="106901" anchor="ctr" anchorCtr="0">
            <a:noAutofit/>
          </a:bodyPr>
          <a:lstStyle/>
          <a:p>
            <a:pPr marL="0" marR="0" lvl="0" indent="0" algn="l" defTabSz="1069155" rtl="0" eaLnBrk="1" fontAlgn="auto" latinLnBrk="0" hangingPunct="1">
              <a:lnSpc>
                <a:spcPct val="100000"/>
              </a:lnSpc>
              <a:spcBef>
                <a:spcPts val="0"/>
              </a:spcBef>
              <a:spcAft>
                <a:spcPts val="0"/>
              </a:spcAft>
              <a:buClr>
                <a:srgbClr val="000000"/>
              </a:buClr>
              <a:buSzTx/>
              <a:buFont typeface="Arial"/>
              <a:buNone/>
              <a:tabLst/>
              <a:defRPr/>
            </a:pPr>
            <a:endParaRPr kumimoji="0" sz="1637"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p:txBody>
      </p:sp>
      <p:pic>
        <p:nvPicPr>
          <p:cNvPr id="19" name="Google Shape;109;p18">
            <a:extLst>
              <a:ext uri="{FF2B5EF4-FFF2-40B4-BE49-F238E27FC236}">
                <a16:creationId xmlns:a16="http://schemas.microsoft.com/office/drawing/2014/main" id="{B7AB2BA8-22B1-4349-A872-CFE33EB788C5}"/>
              </a:ext>
            </a:extLst>
          </p:cNvPr>
          <p:cNvPicPr preferRelativeResize="0"/>
          <p:nvPr/>
        </p:nvPicPr>
        <p:blipFill>
          <a:blip r:embed="rId4">
            <a:alphaModFix/>
          </a:blip>
          <a:stretch>
            <a:fillRect/>
          </a:stretch>
        </p:blipFill>
        <p:spPr>
          <a:xfrm>
            <a:off x="1335113" y="1123532"/>
            <a:ext cx="1726955" cy="723533"/>
          </a:xfrm>
          <a:prstGeom prst="rect">
            <a:avLst/>
          </a:prstGeom>
          <a:noFill/>
          <a:ln>
            <a:noFill/>
          </a:ln>
        </p:spPr>
      </p:pic>
      <p:sp>
        <p:nvSpPr>
          <p:cNvPr id="26" name="Google Shape;110;p18">
            <a:extLst>
              <a:ext uri="{FF2B5EF4-FFF2-40B4-BE49-F238E27FC236}">
                <a16:creationId xmlns:a16="http://schemas.microsoft.com/office/drawing/2014/main" id="{B9816C86-940D-4CFD-9082-62874444ECDA}"/>
              </a:ext>
            </a:extLst>
          </p:cNvPr>
          <p:cNvSpPr txBox="1"/>
          <p:nvPr/>
        </p:nvSpPr>
        <p:spPr>
          <a:xfrm>
            <a:off x="1431896" y="1151344"/>
            <a:ext cx="1299645" cy="342363"/>
          </a:xfrm>
          <a:prstGeom prst="rect">
            <a:avLst/>
          </a:prstGeom>
          <a:noFill/>
          <a:ln>
            <a:noFill/>
          </a:ln>
        </p:spPr>
        <p:txBody>
          <a:bodyPr spcFirstLastPara="1" wrap="square" lIns="106901" tIns="106901" rIns="106901" bIns="106901" anchor="t" anchorCtr="0">
            <a:noAutofit/>
          </a:bodyPr>
          <a:lstStyle/>
          <a:p>
            <a:pPr marL="0" marR="0" lvl="0" indent="0" algn="l" defTabSz="1069155" rtl="0" eaLnBrk="1" fontAlgn="auto" latinLnBrk="0" hangingPunct="1">
              <a:lnSpc>
                <a:spcPct val="100000"/>
              </a:lnSpc>
              <a:spcBef>
                <a:spcPts val="0"/>
              </a:spcBef>
              <a:spcAft>
                <a:spcPts val="0"/>
              </a:spcAft>
              <a:buClr>
                <a:srgbClr val="000000"/>
              </a:buClr>
              <a:buSzTx/>
              <a:buFont typeface="Arial"/>
              <a:buNone/>
              <a:tabLst/>
              <a:defRPr/>
            </a:pPr>
            <a:r>
              <a:rPr kumimoji="0" lang="ja" altLang="en-US" sz="1169"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rPr>
              <a:t>居酒屋　横浜</a:t>
            </a:r>
            <a:endParaRPr kumimoji="0" sz="1169"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p:txBody>
      </p:sp>
      <p:sp>
        <p:nvSpPr>
          <p:cNvPr id="27" name="Google Shape;111;p18">
            <a:extLst>
              <a:ext uri="{FF2B5EF4-FFF2-40B4-BE49-F238E27FC236}">
                <a16:creationId xmlns:a16="http://schemas.microsoft.com/office/drawing/2014/main" id="{AFB5643D-E080-4111-B033-71C045CF16DE}"/>
              </a:ext>
            </a:extLst>
          </p:cNvPr>
          <p:cNvSpPr txBox="1">
            <a:spLocks/>
          </p:cNvSpPr>
          <p:nvPr/>
        </p:nvSpPr>
        <p:spPr>
          <a:xfrm>
            <a:off x="3813391" y="1151329"/>
            <a:ext cx="6785968" cy="1571880"/>
          </a:xfrm>
          <a:prstGeom prst="rect">
            <a:avLst/>
          </a:prstGeom>
        </p:spPr>
        <p:txBody>
          <a:bodyPr spcFirstLastPara="1" wrap="square" lIns="106901" tIns="106901" rIns="106901" bIns="10690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50000"/>
              </a:lnSpc>
              <a:spcBef>
                <a:spcPts val="0"/>
              </a:spcBef>
              <a:spcAft>
                <a:spcPts val="0"/>
              </a:spcAft>
              <a:buClr>
                <a:srgbClr val="000000"/>
              </a:buClr>
              <a:buSzTx/>
              <a:buFont typeface="Arial"/>
              <a:buNone/>
              <a:tabLst/>
              <a:defRPr/>
            </a:pPr>
            <a:r>
              <a:rPr kumimoji="0" lang="ja-JP" altLang="en-US" sz="152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Meiryo"/>
                <a:sym typeface="Meiryo"/>
              </a:rPr>
              <a:t>「食べログ」や「ぐるなび」などのグルメポータルサイトまで</a:t>
            </a:r>
          </a:p>
          <a:p>
            <a:pPr marL="0" marR="0" lvl="0" indent="0" algn="l" defTabSz="914354" rtl="0" eaLnBrk="1" fontAlgn="auto" latinLnBrk="0" hangingPunct="1">
              <a:lnSpc>
                <a:spcPct val="150000"/>
              </a:lnSpc>
              <a:spcBef>
                <a:spcPts val="0"/>
              </a:spcBef>
              <a:spcAft>
                <a:spcPts val="0"/>
              </a:spcAft>
              <a:buClr>
                <a:srgbClr val="000000"/>
              </a:buClr>
              <a:buSzTx/>
              <a:buFont typeface="Arial"/>
              <a:buNone/>
              <a:tabLst/>
              <a:defRPr/>
            </a:pPr>
            <a:r>
              <a:rPr kumimoji="0" lang="ja-JP" altLang="en-US" sz="152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Meiryo"/>
                <a:sym typeface="Meiryo"/>
              </a:rPr>
              <a:t>たどり着かず、</a:t>
            </a:r>
            <a:r>
              <a:rPr kumimoji="0" lang="en-US" altLang="ja-JP" sz="152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Meiryo"/>
                <a:sym typeface="Meiryo"/>
              </a:rPr>
              <a:t>Google</a:t>
            </a:r>
            <a:r>
              <a:rPr kumimoji="0" lang="ja-JP" altLang="en-US" sz="152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Meiryo"/>
                <a:sym typeface="Meiryo"/>
              </a:rPr>
              <a:t>マップの検索結果を基に行動する。</a:t>
            </a:r>
          </a:p>
          <a:p>
            <a:pPr marL="0" marR="0" lvl="0" indent="0" algn="l" defTabSz="914354" rtl="0" eaLnBrk="1" fontAlgn="auto" latinLnBrk="0" hangingPunct="1">
              <a:lnSpc>
                <a:spcPct val="150000"/>
              </a:lnSpc>
              <a:spcBef>
                <a:spcPts val="0"/>
              </a:spcBef>
              <a:spcAft>
                <a:spcPts val="0"/>
              </a:spcAft>
              <a:buClr>
                <a:srgbClr val="000000"/>
              </a:buClr>
              <a:buSzTx/>
              <a:buFont typeface="Arial"/>
              <a:buNone/>
              <a:tabLst/>
              <a:defRPr/>
            </a:pPr>
            <a:r>
              <a:rPr kumimoji="0" lang="ja-JP" altLang="en-US" sz="152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Meiryo"/>
                <a:sym typeface="Meiryo"/>
              </a:rPr>
              <a:t>上記の影響もあり、、大手グルメポータルサイトはコロナウイルス流行以前から売上高や有料加盟店数の減少</a:t>
            </a:r>
            <a:r>
              <a:rPr kumimoji="0" lang="ja-JP" altLang="en-US" sz="1637"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rPr>
              <a:t>傾向。</a:t>
            </a:r>
          </a:p>
          <a:p>
            <a:pPr marL="0" marR="0" lvl="0" indent="0" algn="l" defTabSz="914354" rtl="0" eaLnBrk="1" fontAlgn="auto" latinLnBrk="0" hangingPunct="1">
              <a:lnSpc>
                <a:spcPct val="150000"/>
              </a:lnSpc>
              <a:spcBef>
                <a:spcPts val="0"/>
              </a:spcBef>
              <a:spcAft>
                <a:spcPts val="0"/>
              </a:spcAft>
              <a:buClr>
                <a:srgbClr val="000000"/>
              </a:buClr>
              <a:buSzTx/>
              <a:buFont typeface="Arial"/>
              <a:buNone/>
              <a:tabLst/>
              <a:defRPr/>
            </a:pPr>
            <a:endParaRPr kumimoji="0" lang="ja-JP" altLang="en-US" sz="1637"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lang="ja-JP" altLang="en-US" sz="1637"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p:txBody>
      </p:sp>
      <p:pic>
        <p:nvPicPr>
          <p:cNvPr id="28" name="Google Shape;112;p18">
            <a:extLst>
              <a:ext uri="{FF2B5EF4-FFF2-40B4-BE49-F238E27FC236}">
                <a16:creationId xmlns:a16="http://schemas.microsoft.com/office/drawing/2014/main" id="{DE7C5064-51BD-487B-BE76-1CDCF0BDC678}"/>
              </a:ext>
            </a:extLst>
          </p:cNvPr>
          <p:cNvPicPr preferRelativeResize="0"/>
          <p:nvPr/>
        </p:nvPicPr>
        <p:blipFill rotWithShape="1">
          <a:blip r:embed="rId5">
            <a:alphaModFix/>
          </a:blip>
          <a:srcRect r="1690"/>
          <a:stretch/>
        </p:blipFill>
        <p:spPr>
          <a:xfrm>
            <a:off x="3525344" y="2956366"/>
            <a:ext cx="2674299" cy="3001695"/>
          </a:xfrm>
          <a:prstGeom prst="rect">
            <a:avLst/>
          </a:prstGeom>
          <a:noFill/>
          <a:ln>
            <a:noFill/>
          </a:ln>
        </p:spPr>
      </p:pic>
      <p:pic>
        <p:nvPicPr>
          <p:cNvPr id="29" name="Google Shape;113;p18">
            <a:extLst>
              <a:ext uri="{FF2B5EF4-FFF2-40B4-BE49-F238E27FC236}">
                <a16:creationId xmlns:a16="http://schemas.microsoft.com/office/drawing/2014/main" id="{656EA10B-4BE7-4015-8EF3-C54EB58B456A}"/>
              </a:ext>
            </a:extLst>
          </p:cNvPr>
          <p:cNvPicPr preferRelativeResize="0"/>
          <p:nvPr/>
        </p:nvPicPr>
        <p:blipFill>
          <a:blip r:embed="rId6">
            <a:alphaModFix/>
          </a:blip>
          <a:stretch>
            <a:fillRect/>
          </a:stretch>
        </p:blipFill>
        <p:spPr>
          <a:xfrm>
            <a:off x="6375941" y="3693999"/>
            <a:ext cx="4774719" cy="2108812"/>
          </a:xfrm>
          <a:prstGeom prst="rect">
            <a:avLst/>
          </a:prstGeom>
          <a:noFill/>
          <a:ln>
            <a:noFill/>
          </a:ln>
        </p:spPr>
      </p:pic>
      <p:sp>
        <p:nvSpPr>
          <p:cNvPr id="30" name="Google Shape;114;p18">
            <a:extLst>
              <a:ext uri="{FF2B5EF4-FFF2-40B4-BE49-F238E27FC236}">
                <a16:creationId xmlns:a16="http://schemas.microsoft.com/office/drawing/2014/main" id="{8DE432CA-3734-4695-A9F4-FA5463334C0A}"/>
              </a:ext>
            </a:extLst>
          </p:cNvPr>
          <p:cNvSpPr txBox="1"/>
          <p:nvPr/>
        </p:nvSpPr>
        <p:spPr>
          <a:xfrm>
            <a:off x="5364989" y="5958059"/>
            <a:ext cx="5834895" cy="541957"/>
          </a:xfrm>
          <a:prstGeom prst="rect">
            <a:avLst/>
          </a:prstGeom>
          <a:noFill/>
          <a:ln>
            <a:noFill/>
          </a:ln>
        </p:spPr>
        <p:txBody>
          <a:bodyPr spcFirstLastPara="1" wrap="square" lIns="106901" tIns="106901" rIns="106901" bIns="106901" anchor="t" anchorCtr="0">
            <a:noAutofit/>
          </a:bodyPr>
          <a:lstStyle/>
          <a:p>
            <a:pPr marL="0" marR="0" lvl="0" indent="0" algn="l" defTabSz="1069155" rtl="0" eaLnBrk="1" fontAlgn="auto" latinLnBrk="0" hangingPunct="1">
              <a:lnSpc>
                <a:spcPct val="100000"/>
              </a:lnSpc>
              <a:spcBef>
                <a:spcPts val="0"/>
              </a:spcBef>
              <a:spcAft>
                <a:spcPts val="0"/>
              </a:spcAft>
              <a:buClr>
                <a:srgbClr val="000000"/>
              </a:buClr>
              <a:buSzTx/>
              <a:buFont typeface="Arial"/>
              <a:buNone/>
              <a:tabLst/>
              <a:defRPr/>
            </a:pPr>
            <a:r>
              <a:rPr kumimoji="0" lang="ja" altLang="en-US" sz="1345" b="0" i="0" u="none" strike="noStrike" kern="0" cap="none" spc="0" normalizeH="0" baseline="0" noProof="0">
                <a:ln>
                  <a:noFill/>
                </a:ln>
                <a:solidFill>
                  <a:srgbClr val="202124"/>
                </a:solidFill>
                <a:effectLst/>
                <a:highlight>
                  <a:srgbClr val="F8F9FA"/>
                </a:highlight>
                <a:uLnTx/>
                <a:uFillTx/>
                <a:latin typeface="Yu Gothic Medium" panose="020B0500000000000000" pitchFamily="50" charset="-128"/>
                <a:ea typeface="Yu Gothic Medium" panose="020B0500000000000000" pitchFamily="50" charset="-128"/>
                <a:cs typeface="Arial"/>
                <a:sym typeface="Arial"/>
              </a:rPr>
              <a:t>参照元データ</a:t>
            </a:r>
            <a:r>
              <a:rPr kumimoji="0" lang="ja" altLang="en-US" sz="1287"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rPr>
              <a:t>　</a:t>
            </a:r>
            <a:r>
              <a:rPr kumimoji="0" lang="en-US" altLang="ja" sz="1287" b="0" i="0" u="sng" strike="noStrike" kern="0" cap="none" spc="0" normalizeH="0" baseline="0" noProof="0">
                <a:ln>
                  <a:noFill/>
                </a:ln>
                <a:solidFill>
                  <a:srgbClr val="0097A7"/>
                </a:solidFill>
                <a:effectLst/>
                <a:uLnTx/>
                <a:uFillTx/>
                <a:latin typeface="Yu Gothic Medium" panose="020B0500000000000000" pitchFamily="50" charset="-128"/>
                <a:ea typeface="Yu Gothic Medium" panose="020B0500000000000000" pitchFamily="50" charset="-128"/>
                <a:cs typeface="Arial"/>
                <a:sym typeface="Arial"/>
                <a:hlinkClick r:id="rId7"/>
              </a:rPr>
              <a:t>https://ssl4.eir-parts.net/doc/2440/tdnet/1824018/00.pdf</a:t>
            </a:r>
            <a:endParaRPr kumimoji="0" sz="1637"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p:txBody>
      </p:sp>
      <p:sp>
        <p:nvSpPr>
          <p:cNvPr id="31" name="Google Shape;115;p18">
            <a:extLst>
              <a:ext uri="{FF2B5EF4-FFF2-40B4-BE49-F238E27FC236}">
                <a16:creationId xmlns:a16="http://schemas.microsoft.com/office/drawing/2014/main" id="{D50A4D24-1BFE-4E32-9DD6-448CF60603A5}"/>
              </a:ext>
            </a:extLst>
          </p:cNvPr>
          <p:cNvSpPr/>
          <p:nvPr/>
        </p:nvSpPr>
        <p:spPr>
          <a:xfrm>
            <a:off x="10030610" y="3483621"/>
            <a:ext cx="1090228" cy="1070935"/>
          </a:xfrm>
          <a:prstGeom prst="ellipse">
            <a:avLst/>
          </a:prstGeom>
          <a:noFill/>
          <a:ln w="38100" cap="flat" cmpd="sng">
            <a:solidFill>
              <a:srgbClr val="FF0000"/>
            </a:solidFill>
            <a:prstDash val="solid"/>
            <a:round/>
            <a:headEnd type="none" w="sm" len="sm"/>
            <a:tailEnd type="none" w="sm" len="sm"/>
          </a:ln>
        </p:spPr>
        <p:txBody>
          <a:bodyPr spcFirstLastPara="1" wrap="square" lIns="106901" tIns="106901" rIns="106901" bIns="106901" anchor="ctr" anchorCtr="0">
            <a:noAutofit/>
          </a:bodyPr>
          <a:lstStyle/>
          <a:p>
            <a:pPr marL="0" marR="0" lvl="0" indent="0" algn="l" defTabSz="1069155" rtl="0" eaLnBrk="1" fontAlgn="auto" latinLnBrk="0" hangingPunct="1">
              <a:lnSpc>
                <a:spcPct val="100000"/>
              </a:lnSpc>
              <a:spcBef>
                <a:spcPts val="0"/>
              </a:spcBef>
              <a:spcAft>
                <a:spcPts val="0"/>
              </a:spcAft>
              <a:buClr>
                <a:srgbClr val="000000"/>
              </a:buClr>
              <a:buSzTx/>
              <a:buFont typeface="Arial"/>
              <a:buNone/>
              <a:tabLst/>
              <a:defRPr/>
            </a:pPr>
            <a:endParaRPr kumimoji="0" sz="1637"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p:txBody>
      </p:sp>
      <p:sp>
        <p:nvSpPr>
          <p:cNvPr id="32" name="Google Shape;116;p18">
            <a:extLst>
              <a:ext uri="{FF2B5EF4-FFF2-40B4-BE49-F238E27FC236}">
                <a16:creationId xmlns:a16="http://schemas.microsoft.com/office/drawing/2014/main" id="{6546E019-BAD8-4A3D-B10C-F1207BC09408}"/>
              </a:ext>
            </a:extLst>
          </p:cNvPr>
          <p:cNvSpPr txBox="1"/>
          <p:nvPr/>
        </p:nvSpPr>
        <p:spPr>
          <a:xfrm>
            <a:off x="8536722" y="3074636"/>
            <a:ext cx="2487741" cy="386211"/>
          </a:xfrm>
          <a:prstGeom prst="rect">
            <a:avLst/>
          </a:prstGeom>
          <a:noFill/>
          <a:ln>
            <a:noFill/>
          </a:ln>
        </p:spPr>
        <p:txBody>
          <a:bodyPr spcFirstLastPara="1" wrap="square" lIns="106901" tIns="106901" rIns="106901" bIns="106901" anchor="t" anchorCtr="0">
            <a:noAutofit/>
          </a:bodyPr>
          <a:lstStyle/>
          <a:p>
            <a:pPr marL="0" marR="0" lvl="0" indent="0" algn="l" defTabSz="1069155" rtl="0" eaLnBrk="1" fontAlgn="auto" latinLnBrk="0" hangingPunct="1">
              <a:lnSpc>
                <a:spcPct val="100000"/>
              </a:lnSpc>
              <a:spcBef>
                <a:spcPts val="0"/>
              </a:spcBef>
              <a:spcAft>
                <a:spcPts val="0"/>
              </a:spcAft>
              <a:buClr>
                <a:srgbClr val="000000"/>
              </a:buClr>
              <a:buSzTx/>
              <a:buFont typeface="Arial"/>
              <a:buNone/>
              <a:tabLst/>
              <a:defRPr/>
            </a:pPr>
            <a:r>
              <a:rPr kumimoji="0" lang="ja" altLang="en-US" sz="995" b="0" i="0" u="none" strike="noStrike" kern="0" cap="none" spc="0" normalizeH="0" baseline="0" noProof="0">
                <a:ln>
                  <a:noFill/>
                </a:ln>
                <a:solidFill>
                  <a:srgbClr val="202124"/>
                </a:solidFill>
                <a:effectLst/>
                <a:highlight>
                  <a:srgbClr val="F8F9FA"/>
                </a:highlight>
                <a:uLnTx/>
                <a:uFillTx/>
                <a:latin typeface="Yu Gothic Medium" panose="020B0500000000000000" pitchFamily="50" charset="-128"/>
                <a:ea typeface="Yu Gothic Medium" panose="020B0500000000000000" pitchFamily="50" charset="-128"/>
                <a:cs typeface="Arial"/>
                <a:sym typeface="Arial"/>
              </a:rPr>
              <a:t>有料加盟店数も</a:t>
            </a:r>
            <a:r>
              <a:rPr kumimoji="0" lang="en-US" altLang="ja" sz="995" b="0" i="0" u="none" strike="noStrike" kern="0" cap="none" spc="0" normalizeH="0" baseline="0" noProof="0">
                <a:ln>
                  <a:noFill/>
                </a:ln>
                <a:solidFill>
                  <a:srgbClr val="202124"/>
                </a:solidFill>
                <a:effectLst/>
                <a:highlight>
                  <a:srgbClr val="F8F9FA"/>
                </a:highlight>
                <a:uLnTx/>
                <a:uFillTx/>
                <a:latin typeface="Yu Gothic Medium" panose="020B0500000000000000" pitchFamily="50" charset="-128"/>
                <a:ea typeface="Yu Gothic Medium" panose="020B0500000000000000" pitchFamily="50" charset="-128"/>
                <a:cs typeface="Arial"/>
                <a:sym typeface="Arial"/>
              </a:rPr>
              <a:t>2018</a:t>
            </a:r>
            <a:r>
              <a:rPr kumimoji="0" lang="ja" altLang="en-US" sz="995" b="0" i="0" u="none" strike="noStrike" kern="0" cap="none" spc="0" normalizeH="0" baseline="0" noProof="0">
                <a:ln>
                  <a:noFill/>
                </a:ln>
                <a:solidFill>
                  <a:srgbClr val="202124"/>
                </a:solidFill>
                <a:effectLst/>
                <a:highlight>
                  <a:srgbClr val="F8F9FA"/>
                </a:highlight>
                <a:uLnTx/>
                <a:uFillTx/>
                <a:latin typeface="Yu Gothic Medium" panose="020B0500000000000000" pitchFamily="50" charset="-128"/>
                <a:ea typeface="Yu Gothic Medium" panose="020B0500000000000000" pitchFamily="50" charset="-128"/>
                <a:cs typeface="Arial"/>
                <a:sym typeface="Arial"/>
              </a:rPr>
              <a:t>年より減少傾向</a:t>
            </a:r>
            <a:endParaRPr kumimoji="0" sz="1287"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p:txBody>
      </p:sp>
    </p:spTree>
    <p:extLst>
      <p:ext uri="{BB962C8B-B14F-4D97-AF65-F5344CB8AC3E}">
        <p14:creationId xmlns:p14="http://schemas.microsoft.com/office/powerpoint/2010/main" val="14213521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a:buClr>
                <a:schemeClr val="dk1"/>
              </a:buClr>
              <a:buSzPts val="1100"/>
            </a:pPr>
            <a:r>
              <a:rPr lang="ja" altLang="ja-JP" sz="2200" dirty="0"/>
              <a:t>ローカル検索に影響を与える</a:t>
            </a:r>
            <a:r>
              <a:rPr lang="ja-JP" altLang="en-US" sz="2200" dirty="0"/>
              <a:t>４つの</a:t>
            </a:r>
            <a:r>
              <a:rPr lang="ja" altLang="ja-JP" sz="2200" dirty="0"/>
              <a:t>要素</a:t>
            </a:r>
            <a:r>
              <a:rPr lang="ja-JP" altLang="en-US" sz="2200" dirty="0"/>
              <a:t>③情報鮮度</a:t>
            </a:r>
            <a:endParaRPr lang="ja-JP" altLang="en-US" sz="2200" b="1" dirty="0">
              <a:solidFill>
                <a:schemeClr val="tx1"/>
              </a:solidFill>
              <a:latin typeface="Arial" panose="020B0604020202020204" pitchFamily="34" charset="0"/>
              <a:ea typeface="メイリオ" panose="020B0604030504040204" pitchFamily="50" charset="-128"/>
              <a:cs typeface="Arial" panose="020B0604020202020204" pitchFamily="34" charset="0"/>
            </a:endParaRPr>
          </a:p>
        </p:txBody>
      </p:sp>
      <p:sp>
        <p:nvSpPr>
          <p:cNvPr id="8" name="テキスト ボックス 7">
            <a:extLst>
              <a:ext uri="{FF2B5EF4-FFF2-40B4-BE49-F238E27FC236}">
                <a16:creationId xmlns:a16="http://schemas.microsoft.com/office/drawing/2014/main" id="{B52F4EE5-D930-4C8D-91AE-BA25EB72113C}"/>
              </a:ext>
            </a:extLst>
          </p:cNvPr>
          <p:cNvSpPr txBox="1"/>
          <p:nvPr/>
        </p:nvSpPr>
        <p:spPr>
          <a:xfrm>
            <a:off x="365765" y="1299353"/>
            <a:ext cx="11460479" cy="4832092"/>
          </a:xfrm>
          <a:prstGeom prst="rect">
            <a:avLst/>
          </a:prstGeom>
          <a:noFill/>
        </p:spPr>
        <p:txBody>
          <a:bodyPr wrap="square">
            <a:spAutoFit/>
          </a:bodyPr>
          <a:lstStyle/>
          <a:p>
            <a:pPr defTabSz="914354">
              <a:defRPr/>
            </a:pPr>
            <a:r>
              <a:rPr lang="ja-JP" altLang="en-US" sz="2800" dirty="0">
                <a:latin typeface="Yu Gothic Medium" panose="020B0500000000000000" pitchFamily="50" charset="-128"/>
                <a:ea typeface="Yu Gothic Medium" panose="020B0500000000000000" pitchFamily="50" charset="-128"/>
              </a:rPr>
              <a:t>店舗やビジネス情報は、オーナー権限がない一般ユーザーでも店舗情報の編集や修正（厳密には修正の提案）ができます。</a:t>
            </a:r>
          </a:p>
          <a:p>
            <a:pPr defTabSz="914354">
              <a:defRPr/>
            </a:pPr>
            <a:endParaRPr lang="ja-JP" altLang="en-US" sz="2800" dirty="0">
              <a:latin typeface="Yu Gothic Medium" panose="020B0500000000000000" pitchFamily="50" charset="-128"/>
              <a:ea typeface="Yu Gothic Medium" panose="020B0500000000000000" pitchFamily="50" charset="-128"/>
            </a:endParaRPr>
          </a:p>
          <a:p>
            <a:pPr defTabSz="914354">
              <a:defRPr/>
            </a:pPr>
            <a:r>
              <a:rPr lang="ja-JP" altLang="en-US" sz="2800" dirty="0">
                <a:latin typeface="Yu Gothic Medium" panose="020B0500000000000000" pitchFamily="50" charset="-128"/>
                <a:ea typeface="Yu Gothic Medium" panose="020B0500000000000000" pitchFamily="50" charset="-128"/>
              </a:rPr>
              <a:t>正しい情報への修正であれば問題ないのですが、正確ではない情報に修正されてしまうことも少なくありません。</a:t>
            </a:r>
          </a:p>
          <a:p>
            <a:pPr defTabSz="914354">
              <a:defRPr/>
            </a:pPr>
            <a:r>
              <a:rPr lang="ja-JP" altLang="en-US" sz="2800" dirty="0">
                <a:latin typeface="Yu Gothic Medium" panose="020B0500000000000000" pitchFamily="50" charset="-128"/>
                <a:ea typeface="Yu Gothic Medium" panose="020B0500000000000000" pitchFamily="50" charset="-128"/>
              </a:rPr>
              <a:t>せっかく</a:t>
            </a:r>
            <a:r>
              <a:rPr lang="en-US" altLang="ja-JP" sz="2800" dirty="0">
                <a:latin typeface="Yu Gothic Medium" panose="020B0500000000000000" pitchFamily="50" charset="-128"/>
                <a:ea typeface="Yu Gothic Medium" panose="020B0500000000000000" pitchFamily="50" charset="-128"/>
              </a:rPr>
              <a:t>Google</a:t>
            </a:r>
            <a:r>
              <a:rPr lang="ja-JP" altLang="en-US" sz="2800" dirty="0">
                <a:latin typeface="Yu Gothic Medium" panose="020B0500000000000000" pitchFamily="50" charset="-128"/>
                <a:ea typeface="Yu Gothic Medium" panose="020B0500000000000000" pitchFamily="50" charset="-128"/>
              </a:rPr>
              <a:t>マイビジネスで管理している店舗運営者にとっては勝手に更新されては大きな問題です。</a:t>
            </a:r>
          </a:p>
          <a:p>
            <a:pPr defTabSz="914354">
              <a:defRPr/>
            </a:pPr>
            <a:endParaRPr lang="ja-JP" altLang="en-US" sz="2800" dirty="0">
              <a:latin typeface="Yu Gothic Medium" panose="020B0500000000000000" pitchFamily="50" charset="-128"/>
              <a:ea typeface="Yu Gothic Medium" panose="020B0500000000000000" pitchFamily="50" charset="-128"/>
            </a:endParaRPr>
          </a:p>
          <a:p>
            <a:pPr defTabSz="914354">
              <a:defRPr/>
            </a:pPr>
            <a:r>
              <a:rPr lang="ja-JP" altLang="en-US" sz="2800" dirty="0">
                <a:latin typeface="Yu Gothic Medium" panose="020B0500000000000000" pitchFamily="50" charset="-128"/>
                <a:ea typeface="Yu Gothic Medium" panose="020B0500000000000000" pitchFamily="50" charset="-128"/>
              </a:rPr>
              <a:t>オーナー権限を持たない第三者が修正提案を行うと、基本的には</a:t>
            </a:r>
            <a:r>
              <a:rPr lang="en-US" altLang="ja-JP" sz="2800" dirty="0">
                <a:latin typeface="Yu Gothic Medium" panose="020B0500000000000000" pitchFamily="50" charset="-128"/>
                <a:ea typeface="Yu Gothic Medium" panose="020B0500000000000000" pitchFamily="50" charset="-128"/>
              </a:rPr>
              <a:t>Google</a:t>
            </a:r>
            <a:r>
              <a:rPr lang="ja-JP" altLang="en-US" sz="2800" dirty="0">
                <a:latin typeface="Yu Gothic Medium" panose="020B0500000000000000" pitchFamily="50" charset="-128"/>
                <a:ea typeface="Yu Gothic Medium" panose="020B0500000000000000" pitchFamily="50" charset="-128"/>
              </a:rPr>
              <a:t>によって情報の審査が行われますが、</a:t>
            </a:r>
            <a:r>
              <a:rPr lang="ja-JP" altLang="en-US" sz="2800" b="1" dirty="0">
                <a:solidFill>
                  <a:srgbClr val="00B0F0"/>
                </a:solidFill>
                <a:latin typeface="Yu Gothic Medium" panose="020B0500000000000000" pitchFamily="50" charset="-128"/>
                <a:ea typeface="Yu Gothic Medium" panose="020B0500000000000000" pitchFamily="50" charset="-128"/>
              </a:rPr>
              <a:t>多くの場合修正提案は認められて</a:t>
            </a:r>
            <a:r>
              <a:rPr lang="en-US" altLang="ja-JP" sz="2800" b="1" dirty="0">
                <a:solidFill>
                  <a:srgbClr val="00B0F0"/>
                </a:solidFill>
                <a:latin typeface="Yu Gothic Medium" panose="020B0500000000000000" pitchFamily="50" charset="-128"/>
                <a:ea typeface="Yu Gothic Medium" panose="020B0500000000000000" pitchFamily="50" charset="-128"/>
              </a:rPr>
              <a:t>Google</a:t>
            </a:r>
            <a:r>
              <a:rPr lang="ja-JP" altLang="en-US" sz="2800" b="1" dirty="0">
                <a:solidFill>
                  <a:srgbClr val="00B0F0"/>
                </a:solidFill>
                <a:latin typeface="Yu Gothic Medium" panose="020B0500000000000000" pitchFamily="50" charset="-128"/>
                <a:ea typeface="Yu Gothic Medium" panose="020B0500000000000000" pitchFamily="50" charset="-128"/>
              </a:rPr>
              <a:t>マップの情報は書き換えられます</a:t>
            </a:r>
            <a:r>
              <a:rPr lang="ja-JP" altLang="en-US" sz="2800" dirty="0">
                <a:latin typeface="Yu Gothic Medium" panose="020B0500000000000000" pitchFamily="50" charset="-128"/>
                <a:ea typeface="Yu Gothic Medium" panose="020B0500000000000000" pitchFamily="50" charset="-128"/>
              </a:rPr>
              <a:t>。</a:t>
            </a:r>
          </a:p>
        </p:txBody>
      </p:sp>
    </p:spTree>
    <p:extLst>
      <p:ext uri="{BB962C8B-B14F-4D97-AF65-F5344CB8AC3E}">
        <p14:creationId xmlns:p14="http://schemas.microsoft.com/office/powerpoint/2010/main" val="6640035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ja" altLang="ja-JP" sz="2200" b="0" i="0" u="none" strike="noStrike" kern="0" cap="none" spc="0" normalizeH="0" baseline="0" noProof="0" dirty="0">
                <a:ln>
                  <a:noFill/>
                </a:ln>
                <a:solidFill>
                  <a:srgbClr val="000000"/>
                </a:solidFill>
                <a:effectLst/>
                <a:uLnTx/>
                <a:uFillTx/>
                <a:latin typeface="Arial"/>
                <a:cs typeface="Arial"/>
                <a:sym typeface="Arial"/>
              </a:rPr>
              <a:t>ローカル検索に影響を与える</a:t>
            </a:r>
            <a:r>
              <a:rPr kumimoji="0" lang="ja-JP" altLang="en-US" sz="2200" b="0" i="0" u="none" strike="noStrike" kern="0" cap="none" spc="0" normalizeH="0" baseline="0" noProof="0" dirty="0">
                <a:ln>
                  <a:noFill/>
                </a:ln>
                <a:solidFill>
                  <a:srgbClr val="000000"/>
                </a:solidFill>
                <a:effectLst/>
                <a:uLnTx/>
                <a:uFillTx/>
                <a:latin typeface="Arial"/>
                <a:cs typeface="Arial"/>
                <a:sym typeface="Arial"/>
              </a:rPr>
              <a:t>４つの</a:t>
            </a:r>
            <a:r>
              <a:rPr kumimoji="0" lang="ja" altLang="ja-JP" sz="2200" b="0" i="0" u="none" strike="noStrike" kern="0" cap="none" spc="0" normalizeH="0" baseline="0" noProof="0" dirty="0">
                <a:ln>
                  <a:noFill/>
                </a:ln>
                <a:solidFill>
                  <a:srgbClr val="000000"/>
                </a:solidFill>
                <a:effectLst/>
                <a:uLnTx/>
                <a:uFillTx/>
                <a:latin typeface="Arial"/>
                <a:cs typeface="Arial"/>
                <a:sym typeface="Arial"/>
              </a:rPr>
              <a:t>要素</a:t>
            </a:r>
            <a:r>
              <a:rPr kumimoji="0" lang="ja-JP" altLang="en-US" sz="2200" b="0" i="0" u="none" strike="noStrike" kern="0" cap="none" spc="0" normalizeH="0" baseline="0" noProof="0" dirty="0">
                <a:ln>
                  <a:noFill/>
                </a:ln>
                <a:solidFill>
                  <a:srgbClr val="000000"/>
                </a:solidFill>
                <a:effectLst/>
                <a:uLnTx/>
                <a:uFillTx/>
                <a:latin typeface="Arial"/>
                <a:cs typeface="Arial"/>
                <a:sym typeface="Arial"/>
              </a:rPr>
              <a:t>③情報鮮度</a:t>
            </a:r>
            <a:endParaRPr kumimoji="0" lang="ja-JP" altLang="en-US" sz="2200" b="1" i="0" u="none" strike="noStrike" kern="0" cap="none" spc="0" normalizeH="0" baseline="0" noProof="0" dirty="0">
              <a:ln>
                <a:noFill/>
              </a:ln>
              <a:solidFill>
                <a:srgbClr val="000000"/>
              </a:solidFill>
              <a:effectLst/>
              <a:uLnTx/>
              <a:uFillTx/>
              <a:latin typeface="Arial" panose="020B0604020202020204" pitchFamily="34" charset="0"/>
              <a:ea typeface="メイリオ" panose="020B0604030504040204" pitchFamily="50" charset="-128"/>
              <a:cs typeface="Arial" panose="020B0604020202020204" pitchFamily="34" charset="0"/>
              <a:sym typeface="Arial"/>
            </a:endParaRPr>
          </a:p>
        </p:txBody>
      </p:sp>
      <p:sp>
        <p:nvSpPr>
          <p:cNvPr id="8" name="Google Shape;138;p28">
            <a:extLst>
              <a:ext uri="{FF2B5EF4-FFF2-40B4-BE49-F238E27FC236}">
                <a16:creationId xmlns:a16="http://schemas.microsoft.com/office/drawing/2014/main" id="{7FF683A7-A479-42B9-8EF2-B13D38453C1E}"/>
              </a:ext>
            </a:extLst>
          </p:cNvPr>
          <p:cNvSpPr txBox="1">
            <a:spLocks/>
          </p:cNvSpPr>
          <p:nvPr/>
        </p:nvSpPr>
        <p:spPr>
          <a:xfrm>
            <a:off x="426469" y="958708"/>
            <a:ext cx="11521695" cy="663413"/>
          </a:xfrm>
          <a:prstGeom prst="rect">
            <a:avLst/>
          </a:prstGeom>
          <a:noFill/>
          <a:ln>
            <a:noFill/>
          </a:ln>
        </p:spPr>
        <p:txBody>
          <a:bodyPr spcFirstLastPara="1" wrap="square" lIns="0" tIns="0" rIns="0" bIns="2104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15000"/>
              </a:lnSpc>
              <a:spcBef>
                <a:spcPts val="0"/>
              </a:spcBef>
              <a:spcAft>
                <a:spcPts val="0"/>
              </a:spcAft>
              <a:buClr>
                <a:srgbClr val="000000"/>
              </a:buClr>
              <a:buSzPts val="2800"/>
              <a:buFont typeface="Arial"/>
              <a:buNone/>
              <a:tabLst/>
              <a:defRPr/>
            </a:pPr>
            <a:r>
              <a:rPr kumimoji="0" lang="ja-JP" altLang="en-US" sz="1200" b="0" i="0" u="none" strike="noStrike" kern="0" cap="none" spc="0" normalizeH="0" baseline="0" noProof="0" dirty="0">
                <a:ln>
                  <a:noFill/>
                </a:ln>
                <a:solidFill>
                  <a:srgbClr val="434343"/>
                </a:solidFill>
                <a:effectLst/>
                <a:uLnTx/>
                <a:uFillTx/>
                <a:latin typeface="メイリオ" panose="020B0604030504040204" pitchFamily="50" charset="-128"/>
                <a:ea typeface="メイリオ" panose="020B0604030504040204" pitchFamily="50" charset="-128"/>
                <a:cs typeface="Arial"/>
                <a:sym typeface="Arial"/>
              </a:rPr>
              <a:t>検索者との位置関係、検索ニーズに合致した店舗情報（</a:t>
            </a:r>
            <a:r>
              <a:rPr kumimoji="0" lang="en-US" altLang="ja-JP" sz="1200" b="0" i="0" u="none" strike="noStrike" kern="0" cap="none" spc="0" normalizeH="0" baseline="0" noProof="0" dirty="0">
                <a:ln>
                  <a:noFill/>
                </a:ln>
                <a:solidFill>
                  <a:srgbClr val="434343"/>
                </a:solidFill>
                <a:effectLst/>
                <a:uLnTx/>
                <a:uFillTx/>
                <a:latin typeface="メイリオ" panose="020B0604030504040204" pitchFamily="50" charset="-128"/>
                <a:ea typeface="メイリオ" panose="020B0604030504040204" pitchFamily="50" charset="-128"/>
                <a:cs typeface="Arial"/>
                <a:sym typeface="Arial"/>
              </a:rPr>
              <a:t>Google</a:t>
            </a:r>
            <a:r>
              <a:rPr kumimoji="0" lang="ja-JP" altLang="en-US" sz="1200" b="0" i="0" u="none" strike="noStrike" kern="0" cap="none" spc="0" normalizeH="0" baseline="0" noProof="0" dirty="0">
                <a:ln>
                  <a:noFill/>
                </a:ln>
                <a:solidFill>
                  <a:srgbClr val="434343"/>
                </a:solidFill>
                <a:effectLst/>
                <a:uLnTx/>
                <a:uFillTx/>
                <a:latin typeface="メイリオ" panose="020B0604030504040204" pitchFamily="50" charset="-128"/>
                <a:ea typeface="メイリオ" panose="020B0604030504040204" pitchFamily="50" charset="-128"/>
                <a:cs typeface="Arial"/>
                <a:sym typeface="Arial"/>
              </a:rPr>
              <a:t>マイビジネスや公式サイト、ポータルサイト）と並んで、口コミのレイティング、内容が影響。</a:t>
            </a:r>
            <a:endParaRPr kumimoji="0" lang="en-US" altLang="ja-JP" sz="1200" b="0" i="0" u="none" strike="noStrike" kern="0" cap="none" spc="0" normalizeH="0" baseline="0" noProof="0" dirty="0">
              <a:ln>
                <a:noFill/>
              </a:ln>
              <a:solidFill>
                <a:srgbClr val="434343"/>
              </a:solidFill>
              <a:effectLst/>
              <a:uLnTx/>
              <a:uFillTx/>
              <a:latin typeface="メイリオ" panose="020B0604030504040204" pitchFamily="50" charset="-128"/>
              <a:ea typeface="メイリオ" panose="020B0604030504040204" pitchFamily="50" charset="-128"/>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Pts val="2800"/>
              <a:buFont typeface="Arial"/>
              <a:buNone/>
              <a:tabLst/>
              <a:defRPr/>
            </a:pPr>
            <a:r>
              <a:rPr kumimoji="0" lang="ja-JP" altLang="en-US" sz="1200" b="0" i="0" u="none" strike="noStrike" kern="0" cap="none" spc="0" normalizeH="0" baseline="0" noProof="0" dirty="0">
                <a:ln>
                  <a:noFill/>
                </a:ln>
                <a:solidFill>
                  <a:srgbClr val="434343"/>
                </a:solidFill>
                <a:effectLst/>
                <a:uLnTx/>
                <a:uFillTx/>
                <a:latin typeface="メイリオ" panose="020B0604030504040204" pitchFamily="50" charset="-128"/>
                <a:ea typeface="メイリオ" panose="020B0604030504040204" pitchFamily="50" charset="-128"/>
                <a:cs typeface="Arial"/>
                <a:sym typeface="Arial"/>
              </a:rPr>
              <a:t>検索に影響する重要な要素の一つに「サイテーション（インターネット上にお店の情報が言及されること）」があります。</a:t>
            </a:r>
            <a:r>
              <a:rPr kumimoji="0" lang="en-US" altLang="ja-JP" sz="1200" b="0" i="0" u="none" strike="noStrike" kern="0" cap="none" spc="0" normalizeH="0" baseline="0" noProof="0" dirty="0">
                <a:ln>
                  <a:noFill/>
                </a:ln>
                <a:solidFill>
                  <a:srgbClr val="434343"/>
                </a:solidFill>
                <a:effectLst/>
                <a:uLnTx/>
                <a:uFillTx/>
                <a:latin typeface="メイリオ" panose="020B0604030504040204" pitchFamily="50" charset="-128"/>
                <a:ea typeface="メイリオ" panose="020B0604030504040204" pitchFamily="50" charset="-128"/>
                <a:cs typeface="Arial"/>
                <a:sym typeface="Arial"/>
              </a:rPr>
              <a:t>SNS</a:t>
            </a:r>
            <a:r>
              <a:rPr kumimoji="0" lang="ja-JP" altLang="en-US" sz="1200" b="0" i="0" u="none" strike="noStrike" kern="0" cap="none" spc="0" normalizeH="0" baseline="0" noProof="0" dirty="0">
                <a:ln>
                  <a:noFill/>
                </a:ln>
                <a:solidFill>
                  <a:srgbClr val="434343"/>
                </a:solidFill>
                <a:effectLst/>
                <a:uLnTx/>
                <a:uFillTx/>
                <a:latin typeface="メイリオ" panose="020B0604030504040204" pitchFamily="50" charset="-128"/>
                <a:ea typeface="メイリオ" panose="020B0604030504040204" pitchFamily="50" charset="-128"/>
                <a:cs typeface="Arial"/>
                <a:sym typeface="Arial"/>
              </a:rPr>
              <a:t>や口コミ、ポータルサイトなどへの口コミも重要です。</a:t>
            </a:r>
            <a:endParaRPr kumimoji="0" lang="ja-JP" altLang="en-US" sz="1200" b="1"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Pts val="2800"/>
              <a:buFont typeface="Arial"/>
              <a:buNone/>
              <a:tabLst/>
              <a:defRPr/>
            </a:pPr>
            <a:endParaRPr kumimoji="0" lang="ja-JP" altLang="en-US" sz="1200" b="1"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sym typeface="Arial"/>
            </a:endParaRPr>
          </a:p>
        </p:txBody>
      </p:sp>
      <p:pic>
        <p:nvPicPr>
          <p:cNvPr id="9" name="Google Shape;139;p28" descr="Screen Shot 2020-10-22 at 12.13.38.png">
            <a:extLst>
              <a:ext uri="{FF2B5EF4-FFF2-40B4-BE49-F238E27FC236}">
                <a16:creationId xmlns:a16="http://schemas.microsoft.com/office/drawing/2014/main" id="{6D30087A-8248-4A60-AAC1-5D511701939B}"/>
              </a:ext>
            </a:extLst>
          </p:cNvPr>
          <p:cNvPicPr preferRelativeResize="0"/>
          <p:nvPr/>
        </p:nvPicPr>
        <p:blipFill rotWithShape="1">
          <a:blip r:embed="rId3">
            <a:alphaModFix/>
          </a:blip>
          <a:srcRect t="18652"/>
          <a:stretch/>
        </p:blipFill>
        <p:spPr>
          <a:xfrm>
            <a:off x="4067499" y="2943129"/>
            <a:ext cx="3776483" cy="3582881"/>
          </a:xfrm>
          <a:prstGeom prst="rect">
            <a:avLst/>
          </a:prstGeom>
          <a:noFill/>
          <a:ln>
            <a:noFill/>
          </a:ln>
        </p:spPr>
      </p:pic>
      <p:sp>
        <p:nvSpPr>
          <p:cNvPr id="10" name="Google Shape;140;p28">
            <a:extLst>
              <a:ext uri="{FF2B5EF4-FFF2-40B4-BE49-F238E27FC236}">
                <a16:creationId xmlns:a16="http://schemas.microsoft.com/office/drawing/2014/main" id="{B73C65D1-8674-481A-B946-5A5F8756A473}"/>
              </a:ext>
            </a:extLst>
          </p:cNvPr>
          <p:cNvSpPr txBox="1"/>
          <p:nvPr/>
        </p:nvSpPr>
        <p:spPr>
          <a:xfrm>
            <a:off x="6678621" y="3621674"/>
            <a:ext cx="1296488" cy="449703"/>
          </a:xfrm>
          <a:prstGeom prst="rect">
            <a:avLst/>
          </a:prstGeom>
          <a:solidFill>
            <a:srgbClr val="FF0000"/>
          </a:solidFill>
          <a:ln>
            <a:noFill/>
          </a:ln>
        </p:spPr>
        <p:txBody>
          <a:bodyPr spcFirstLastPara="1" wrap="square" lIns="59399" tIns="59399" rIns="59399" bIns="59399" anchor="ctr" anchorCtr="0">
            <a:noAutofit/>
          </a:bodyPr>
          <a:lstStyle/>
          <a:p>
            <a:pPr marL="0" marR="0" lvl="0" indent="0" algn="ctr" defTabSz="1069155" rtl="0" eaLnBrk="1" fontAlgn="auto" latinLnBrk="0" hangingPunct="1">
              <a:lnSpc>
                <a:spcPct val="115000"/>
              </a:lnSpc>
              <a:spcBef>
                <a:spcPts val="0"/>
              </a:spcBef>
              <a:spcAft>
                <a:spcPts val="0"/>
              </a:spcAft>
              <a:buClr>
                <a:srgbClr val="FFFFFF"/>
              </a:buClr>
              <a:buSzPct val="225000"/>
              <a:buFont typeface="Arial"/>
              <a:buNone/>
              <a:tabLst/>
              <a:defRPr/>
            </a:pPr>
            <a:r>
              <a:rPr kumimoji="0" lang="en-US" altLang="ja" sz="900" b="0" i="0" u="none" strike="noStrike" kern="0" cap="none" spc="0" normalizeH="0" baseline="0" noProof="0">
                <a:ln>
                  <a:noFill/>
                </a:ln>
                <a:solidFill>
                  <a:srgbClr val="FFFFFF"/>
                </a:solidFill>
                <a:effectLst/>
                <a:uLnTx/>
                <a:uFillTx/>
                <a:latin typeface="Yu Gothic Medium" panose="020B0500000000000000" pitchFamily="50" charset="-128"/>
                <a:ea typeface="Yu Gothic Medium" panose="020B0500000000000000" pitchFamily="50" charset="-128"/>
                <a:cs typeface="Arial"/>
                <a:sym typeface="Arial"/>
              </a:rPr>
              <a:t>Google</a:t>
            </a:r>
            <a:r>
              <a:rPr kumimoji="0" lang="ja" altLang="en-US" sz="900" b="0" i="0" u="none" strike="noStrike" kern="0" cap="none" spc="0" normalizeH="0" baseline="0" noProof="0">
                <a:ln>
                  <a:noFill/>
                </a:ln>
                <a:solidFill>
                  <a:srgbClr val="FFFFFF"/>
                </a:solidFill>
                <a:effectLst/>
                <a:uLnTx/>
                <a:uFillTx/>
                <a:latin typeface="Yu Gothic Medium" panose="020B0500000000000000" pitchFamily="50" charset="-128"/>
                <a:ea typeface="Yu Gothic Medium" panose="020B0500000000000000" pitchFamily="50" charset="-128"/>
                <a:cs typeface="Arial"/>
                <a:sym typeface="Arial"/>
              </a:rPr>
              <a:t>マイビジネス</a:t>
            </a:r>
            <a:endParaRPr kumimoji="0" sz="900"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a:p>
            <a:pPr marL="0" marR="0" lvl="0" indent="0" algn="ctr" defTabSz="1069155" rtl="0" eaLnBrk="1" fontAlgn="auto" latinLnBrk="0" hangingPunct="1">
              <a:lnSpc>
                <a:spcPct val="115000"/>
              </a:lnSpc>
              <a:spcBef>
                <a:spcPts val="0"/>
              </a:spcBef>
              <a:spcAft>
                <a:spcPts val="0"/>
              </a:spcAft>
              <a:buClr>
                <a:srgbClr val="FFFFFF"/>
              </a:buClr>
              <a:buSzPct val="225000"/>
              <a:buFont typeface="Arial"/>
              <a:buNone/>
              <a:tabLst/>
              <a:defRPr/>
            </a:pPr>
            <a:r>
              <a:rPr kumimoji="0" lang="en-US" altLang="ja" sz="900" b="0" i="0" u="none" strike="noStrike" kern="0" cap="none" spc="0" normalizeH="0" baseline="0" noProof="0">
                <a:ln>
                  <a:noFill/>
                </a:ln>
                <a:solidFill>
                  <a:srgbClr val="FFFFFF"/>
                </a:solidFill>
                <a:effectLst/>
                <a:uLnTx/>
                <a:uFillTx/>
                <a:latin typeface="Yu Gothic Medium" panose="020B0500000000000000" pitchFamily="50" charset="-128"/>
                <a:ea typeface="Yu Gothic Medium" panose="020B0500000000000000" pitchFamily="50" charset="-128"/>
                <a:cs typeface="Arial"/>
                <a:sym typeface="Arial"/>
              </a:rPr>
              <a:t>25.1%</a:t>
            </a:r>
            <a:endParaRPr kumimoji="0" sz="900"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p:txBody>
      </p:sp>
      <p:sp>
        <p:nvSpPr>
          <p:cNvPr id="11" name="Google Shape;141;p28">
            <a:extLst>
              <a:ext uri="{FF2B5EF4-FFF2-40B4-BE49-F238E27FC236}">
                <a16:creationId xmlns:a16="http://schemas.microsoft.com/office/drawing/2014/main" id="{181859CB-50A2-410E-88E4-DE23C7386343}"/>
              </a:ext>
            </a:extLst>
          </p:cNvPr>
          <p:cNvSpPr txBox="1"/>
          <p:nvPr/>
        </p:nvSpPr>
        <p:spPr>
          <a:xfrm>
            <a:off x="6678621" y="5273482"/>
            <a:ext cx="1296488" cy="449703"/>
          </a:xfrm>
          <a:prstGeom prst="rect">
            <a:avLst/>
          </a:prstGeom>
          <a:solidFill>
            <a:srgbClr val="92D050"/>
          </a:solidFill>
          <a:ln>
            <a:noFill/>
          </a:ln>
        </p:spPr>
        <p:txBody>
          <a:bodyPr spcFirstLastPara="1" wrap="square" lIns="59399" tIns="59399" rIns="59399" bIns="59399" anchor="ctr" anchorCtr="0">
            <a:noAutofit/>
          </a:bodyPr>
          <a:lstStyle/>
          <a:p>
            <a:pPr marL="0" marR="0" lvl="0" indent="0" algn="ctr" defTabSz="1069155" rtl="0" eaLnBrk="1" fontAlgn="auto" latinLnBrk="0" hangingPunct="1">
              <a:lnSpc>
                <a:spcPct val="115000"/>
              </a:lnSpc>
              <a:spcBef>
                <a:spcPts val="0"/>
              </a:spcBef>
              <a:spcAft>
                <a:spcPts val="0"/>
              </a:spcAft>
              <a:buClr>
                <a:srgbClr val="FFFFFF"/>
              </a:buClr>
              <a:buSzPct val="225000"/>
              <a:buFont typeface="Arial"/>
              <a:buNone/>
              <a:tabLst/>
              <a:defRPr/>
            </a:pPr>
            <a:r>
              <a:rPr kumimoji="0" lang="ja" altLang="en-US" sz="900" b="0" i="0" u="none" strike="noStrike" kern="0" cap="none" spc="0" normalizeH="0" baseline="0" noProof="0">
                <a:ln>
                  <a:noFill/>
                </a:ln>
                <a:solidFill>
                  <a:srgbClr val="FFFFFF"/>
                </a:solidFill>
                <a:effectLst/>
                <a:uLnTx/>
                <a:uFillTx/>
                <a:latin typeface="Yu Gothic Medium" panose="020B0500000000000000" pitchFamily="50" charset="-128"/>
                <a:ea typeface="Yu Gothic Medium" panose="020B0500000000000000" pitchFamily="50" charset="-128"/>
                <a:cs typeface="Arial"/>
                <a:sym typeface="Arial"/>
              </a:rPr>
              <a:t>リンク</a:t>
            </a:r>
            <a:endParaRPr kumimoji="0" sz="900"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a:p>
            <a:pPr marL="0" marR="0" lvl="0" indent="0" algn="ctr" defTabSz="1069155" rtl="0" eaLnBrk="1" fontAlgn="auto" latinLnBrk="0" hangingPunct="1">
              <a:lnSpc>
                <a:spcPct val="115000"/>
              </a:lnSpc>
              <a:spcBef>
                <a:spcPts val="0"/>
              </a:spcBef>
              <a:spcAft>
                <a:spcPts val="0"/>
              </a:spcAft>
              <a:buClr>
                <a:srgbClr val="FFFFFF"/>
              </a:buClr>
              <a:buSzPct val="225000"/>
              <a:buFont typeface="Arial"/>
              <a:buNone/>
              <a:tabLst/>
              <a:defRPr/>
            </a:pPr>
            <a:r>
              <a:rPr kumimoji="0" lang="en-US" altLang="ja" sz="900" b="0" i="0" u="none" strike="noStrike" kern="0" cap="none" spc="0" normalizeH="0" baseline="0" noProof="0">
                <a:ln>
                  <a:noFill/>
                </a:ln>
                <a:solidFill>
                  <a:srgbClr val="FFFFFF"/>
                </a:solidFill>
                <a:effectLst/>
                <a:uLnTx/>
                <a:uFillTx/>
                <a:latin typeface="Yu Gothic Medium" panose="020B0500000000000000" pitchFamily="50" charset="-128"/>
                <a:ea typeface="Yu Gothic Medium" panose="020B0500000000000000" pitchFamily="50" charset="-128"/>
                <a:cs typeface="Arial"/>
                <a:sym typeface="Arial"/>
              </a:rPr>
              <a:t>16.5%</a:t>
            </a:r>
            <a:endParaRPr kumimoji="0" sz="900"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p:txBody>
      </p:sp>
      <p:sp>
        <p:nvSpPr>
          <p:cNvPr id="12" name="Google Shape;142;p28">
            <a:extLst>
              <a:ext uri="{FF2B5EF4-FFF2-40B4-BE49-F238E27FC236}">
                <a16:creationId xmlns:a16="http://schemas.microsoft.com/office/drawing/2014/main" id="{3CFAF94F-9D4C-4969-A3CE-C1A8E9EB84E3}"/>
              </a:ext>
            </a:extLst>
          </p:cNvPr>
          <p:cNvSpPr txBox="1"/>
          <p:nvPr/>
        </p:nvSpPr>
        <p:spPr>
          <a:xfrm>
            <a:off x="5227485" y="5713450"/>
            <a:ext cx="1296488" cy="449703"/>
          </a:xfrm>
          <a:prstGeom prst="rect">
            <a:avLst/>
          </a:prstGeom>
          <a:solidFill>
            <a:srgbClr val="92D050">
              <a:alpha val="90200"/>
            </a:srgbClr>
          </a:solidFill>
          <a:ln>
            <a:noFill/>
          </a:ln>
        </p:spPr>
        <p:txBody>
          <a:bodyPr spcFirstLastPara="1" wrap="square" lIns="59399" tIns="59399" rIns="59399" bIns="59399" anchor="ctr" anchorCtr="0">
            <a:noAutofit/>
          </a:bodyPr>
          <a:lstStyle/>
          <a:p>
            <a:pPr marL="0" marR="0" lvl="0" indent="0" algn="ctr" defTabSz="1069155" rtl="0" eaLnBrk="1" fontAlgn="auto" latinLnBrk="0" hangingPunct="1">
              <a:lnSpc>
                <a:spcPct val="115000"/>
              </a:lnSpc>
              <a:spcBef>
                <a:spcPts val="0"/>
              </a:spcBef>
              <a:spcAft>
                <a:spcPts val="0"/>
              </a:spcAft>
              <a:buClr>
                <a:srgbClr val="FFFFFF"/>
              </a:buClr>
              <a:buSzPct val="225000"/>
              <a:buFont typeface="Arial"/>
              <a:buNone/>
              <a:tabLst/>
              <a:defRPr/>
            </a:pPr>
            <a:r>
              <a:rPr kumimoji="0" lang="ja" altLang="en-US" sz="900" b="1"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Arial"/>
                <a:sym typeface="Arial"/>
              </a:rPr>
              <a:t>レビュー</a:t>
            </a:r>
            <a:endParaRPr kumimoji="0" sz="900" b="1"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a:p>
            <a:pPr marL="0" marR="0" lvl="0" indent="0" algn="ctr" defTabSz="1069155" rtl="0" eaLnBrk="1" fontAlgn="auto" latinLnBrk="0" hangingPunct="1">
              <a:lnSpc>
                <a:spcPct val="115000"/>
              </a:lnSpc>
              <a:spcBef>
                <a:spcPts val="0"/>
              </a:spcBef>
              <a:spcAft>
                <a:spcPts val="0"/>
              </a:spcAft>
              <a:buClr>
                <a:srgbClr val="FFFFFF"/>
              </a:buClr>
              <a:buSzPct val="225000"/>
              <a:buFont typeface="Arial"/>
              <a:buNone/>
              <a:tabLst/>
              <a:defRPr/>
            </a:pPr>
            <a:r>
              <a:rPr kumimoji="0" lang="en-US" altLang="ja" sz="900" b="1"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Arial"/>
                <a:sym typeface="Arial"/>
              </a:rPr>
              <a:t>15.4%</a:t>
            </a:r>
            <a:endParaRPr kumimoji="0" sz="900" b="1"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p:txBody>
      </p:sp>
      <p:sp>
        <p:nvSpPr>
          <p:cNvPr id="13" name="Google Shape;143;p28">
            <a:extLst>
              <a:ext uri="{FF2B5EF4-FFF2-40B4-BE49-F238E27FC236}">
                <a16:creationId xmlns:a16="http://schemas.microsoft.com/office/drawing/2014/main" id="{934F5ED8-E830-4754-8E61-64F5E5BEF50E}"/>
              </a:ext>
            </a:extLst>
          </p:cNvPr>
          <p:cNvSpPr txBox="1"/>
          <p:nvPr/>
        </p:nvSpPr>
        <p:spPr>
          <a:xfrm>
            <a:off x="3987235" y="5200790"/>
            <a:ext cx="1296488" cy="449703"/>
          </a:xfrm>
          <a:prstGeom prst="rect">
            <a:avLst/>
          </a:prstGeom>
          <a:solidFill>
            <a:srgbClr val="92D050"/>
          </a:solidFill>
          <a:ln>
            <a:noFill/>
          </a:ln>
        </p:spPr>
        <p:txBody>
          <a:bodyPr spcFirstLastPara="1" wrap="square" lIns="59399" tIns="59399" rIns="59399" bIns="59399" anchor="ctr" anchorCtr="0">
            <a:noAutofit/>
          </a:bodyPr>
          <a:lstStyle/>
          <a:p>
            <a:pPr marL="0" marR="0" lvl="0" indent="0" algn="ctr" defTabSz="1069155" rtl="0" eaLnBrk="1" fontAlgn="auto" latinLnBrk="0" hangingPunct="1">
              <a:lnSpc>
                <a:spcPct val="115000"/>
              </a:lnSpc>
              <a:spcBef>
                <a:spcPts val="0"/>
              </a:spcBef>
              <a:spcAft>
                <a:spcPts val="0"/>
              </a:spcAft>
              <a:buClr>
                <a:srgbClr val="FFFFFF"/>
              </a:buClr>
              <a:buSzPct val="225000"/>
              <a:buFont typeface="Arial"/>
              <a:buNone/>
              <a:tabLst/>
              <a:defRPr/>
            </a:pPr>
            <a:r>
              <a:rPr kumimoji="0" lang="ja" altLang="en-US" sz="900" b="0" i="0" u="none" strike="noStrike" kern="0" cap="none" spc="0" normalizeH="0" baseline="0" noProof="0">
                <a:ln>
                  <a:noFill/>
                </a:ln>
                <a:solidFill>
                  <a:srgbClr val="FFFFFF"/>
                </a:solidFill>
                <a:effectLst/>
                <a:uLnTx/>
                <a:uFillTx/>
                <a:latin typeface="Yu Gothic Medium" panose="020B0500000000000000" pitchFamily="50" charset="-128"/>
                <a:ea typeface="Yu Gothic Medium" panose="020B0500000000000000" pitchFamily="50" charset="-128"/>
                <a:cs typeface="Arial"/>
                <a:sym typeface="Arial"/>
              </a:rPr>
              <a:t>ページの評価</a:t>
            </a:r>
            <a:endParaRPr kumimoji="0" sz="900"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a:p>
            <a:pPr marL="0" marR="0" lvl="0" indent="0" algn="ctr" defTabSz="1069155" rtl="0" eaLnBrk="1" fontAlgn="auto" latinLnBrk="0" hangingPunct="1">
              <a:lnSpc>
                <a:spcPct val="115000"/>
              </a:lnSpc>
              <a:spcBef>
                <a:spcPts val="0"/>
              </a:spcBef>
              <a:spcAft>
                <a:spcPts val="0"/>
              </a:spcAft>
              <a:buClr>
                <a:srgbClr val="FFFFFF"/>
              </a:buClr>
              <a:buSzPct val="225000"/>
              <a:buFont typeface="Arial"/>
              <a:buNone/>
              <a:tabLst/>
              <a:defRPr/>
            </a:pPr>
            <a:r>
              <a:rPr kumimoji="0" lang="en-US" altLang="ja" sz="900" b="0" i="0" u="none" strike="noStrike" kern="0" cap="none" spc="0" normalizeH="0" baseline="0" noProof="0">
                <a:ln>
                  <a:noFill/>
                </a:ln>
                <a:solidFill>
                  <a:srgbClr val="FFFFFF"/>
                </a:solidFill>
                <a:effectLst/>
                <a:uLnTx/>
                <a:uFillTx/>
                <a:latin typeface="Yu Gothic Medium" panose="020B0500000000000000" pitchFamily="50" charset="-128"/>
                <a:ea typeface="Yu Gothic Medium" panose="020B0500000000000000" pitchFamily="50" charset="-128"/>
                <a:cs typeface="Arial"/>
                <a:sym typeface="Arial"/>
              </a:rPr>
              <a:t>13.8%</a:t>
            </a:r>
            <a:endParaRPr kumimoji="0" sz="900"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p:txBody>
      </p:sp>
      <p:sp>
        <p:nvSpPr>
          <p:cNvPr id="14" name="Google Shape;144;p28">
            <a:extLst>
              <a:ext uri="{FF2B5EF4-FFF2-40B4-BE49-F238E27FC236}">
                <a16:creationId xmlns:a16="http://schemas.microsoft.com/office/drawing/2014/main" id="{945E46EA-C37E-4660-82AD-E71D1D06715C}"/>
              </a:ext>
            </a:extLst>
          </p:cNvPr>
          <p:cNvSpPr txBox="1"/>
          <p:nvPr/>
        </p:nvSpPr>
        <p:spPr>
          <a:xfrm>
            <a:off x="3637963" y="4250370"/>
            <a:ext cx="1296488" cy="449703"/>
          </a:xfrm>
          <a:prstGeom prst="rect">
            <a:avLst/>
          </a:prstGeom>
          <a:solidFill>
            <a:srgbClr val="92D050"/>
          </a:solidFill>
          <a:ln>
            <a:noFill/>
          </a:ln>
        </p:spPr>
        <p:txBody>
          <a:bodyPr spcFirstLastPara="1" wrap="square" lIns="59399" tIns="59399" rIns="59399" bIns="59399" anchor="ctr" anchorCtr="0">
            <a:noAutofit/>
          </a:bodyPr>
          <a:lstStyle/>
          <a:p>
            <a:pPr marL="0" marR="0" lvl="0" indent="0" algn="ctr" defTabSz="1069155" rtl="0" eaLnBrk="1" fontAlgn="auto" latinLnBrk="0" hangingPunct="1">
              <a:lnSpc>
                <a:spcPct val="115000"/>
              </a:lnSpc>
              <a:spcBef>
                <a:spcPts val="0"/>
              </a:spcBef>
              <a:spcAft>
                <a:spcPts val="0"/>
              </a:spcAft>
              <a:buClr>
                <a:srgbClr val="FFFFFF"/>
              </a:buClr>
              <a:buSzPct val="225000"/>
              <a:buFont typeface="Arial"/>
              <a:buNone/>
              <a:tabLst/>
              <a:defRPr/>
            </a:pPr>
            <a:r>
              <a:rPr kumimoji="0" lang="ja" altLang="en-US" sz="900" b="0" i="0" u="none" strike="noStrike" kern="0" cap="none" spc="0" normalizeH="0" baseline="0" noProof="0">
                <a:ln>
                  <a:noFill/>
                </a:ln>
                <a:solidFill>
                  <a:srgbClr val="FFFFFF"/>
                </a:solidFill>
                <a:effectLst/>
                <a:uLnTx/>
                <a:uFillTx/>
                <a:latin typeface="Yu Gothic Medium" panose="020B0500000000000000" pitchFamily="50" charset="-128"/>
                <a:ea typeface="Yu Gothic Medium" panose="020B0500000000000000" pitchFamily="50" charset="-128"/>
                <a:cs typeface="Arial"/>
                <a:sym typeface="Arial"/>
              </a:rPr>
              <a:t>サイテーション</a:t>
            </a:r>
            <a:endParaRPr kumimoji="0" sz="900"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a:p>
            <a:pPr marL="0" marR="0" lvl="0" indent="0" algn="ctr" defTabSz="1069155" rtl="0" eaLnBrk="1" fontAlgn="auto" latinLnBrk="0" hangingPunct="1">
              <a:lnSpc>
                <a:spcPct val="115000"/>
              </a:lnSpc>
              <a:spcBef>
                <a:spcPts val="0"/>
              </a:spcBef>
              <a:spcAft>
                <a:spcPts val="0"/>
              </a:spcAft>
              <a:buClr>
                <a:srgbClr val="FFFFFF"/>
              </a:buClr>
              <a:buSzPct val="225000"/>
              <a:buFont typeface="Arial"/>
              <a:buNone/>
              <a:tabLst/>
              <a:defRPr/>
            </a:pPr>
            <a:r>
              <a:rPr kumimoji="0" lang="en-US" altLang="ja" sz="900" b="0" i="0" u="none" strike="noStrike" kern="0" cap="none" spc="0" normalizeH="0" baseline="0" noProof="0">
                <a:ln>
                  <a:noFill/>
                </a:ln>
                <a:solidFill>
                  <a:srgbClr val="FFFFFF"/>
                </a:solidFill>
                <a:effectLst/>
                <a:uLnTx/>
                <a:uFillTx/>
                <a:latin typeface="Yu Gothic Medium" panose="020B0500000000000000" pitchFamily="50" charset="-128"/>
                <a:ea typeface="Yu Gothic Medium" panose="020B0500000000000000" pitchFamily="50" charset="-128"/>
                <a:cs typeface="Arial"/>
                <a:sym typeface="Arial"/>
              </a:rPr>
              <a:t>10.8%</a:t>
            </a:r>
            <a:endParaRPr kumimoji="0" sz="900"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p:txBody>
      </p:sp>
      <p:sp>
        <p:nvSpPr>
          <p:cNvPr id="15" name="Google Shape;145;p28">
            <a:extLst>
              <a:ext uri="{FF2B5EF4-FFF2-40B4-BE49-F238E27FC236}">
                <a16:creationId xmlns:a16="http://schemas.microsoft.com/office/drawing/2014/main" id="{489743FE-3DE3-43EE-A3F9-7A448B645CB6}"/>
              </a:ext>
            </a:extLst>
          </p:cNvPr>
          <p:cNvSpPr txBox="1"/>
          <p:nvPr/>
        </p:nvSpPr>
        <p:spPr>
          <a:xfrm>
            <a:off x="3931012" y="3496646"/>
            <a:ext cx="1296488" cy="449703"/>
          </a:xfrm>
          <a:prstGeom prst="rect">
            <a:avLst/>
          </a:prstGeom>
          <a:solidFill>
            <a:srgbClr val="92D050"/>
          </a:solidFill>
          <a:ln>
            <a:noFill/>
          </a:ln>
        </p:spPr>
        <p:txBody>
          <a:bodyPr spcFirstLastPara="1" wrap="square" lIns="59399" tIns="59399" rIns="59399" bIns="59399" anchor="ctr" anchorCtr="0">
            <a:noAutofit/>
          </a:bodyPr>
          <a:lstStyle/>
          <a:p>
            <a:pPr marL="0" marR="0" lvl="0" indent="0" algn="ctr" defTabSz="1069155" rtl="0" eaLnBrk="1" fontAlgn="auto" latinLnBrk="0" hangingPunct="1">
              <a:lnSpc>
                <a:spcPct val="115000"/>
              </a:lnSpc>
              <a:spcBef>
                <a:spcPts val="0"/>
              </a:spcBef>
              <a:spcAft>
                <a:spcPts val="0"/>
              </a:spcAft>
              <a:buClr>
                <a:srgbClr val="FFFFFF"/>
              </a:buClr>
              <a:buSzPct val="225000"/>
              <a:buFont typeface="Arial"/>
              <a:buNone/>
              <a:tabLst/>
              <a:defRPr/>
            </a:pPr>
            <a:r>
              <a:rPr kumimoji="0" lang="ja" altLang="en-US" sz="900" b="0" i="0" u="none" strike="noStrike" kern="0" cap="none" spc="0" normalizeH="0" baseline="0" noProof="0">
                <a:ln>
                  <a:noFill/>
                </a:ln>
                <a:solidFill>
                  <a:srgbClr val="FFFFFF"/>
                </a:solidFill>
                <a:effectLst/>
                <a:uLnTx/>
                <a:uFillTx/>
                <a:latin typeface="Yu Gothic Medium" panose="020B0500000000000000" pitchFamily="50" charset="-128"/>
                <a:ea typeface="Yu Gothic Medium" panose="020B0500000000000000" pitchFamily="50" charset="-128"/>
                <a:cs typeface="Arial"/>
                <a:sym typeface="Arial"/>
              </a:rPr>
              <a:t>行動シグナル</a:t>
            </a:r>
            <a:endParaRPr kumimoji="0" sz="900"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a:p>
            <a:pPr marL="0" marR="0" lvl="0" indent="0" algn="ctr" defTabSz="1069155" rtl="0" eaLnBrk="1" fontAlgn="auto" latinLnBrk="0" hangingPunct="1">
              <a:lnSpc>
                <a:spcPct val="115000"/>
              </a:lnSpc>
              <a:spcBef>
                <a:spcPts val="0"/>
              </a:spcBef>
              <a:spcAft>
                <a:spcPts val="0"/>
              </a:spcAft>
              <a:buClr>
                <a:srgbClr val="FFFFFF"/>
              </a:buClr>
              <a:buSzPct val="225000"/>
              <a:buFont typeface="Arial"/>
              <a:buNone/>
              <a:tabLst/>
              <a:defRPr/>
            </a:pPr>
            <a:r>
              <a:rPr kumimoji="0" lang="en-US" altLang="ja" sz="900" b="0" i="0" u="none" strike="noStrike" kern="0" cap="none" spc="0" normalizeH="0" baseline="0" noProof="0">
                <a:ln>
                  <a:noFill/>
                </a:ln>
                <a:solidFill>
                  <a:srgbClr val="FFFFFF"/>
                </a:solidFill>
                <a:effectLst/>
                <a:uLnTx/>
                <a:uFillTx/>
                <a:latin typeface="Yu Gothic Medium" panose="020B0500000000000000" pitchFamily="50" charset="-128"/>
                <a:ea typeface="Yu Gothic Medium" panose="020B0500000000000000" pitchFamily="50" charset="-128"/>
                <a:cs typeface="Arial"/>
                <a:sym typeface="Arial"/>
              </a:rPr>
              <a:t>9.6%</a:t>
            </a:r>
            <a:endParaRPr kumimoji="0" sz="900"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p:txBody>
      </p:sp>
      <p:sp>
        <p:nvSpPr>
          <p:cNvPr id="16" name="Google Shape;146;p28">
            <a:extLst>
              <a:ext uri="{FF2B5EF4-FFF2-40B4-BE49-F238E27FC236}">
                <a16:creationId xmlns:a16="http://schemas.microsoft.com/office/drawing/2014/main" id="{0DB3E00D-2FB5-47A2-8E78-89AB67A6D58C}"/>
              </a:ext>
            </a:extLst>
          </p:cNvPr>
          <p:cNvSpPr txBox="1"/>
          <p:nvPr/>
        </p:nvSpPr>
        <p:spPr>
          <a:xfrm>
            <a:off x="4207591" y="2876566"/>
            <a:ext cx="1296488" cy="449703"/>
          </a:xfrm>
          <a:prstGeom prst="rect">
            <a:avLst/>
          </a:prstGeom>
          <a:solidFill>
            <a:srgbClr val="92D050"/>
          </a:solidFill>
          <a:ln>
            <a:noFill/>
          </a:ln>
        </p:spPr>
        <p:txBody>
          <a:bodyPr spcFirstLastPara="1" wrap="square" lIns="59399" tIns="59399" rIns="59399" bIns="59399" anchor="ctr" anchorCtr="0">
            <a:noAutofit/>
          </a:bodyPr>
          <a:lstStyle/>
          <a:p>
            <a:pPr marL="0" marR="0" lvl="0" indent="0" algn="ctr" defTabSz="1069155" rtl="0" eaLnBrk="1" fontAlgn="auto" latinLnBrk="0" hangingPunct="1">
              <a:lnSpc>
                <a:spcPct val="115000"/>
              </a:lnSpc>
              <a:spcBef>
                <a:spcPts val="0"/>
              </a:spcBef>
              <a:spcAft>
                <a:spcPts val="0"/>
              </a:spcAft>
              <a:buClr>
                <a:srgbClr val="FFFFFF"/>
              </a:buClr>
              <a:buSzPts val="1485"/>
              <a:buFont typeface="Arial"/>
              <a:buNone/>
              <a:tabLst/>
              <a:defRPr/>
            </a:pPr>
            <a:r>
              <a:rPr kumimoji="0" lang="ja" altLang="en-US" sz="900" b="0" i="0" u="none" strike="noStrike" kern="0" cap="none" spc="0" normalizeH="0" baseline="0" noProof="0">
                <a:ln>
                  <a:noFill/>
                </a:ln>
                <a:solidFill>
                  <a:srgbClr val="FFFFFF"/>
                </a:solidFill>
                <a:effectLst/>
                <a:uLnTx/>
                <a:uFillTx/>
                <a:latin typeface="Yu Gothic Medium" panose="020B0500000000000000" pitchFamily="50" charset="-128"/>
                <a:ea typeface="Yu Gothic Medium" panose="020B0500000000000000" pitchFamily="50" charset="-128"/>
                <a:cs typeface="Arial"/>
                <a:sym typeface="Arial"/>
              </a:rPr>
              <a:t>パーソナライゼーション</a:t>
            </a:r>
            <a:endParaRPr kumimoji="0" sz="900"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a:p>
            <a:pPr marL="0" marR="0" lvl="0" indent="0" algn="ctr" defTabSz="1069155" rtl="0" eaLnBrk="1" fontAlgn="auto" latinLnBrk="0" hangingPunct="1">
              <a:lnSpc>
                <a:spcPct val="115000"/>
              </a:lnSpc>
              <a:spcBef>
                <a:spcPts val="0"/>
              </a:spcBef>
              <a:spcAft>
                <a:spcPts val="0"/>
              </a:spcAft>
              <a:buClr>
                <a:srgbClr val="FFFFFF"/>
              </a:buClr>
              <a:buSzPts val="1485"/>
              <a:buFont typeface="Arial"/>
              <a:buNone/>
              <a:tabLst/>
              <a:defRPr/>
            </a:pPr>
            <a:r>
              <a:rPr kumimoji="0" lang="en-US" altLang="ja" sz="900" b="0" i="0" u="none" strike="noStrike" kern="0" cap="none" spc="0" normalizeH="0" baseline="0" noProof="0">
                <a:ln>
                  <a:noFill/>
                </a:ln>
                <a:solidFill>
                  <a:srgbClr val="FFFFFF"/>
                </a:solidFill>
                <a:effectLst/>
                <a:uLnTx/>
                <a:uFillTx/>
                <a:latin typeface="Yu Gothic Medium" panose="020B0500000000000000" pitchFamily="50" charset="-128"/>
                <a:ea typeface="Yu Gothic Medium" panose="020B0500000000000000" pitchFamily="50" charset="-128"/>
                <a:cs typeface="Arial"/>
                <a:sym typeface="Arial"/>
              </a:rPr>
              <a:t>5.9%</a:t>
            </a:r>
            <a:endParaRPr kumimoji="0" sz="900"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p:txBody>
      </p:sp>
      <p:sp>
        <p:nvSpPr>
          <p:cNvPr id="17" name="Google Shape;147;p28">
            <a:extLst>
              <a:ext uri="{FF2B5EF4-FFF2-40B4-BE49-F238E27FC236}">
                <a16:creationId xmlns:a16="http://schemas.microsoft.com/office/drawing/2014/main" id="{AA241B41-5F9B-433E-BB6C-DC3258E2169D}"/>
              </a:ext>
            </a:extLst>
          </p:cNvPr>
          <p:cNvSpPr txBox="1"/>
          <p:nvPr/>
        </p:nvSpPr>
        <p:spPr>
          <a:xfrm>
            <a:off x="5620587" y="2726502"/>
            <a:ext cx="1296488" cy="449703"/>
          </a:xfrm>
          <a:prstGeom prst="rect">
            <a:avLst/>
          </a:prstGeom>
          <a:solidFill>
            <a:srgbClr val="92D050"/>
          </a:solidFill>
          <a:ln>
            <a:noFill/>
          </a:ln>
        </p:spPr>
        <p:txBody>
          <a:bodyPr spcFirstLastPara="1" wrap="square" lIns="59399" tIns="59399" rIns="59399" bIns="59399" anchor="ctr" anchorCtr="0">
            <a:noAutofit/>
          </a:bodyPr>
          <a:lstStyle/>
          <a:p>
            <a:pPr marL="0" marR="0" lvl="0" indent="0" algn="ctr" defTabSz="1069155" rtl="0" eaLnBrk="1" fontAlgn="auto" latinLnBrk="0" hangingPunct="1">
              <a:lnSpc>
                <a:spcPct val="115000"/>
              </a:lnSpc>
              <a:spcBef>
                <a:spcPts val="0"/>
              </a:spcBef>
              <a:spcAft>
                <a:spcPts val="0"/>
              </a:spcAft>
              <a:buClr>
                <a:srgbClr val="FFFFFF"/>
              </a:buClr>
              <a:buSzPct val="225000"/>
              <a:buFont typeface="Arial"/>
              <a:buNone/>
              <a:tabLst/>
              <a:defRPr/>
            </a:pPr>
            <a:r>
              <a:rPr kumimoji="0" lang="ja" altLang="en-US" sz="900" b="0" i="0" u="none" strike="noStrike" kern="0" cap="none" spc="0" normalizeH="0" baseline="0" noProof="0">
                <a:ln>
                  <a:noFill/>
                </a:ln>
                <a:solidFill>
                  <a:srgbClr val="FFFFFF"/>
                </a:solidFill>
                <a:effectLst/>
                <a:uLnTx/>
                <a:uFillTx/>
                <a:latin typeface="Yu Gothic Medium" panose="020B0500000000000000" pitchFamily="50" charset="-128"/>
                <a:ea typeface="Yu Gothic Medium" panose="020B0500000000000000" pitchFamily="50" charset="-128"/>
                <a:cs typeface="Arial"/>
                <a:sym typeface="Arial"/>
              </a:rPr>
              <a:t>ソーシャル</a:t>
            </a:r>
            <a:endParaRPr kumimoji="0" sz="900"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a:p>
            <a:pPr marL="0" marR="0" lvl="0" indent="0" algn="ctr" defTabSz="1069155" rtl="0" eaLnBrk="1" fontAlgn="auto" latinLnBrk="0" hangingPunct="1">
              <a:lnSpc>
                <a:spcPct val="115000"/>
              </a:lnSpc>
              <a:spcBef>
                <a:spcPts val="0"/>
              </a:spcBef>
              <a:spcAft>
                <a:spcPts val="0"/>
              </a:spcAft>
              <a:buClr>
                <a:srgbClr val="FFFFFF"/>
              </a:buClr>
              <a:buSzPct val="225000"/>
              <a:buFont typeface="Arial"/>
              <a:buNone/>
              <a:tabLst/>
              <a:defRPr/>
            </a:pPr>
            <a:r>
              <a:rPr kumimoji="0" lang="en-US" altLang="ja" sz="900" b="0" i="0" u="none" strike="noStrike" kern="0" cap="none" spc="0" normalizeH="0" baseline="0" noProof="0">
                <a:ln>
                  <a:noFill/>
                </a:ln>
                <a:solidFill>
                  <a:srgbClr val="FFFFFF"/>
                </a:solidFill>
                <a:effectLst/>
                <a:uLnTx/>
                <a:uFillTx/>
                <a:latin typeface="Yu Gothic Medium" panose="020B0500000000000000" pitchFamily="50" charset="-128"/>
                <a:ea typeface="Yu Gothic Medium" panose="020B0500000000000000" pitchFamily="50" charset="-128"/>
                <a:cs typeface="Arial"/>
                <a:sym typeface="Arial"/>
              </a:rPr>
              <a:t>2.8%</a:t>
            </a:r>
            <a:endParaRPr kumimoji="0" sz="900"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p:txBody>
      </p:sp>
      <p:sp>
        <p:nvSpPr>
          <p:cNvPr id="18" name="Google Shape;148;p28">
            <a:hlinkClick r:id="rId4"/>
            <a:extLst>
              <a:ext uri="{FF2B5EF4-FFF2-40B4-BE49-F238E27FC236}">
                <a16:creationId xmlns:a16="http://schemas.microsoft.com/office/drawing/2014/main" id="{C7152591-15DC-49AE-8FF5-B653DE0FED66}"/>
              </a:ext>
            </a:extLst>
          </p:cNvPr>
          <p:cNvSpPr txBox="1"/>
          <p:nvPr/>
        </p:nvSpPr>
        <p:spPr>
          <a:xfrm>
            <a:off x="6787805" y="6331420"/>
            <a:ext cx="3378823" cy="258458"/>
          </a:xfrm>
          <a:prstGeom prst="rect">
            <a:avLst/>
          </a:prstGeom>
          <a:noFill/>
          <a:ln>
            <a:noFill/>
          </a:ln>
        </p:spPr>
        <p:txBody>
          <a:bodyPr spcFirstLastPara="1" wrap="square" lIns="59399" tIns="59399" rIns="59399" bIns="59399" anchor="ctr" anchorCtr="0">
            <a:spAutoFit/>
          </a:bodyPr>
          <a:lstStyle/>
          <a:p>
            <a:pPr marL="0" marR="0" lvl="0" indent="0" algn="r" defTabSz="1069155" rtl="0" eaLnBrk="1" fontAlgn="auto" latinLnBrk="0" hangingPunct="1">
              <a:lnSpc>
                <a:spcPct val="100000"/>
              </a:lnSpc>
              <a:spcBef>
                <a:spcPts val="0"/>
              </a:spcBef>
              <a:spcAft>
                <a:spcPts val="0"/>
              </a:spcAft>
              <a:buClr>
                <a:srgbClr val="5C5C5C"/>
              </a:buClr>
              <a:buSzPts val="4000"/>
              <a:buFont typeface="Arial"/>
              <a:buNone/>
              <a:tabLst/>
              <a:defRPr/>
            </a:pPr>
            <a:r>
              <a:rPr kumimoji="0" lang="en-US" altLang="ja" sz="900" b="0" i="1" u="none" strike="noStrike" kern="0" cap="none" spc="0" normalizeH="0" baseline="0" noProof="0">
                <a:ln>
                  <a:noFill/>
                </a:ln>
                <a:solidFill>
                  <a:srgbClr val="5C5C5C"/>
                </a:solidFill>
                <a:effectLst/>
                <a:uLnTx/>
                <a:uFillTx/>
                <a:latin typeface="Yu Gothic Medium" panose="020B0500000000000000" pitchFamily="50" charset="-128"/>
                <a:ea typeface="Yu Gothic Medium" panose="020B0500000000000000" pitchFamily="50" charset="-128"/>
                <a:cs typeface="Arial"/>
                <a:sym typeface="Arial"/>
              </a:rPr>
              <a:t>https://moz.com/local-search-ranking-factors</a:t>
            </a:r>
            <a:endParaRPr kumimoji="0" sz="900"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p:txBody>
      </p:sp>
      <p:sp>
        <p:nvSpPr>
          <p:cNvPr id="19" name="Google Shape;149;p28">
            <a:extLst>
              <a:ext uri="{FF2B5EF4-FFF2-40B4-BE49-F238E27FC236}">
                <a16:creationId xmlns:a16="http://schemas.microsoft.com/office/drawing/2014/main" id="{1B11AB2D-A65F-4C77-A667-C88AD1E7F820}"/>
              </a:ext>
            </a:extLst>
          </p:cNvPr>
          <p:cNvSpPr txBox="1"/>
          <p:nvPr/>
        </p:nvSpPr>
        <p:spPr>
          <a:xfrm>
            <a:off x="3816250" y="2193345"/>
            <a:ext cx="4158863" cy="379195"/>
          </a:xfrm>
          <a:prstGeom prst="rect">
            <a:avLst/>
          </a:prstGeom>
          <a:noFill/>
          <a:ln>
            <a:noFill/>
          </a:ln>
        </p:spPr>
        <p:txBody>
          <a:bodyPr spcFirstLastPara="1" wrap="square" lIns="106901" tIns="53436" rIns="106901" bIns="53436" anchor="t" anchorCtr="0">
            <a:noAutofit/>
          </a:bodyPr>
          <a:lstStyle/>
          <a:p>
            <a:pPr marL="0" marR="0" lvl="0" indent="0" algn="ctr" defTabSz="1069155" rtl="0" eaLnBrk="1" fontAlgn="auto" latinLnBrk="0" hangingPunct="1">
              <a:lnSpc>
                <a:spcPct val="150000"/>
              </a:lnSpc>
              <a:spcBef>
                <a:spcPts val="0"/>
              </a:spcBef>
              <a:spcAft>
                <a:spcPts val="0"/>
              </a:spcAft>
              <a:buClr>
                <a:srgbClr val="000000"/>
              </a:buClr>
              <a:buSzTx/>
              <a:buFont typeface="Arial"/>
              <a:buNone/>
              <a:tabLst/>
              <a:defRPr/>
            </a:pPr>
            <a:r>
              <a:rPr kumimoji="0" lang="ja" altLang="en-US" sz="900" b="1" i="0" u="none" strike="noStrike" kern="0" cap="none" spc="0" normalizeH="0" baseline="0" noProof="0">
                <a:ln>
                  <a:noFill/>
                </a:ln>
                <a:solidFill>
                  <a:srgbClr val="595959"/>
                </a:solidFill>
                <a:effectLst/>
                <a:uLnTx/>
                <a:uFillTx/>
                <a:latin typeface="Yu Gothic Medium" panose="020B0500000000000000" pitchFamily="50" charset="-128"/>
                <a:ea typeface="Yu Gothic Medium" panose="020B0500000000000000" pitchFamily="50" charset="-128"/>
                <a:cs typeface="Arial"/>
                <a:sym typeface="Arial"/>
              </a:rPr>
              <a:t>ローカルパックのランキング要素</a:t>
            </a:r>
            <a:endParaRPr kumimoji="0" sz="900" b="1"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p:txBody>
      </p:sp>
    </p:spTree>
    <p:extLst>
      <p:ext uri="{BB962C8B-B14F-4D97-AF65-F5344CB8AC3E}">
        <p14:creationId xmlns:p14="http://schemas.microsoft.com/office/powerpoint/2010/main" val="1393424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6403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ja-JP" altLang="en-US" sz="2200" b="1" i="0" u="none" strike="noStrike" kern="0" cap="none" spc="0" normalizeH="0" baseline="0" noProof="0" dirty="0">
                <a:ln>
                  <a:noFill/>
                </a:ln>
                <a:solidFill>
                  <a:srgbClr val="000000"/>
                </a:solidFill>
                <a:effectLst/>
                <a:uLnTx/>
                <a:uFillTx/>
                <a:latin typeface="Arial" panose="020B0604020202020204" pitchFamily="34" charset="0"/>
                <a:ea typeface="メイリオ" panose="020B0604030504040204" pitchFamily="50" charset="-128"/>
                <a:cs typeface="Arial" panose="020B0604020202020204" pitchFamily="34" charset="0"/>
                <a:sym typeface="Arial"/>
              </a:rPr>
              <a:t>ゼロクリックサーチ</a:t>
            </a:r>
          </a:p>
        </p:txBody>
      </p:sp>
      <p:sp>
        <p:nvSpPr>
          <p:cNvPr id="15" name="Google Shape;74;p16">
            <a:extLst>
              <a:ext uri="{FF2B5EF4-FFF2-40B4-BE49-F238E27FC236}">
                <a16:creationId xmlns:a16="http://schemas.microsoft.com/office/drawing/2014/main" id="{D12C7F71-4026-45B0-B785-732ED5812D06}"/>
              </a:ext>
            </a:extLst>
          </p:cNvPr>
          <p:cNvSpPr txBox="1">
            <a:spLocks/>
          </p:cNvSpPr>
          <p:nvPr/>
        </p:nvSpPr>
        <p:spPr>
          <a:xfrm>
            <a:off x="1016425" y="988780"/>
            <a:ext cx="9921415" cy="460225"/>
          </a:xfrm>
          <a:prstGeom prst="rect">
            <a:avLst/>
          </a:prstGeom>
        </p:spPr>
        <p:txBody>
          <a:bodyPr spcFirstLastPara="1" wrap="square" lIns="106901" tIns="106901" rIns="106901" bIns="10690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50000"/>
              </a:lnSpc>
              <a:spcBef>
                <a:spcPts val="0"/>
              </a:spcBef>
              <a:spcAft>
                <a:spcPts val="0"/>
              </a:spcAft>
              <a:buClr>
                <a:srgbClr val="000000"/>
              </a:buClr>
              <a:buSzTx/>
              <a:buFont typeface="Arial"/>
              <a:buNone/>
              <a:tabLst/>
              <a:defRPr/>
            </a:pPr>
            <a:r>
              <a:rPr kumimoji="0" lang="ja-JP" altLang="en-US" sz="1400" b="1"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Arial"/>
              </a:rPr>
              <a:t>ゼロクリックサーチとは、ユーザーが検索結果ページでサイトをクリックせずに検索行動を終了させることを指します。</a:t>
            </a:r>
            <a:endParaRPr kumimoji="0" lang="ja-JP" altLang="en-US" sz="1400" b="1"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Meiryo"/>
            </a:endParaRPr>
          </a:p>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lang="ja-JP" altLang="en-US" sz="1400" b="1"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Meiryo"/>
            </a:endParaRPr>
          </a:p>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lang="ja-JP" altLang="en-US" sz="1400" b="1"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Arial"/>
            </a:endParaRPr>
          </a:p>
        </p:txBody>
      </p:sp>
      <p:pic>
        <p:nvPicPr>
          <p:cNvPr id="16" name="Google Shape;75;p16">
            <a:extLst>
              <a:ext uri="{FF2B5EF4-FFF2-40B4-BE49-F238E27FC236}">
                <a16:creationId xmlns:a16="http://schemas.microsoft.com/office/drawing/2014/main" id="{882DF4FC-8E3B-49A1-88A6-8F5C53820FCE}"/>
              </a:ext>
            </a:extLst>
          </p:cNvPr>
          <p:cNvPicPr preferRelativeResize="0"/>
          <p:nvPr/>
        </p:nvPicPr>
        <p:blipFill>
          <a:blip r:embed="rId3">
            <a:alphaModFix/>
          </a:blip>
          <a:stretch>
            <a:fillRect/>
          </a:stretch>
        </p:blipFill>
        <p:spPr>
          <a:xfrm>
            <a:off x="4971867" y="2065594"/>
            <a:ext cx="5723796" cy="3219647"/>
          </a:xfrm>
          <a:prstGeom prst="rect">
            <a:avLst/>
          </a:prstGeom>
          <a:noFill/>
          <a:ln>
            <a:noFill/>
          </a:ln>
        </p:spPr>
      </p:pic>
      <p:pic>
        <p:nvPicPr>
          <p:cNvPr id="17" name="Google Shape;76;p16">
            <a:extLst>
              <a:ext uri="{FF2B5EF4-FFF2-40B4-BE49-F238E27FC236}">
                <a16:creationId xmlns:a16="http://schemas.microsoft.com/office/drawing/2014/main" id="{0862B734-F84A-49F8-B6BA-A002FD22863A}"/>
              </a:ext>
            </a:extLst>
          </p:cNvPr>
          <p:cNvPicPr preferRelativeResize="0"/>
          <p:nvPr/>
        </p:nvPicPr>
        <p:blipFill>
          <a:blip r:embed="rId4">
            <a:alphaModFix/>
          </a:blip>
          <a:stretch>
            <a:fillRect/>
          </a:stretch>
        </p:blipFill>
        <p:spPr>
          <a:xfrm>
            <a:off x="908795" y="1598157"/>
            <a:ext cx="3949816" cy="4297755"/>
          </a:xfrm>
          <a:prstGeom prst="rect">
            <a:avLst/>
          </a:prstGeom>
          <a:noFill/>
          <a:ln>
            <a:noFill/>
          </a:ln>
        </p:spPr>
      </p:pic>
      <p:sp>
        <p:nvSpPr>
          <p:cNvPr id="18" name="Google Shape;77;p16">
            <a:extLst>
              <a:ext uri="{FF2B5EF4-FFF2-40B4-BE49-F238E27FC236}">
                <a16:creationId xmlns:a16="http://schemas.microsoft.com/office/drawing/2014/main" id="{12436C4A-7D75-46DB-BAF4-C5F997761382}"/>
              </a:ext>
            </a:extLst>
          </p:cNvPr>
          <p:cNvSpPr txBox="1">
            <a:spLocks/>
          </p:cNvSpPr>
          <p:nvPr/>
        </p:nvSpPr>
        <p:spPr>
          <a:xfrm>
            <a:off x="5340683" y="1721389"/>
            <a:ext cx="5241724" cy="460225"/>
          </a:xfrm>
          <a:prstGeom prst="rect">
            <a:avLst/>
          </a:prstGeom>
        </p:spPr>
        <p:txBody>
          <a:bodyPr spcFirstLastPara="1" wrap="square" lIns="106901" tIns="106901" rIns="106901" bIns="10690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50000"/>
              </a:lnSpc>
              <a:spcBef>
                <a:spcPts val="0"/>
              </a:spcBef>
              <a:spcAft>
                <a:spcPts val="0"/>
              </a:spcAft>
              <a:buClr>
                <a:srgbClr val="000000"/>
              </a:buClr>
              <a:buSzTx/>
              <a:buFont typeface="Arial"/>
              <a:buNone/>
              <a:tabLst/>
              <a:defRPr/>
            </a:pPr>
            <a:r>
              <a:rPr kumimoji="0" lang="ja-JP" altLang="en-US" sz="140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Arial"/>
              </a:rPr>
              <a:t>ゼロクリックサーチが</a:t>
            </a:r>
            <a:r>
              <a:rPr kumimoji="0" lang="en-US" altLang="ja-JP" sz="140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Arial"/>
              </a:rPr>
              <a:t>50</a:t>
            </a:r>
            <a:r>
              <a:rPr kumimoji="0" lang="ja-JP" altLang="en-US" sz="140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Arial"/>
              </a:rPr>
              <a:t>％を超えたというデータ</a:t>
            </a:r>
            <a:endParaRPr kumimoji="0" lang="ja-JP" altLang="en-US" sz="140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Meiryo"/>
            </a:endParaRPr>
          </a:p>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lang="ja-JP" altLang="en-US" sz="140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Meiryo"/>
            </a:endParaRPr>
          </a:p>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lang="ja-JP" altLang="en-US" sz="140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Arial"/>
            </a:endParaRPr>
          </a:p>
        </p:txBody>
      </p:sp>
      <p:sp>
        <p:nvSpPr>
          <p:cNvPr id="19" name="Google Shape;79;p16">
            <a:extLst>
              <a:ext uri="{FF2B5EF4-FFF2-40B4-BE49-F238E27FC236}">
                <a16:creationId xmlns:a16="http://schemas.microsoft.com/office/drawing/2014/main" id="{A7B5E16D-AA35-48DC-8AE0-47BECDA9B200}"/>
              </a:ext>
            </a:extLst>
          </p:cNvPr>
          <p:cNvSpPr txBox="1"/>
          <p:nvPr/>
        </p:nvSpPr>
        <p:spPr>
          <a:xfrm>
            <a:off x="5340689" y="5539438"/>
            <a:ext cx="5834895" cy="541957"/>
          </a:xfrm>
          <a:prstGeom prst="rect">
            <a:avLst/>
          </a:prstGeom>
          <a:noFill/>
          <a:ln>
            <a:noFill/>
          </a:ln>
        </p:spPr>
        <p:txBody>
          <a:bodyPr spcFirstLastPara="1" wrap="square" lIns="106901" tIns="106901" rIns="106901" bIns="106901" anchor="t" anchorCtr="0">
            <a:noAutofit/>
          </a:bodyPr>
          <a:lstStyle/>
          <a:p>
            <a:pPr marL="0" marR="0" lvl="0" indent="0" algn="l" defTabSz="1069155" rtl="0" eaLnBrk="1" fontAlgn="auto" latinLnBrk="0" hangingPunct="1">
              <a:lnSpc>
                <a:spcPct val="100000"/>
              </a:lnSpc>
              <a:spcBef>
                <a:spcPts val="0"/>
              </a:spcBef>
              <a:spcAft>
                <a:spcPts val="0"/>
              </a:spcAft>
              <a:buClr>
                <a:srgbClr val="000000"/>
              </a:buClr>
              <a:buSzTx/>
              <a:buFont typeface="Arial"/>
              <a:buNone/>
              <a:tabLst/>
              <a:defRPr/>
            </a:pPr>
            <a:r>
              <a:rPr kumimoji="0" lang="ja" altLang="en-US" sz="1400" b="0" i="0" u="none" strike="noStrike" kern="0" cap="none" spc="0" normalizeH="0" baseline="0" noProof="0">
                <a:ln>
                  <a:noFill/>
                </a:ln>
                <a:solidFill>
                  <a:srgbClr val="202124"/>
                </a:solidFill>
                <a:effectLst/>
                <a:highlight>
                  <a:srgbClr val="F8F9FA"/>
                </a:highlight>
                <a:uLnTx/>
                <a:uFillTx/>
                <a:latin typeface="Yu Gothic Medium" panose="020B0500000000000000" pitchFamily="50" charset="-128"/>
                <a:ea typeface="Yu Gothic Medium" panose="020B0500000000000000" pitchFamily="50" charset="-128"/>
                <a:cs typeface="Arial" panose="020B0604020202020204" pitchFamily="34" charset="0"/>
                <a:sym typeface="Arial"/>
              </a:rPr>
              <a:t>参照記事</a:t>
            </a:r>
            <a:r>
              <a:rPr kumimoji="0" lang="ja" altLang="en-US" sz="1400"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Arial"/>
              </a:rPr>
              <a:t>　</a:t>
            </a:r>
            <a:r>
              <a:rPr kumimoji="0" lang="en-US" altLang="ja" sz="1400" b="0" i="0" u="sng" strike="noStrike" kern="0" cap="none" spc="0" normalizeH="0" baseline="0" noProof="0">
                <a:ln>
                  <a:noFill/>
                </a:ln>
                <a:solidFill>
                  <a:srgbClr val="0097A7"/>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Arial"/>
                <a:hlinkClick r:id="rId5"/>
              </a:rPr>
              <a:t>https://webtan.impress.co.jp/e/2019/08/30/33632</a:t>
            </a:r>
            <a:endParaRPr kumimoji="0" sz="1400"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Arial"/>
            </a:endParaRPr>
          </a:p>
        </p:txBody>
      </p:sp>
    </p:spTree>
    <p:extLst>
      <p:ext uri="{BB962C8B-B14F-4D97-AF65-F5344CB8AC3E}">
        <p14:creationId xmlns:p14="http://schemas.microsoft.com/office/powerpoint/2010/main" val="31563353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Pts val="1100"/>
              <a:buFont typeface="Arial"/>
              <a:buNone/>
              <a:tabLst/>
              <a:defRPr/>
            </a:pPr>
            <a:r>
              <a:rPr kumimoji="0" lang="ja-JP" altLang="en-US" sz="2200" b="1" i="0" u="none" strike="noStrike" kern="0" cap="none" spc="0" normalizeH="0" baseline="0" noProof="0" dirty="0">
                <a:ln>
                  <a:noFill/>
                </a:ln>
                <a:solidFill>
                  <a:srgbClr val="000000"/>
                </a:solidFill>
                <a:effectLst/>
                <a:uLnTx/>
                <a:uFillTx/>
                <a:latin typeface="Arial"/>
                <a:ea typeface="メイリオ" panose="020B0604030504040204" pitchFamily="50" charset="-128"/>
                <a:cs typeface="Arial" panose="020B0604020202020204" pitchFamily="34" charset="0"/>
                <a:sym typeface="Arial"/>
              </a:rPr>
              <a:t>あなたの会社はもう・・・</a:t>
            </a:r>
          </a:p>
        </p:txBody>
      </p:sp>
      <p:pic>
        <p:nvPicPr>
          <p:cNvPr id="3" name="図 2">
            <a:extLst>
              <a:ext uri="{FF2B5EF4-FFF2-40B4-BE49-F238E27FC236}">
                <a16:creationId xmlns:a16="http://schemas.microsoft.com/office/drawing/2014/main" id="{3E03754C-EEE2-4593-BEB0-DEDEF331FB29}"/>
              </a:ext>
            </a:extLst>
          </p:cNvPr>
          <p:cNvPicPr>
            <a:picLocks noChangeAspect="1"/>
          </p:cNvPicPr>
          <p:nvPr/>
        </p:nvPicPr>
        <p:blipFill>
          <a:blip r:embed="rId3"/>
          <a:stretch>
            <a:fillRect/>
          </a:stretch>
        </p:blipFill>
        <p:spPr>
          <a:xfrm>
            <a:off x="833122" y="1165710"/>
            <a:ext cx="5178953" cy="5178953"/>
          </a:xfrm>
          <a:prstGeom prst="rect">
            <a:avLst/>
          </a:prstGeom>
        </p:spPr>
      </p:pic>
      <p:sp>
        <p:nvSpPr>
          <p:cNvPr id="36" name="Google Shape;556;p27">
            <a:extLst>
              <a:ext uri="{FF2B5EF4-FFF2-40B4-BE49-F238E27FC236}">
                <a16:creationId xmlns:a16="http://schemas.microsoft.com/office/drawing/2014/main" id="{C4E867E4-8D65-4EF3-955C-0D844A91D66A}"/>
              </a:ext>
            </a:extLst>
          </p:cNvPr>
          <p:cNvSpPr txBox="1"/>
          <p:nvPr/>
        </p:nvSpPr>
        <p:spPr>
          <a:xfrm>
            <a:off x="6096006" y="1480952"/>
            <a:ext cx="6017367" cy="3896101"/>
          </a:xfrm>
          <a:prstGeom prst="rect">
            <a:avLst/>
          </a:prstGeom>
          <a:noFill/>
          <a:ln>
            <a:noFill/>
          </a:ln>
        </p:spPr>
        <p:txBody>
          <a:bodyPr spcFirstLastPara="1" wrap="square" lIns="0" tIns="0" rIns="0" bIns="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Pts val="1100"/>
              <a:buFont typeface="Arial"/>
              <a:buNone/>
              <a:tabLst/>
              <a:defRPr/>
            </a:pPr>
            <a:r>
              <a:rPr kumimoji="0" lang="ja-JP" altLang="en-US" sz="7200" b="1"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Arial"/>
              </a:rPr>
              <a:t>戦う前に</a:t>
            </a:r>
            <a:endParaRPr kumimoji="0" lang="en-US" altLang="ja-JP" sz="7200" b="1"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Arial"/>
            </a:endParaRPr>
          </a:p>
          <a:p>
            <a:pPr marL="0" marR="0" lvl="0" indent="0" algn="l" defTabSz="914354" rtl="0" eaLnBrk="1" fontAlgn="auto" latinLnBrk="0" hangingPunct="1">
              <a:lnSpc>
                <a:spcPct val="100000"/>
              </a:lnSpc>
              <a:spcBef>
                <a:spcPts val="0"/>
              </a:spcBef>
              <a:spcAft>
                <a:spcPts val="0"/>
              </a:spcAft>
              <a:buClr>
                <a:srgbClr val="000000"/>
              </a:buClr>
              <a:buSzPts val="1100"/>
              <a:buFont typeface="Arial"/>
              <a:buNone/>
              <a:tabLst/>
              <a:defRPr/>
            </a:pPr>
            <a:r>
              <a:rPr kumimoji="0" lang="ja-JP" altLang="en-US" sz="7200" b="1"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Arial"/>
              </a:rPr>
              <a:t>負けています。</a:t>
            </a:r>
          </a:p>
        </p:txBody>
      </p:sp>
    </p:spTree>
    <p:extLst>
      <p:ext uri="{BB962C8B-B14F-4D97-AF65-F5344CB8AC3E}">
        <p14:creationId xmlns:p14="http://schemas.microsoft.com/office/powerpoint/2010/main" val="10790832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ja-JP" altLang="en-US" sz="2200" b="0" i="0" u="none" strike="noStrike" kern="0" cap="none" spc="0" normalizeH="0" baseline="0" noProof="0" dirty="0">
                <a:ln>
                  <a:noFill/>
                </a:ln>
                <a:solidFill>
                  <a:srgbClr val="000000"/>
                </a:solidFill>
                <a:effectLst/>
                <a:uLnTx/>
                <a:uFillTx/>
                <a:latin typeface="Arial"/>
                <a:cs typeface="Arial"/>
                <a:sym typeface="Arial"/>
              </a:rPr>
              <a:t>当社の</a:t>
            </a:r>
            <a:r>
              <a:rPr kumimoji="0" lang="en-US" altLang="ja-JP" sz="2200" b="0" i="0" u="none" strike="noStrike" kern="0" cap="none" spc="0" normalizeH="0" baseline="0" noProof="0" dirty="0">
                <a:ln>
                  <a:noFill/>
                </a:ln>
                <a:solidFill>
                  <a:srgbClr val="000000"/>
                </a:solidFill>
                <a:effectLst/>
                <a:uLnTx/>
                <a:uFillTx/>
                <a:latin typeface="Arial"/>
                <a:cs typeface="Arial"/>
                <a:sym typeface="Arial"/>
              </a:rPr>
              <a:t>MEO</a:t>
            </a:r>
            <a:r>
              <a:rPr kumimoji="0" lang="ja-JP" altLang="en-US" sz="2200" b="0" i="0" u="none" strike="noStrike" kern="0" cap="none" spc="0" normalizeH="0" baseline="0" noProof="0" dirty="0">
                <a:ln>
                  <a:noFill/>
                </a:ln>
                <a:solidFill>
                  <a:srgbClr val="000000"/>
                </a:solidFill>
                <a:effectLst/>
                <a:uLnTx/>
                <a:uFillTx/>
                <a:latin typeface="Arial"/>
                <a:cs typeface="Arial"/>
                <a:sym typeface="Arial"/>
              </a:rPr>
              <a:t>施策</a:t>
            </a:r>
          </a:p>
        </p:txBody>
      </p:sp>
      <p:pic>
        <p:nvPicPr>
          <p:cNvPr id="3" name="図 2">
            <a:extLst>
              <a:ext uri="{FF2B5EF4-FFF2-40B4-BE49-F238E27FC236}">
                <a16:creationId xmlns:a16="http://schemas.microsoft.com/office/drawing/2014/main" id="{8A89325E-F1CF-4102-ADE8-D6BDDEC1CE37}"/>
              </a:ext>
            </a:extLst>
          </p:cNvPr>
          <p:cNvPicPr>
            <a:picLocks noChangeAspect="1"/>
          </p:cNvPicPr>
          <p:nvPr/>
        </p:nvPicPr>
        <p:blipFill>
          <a:blip r:embed="rId3"/>
          <a:stretch>
            <a:fillRect/>
          </a:stretch>
        </p:blipFill>
        <p:spPr>
          <a:xfrm>
            <a:off x="1333500" y="1252019"/>
            <a:ext cx="9525000" cy="2447925"/>
          </a:xfrm>
          <a:prstGeom prst="rect">
            <a:avLst/>
          </a:prstGeom>
        </p:spPr>
      </p:pic>
      <p:pic>
        <p:nvPicPr>
          <p:cNvPr id="5" name="図 4">
            <a:extLst>
              <a:ext uri="{FF2B5EF4-FFF2-40B4-BE49-F238E27FC236}">
                <a16:creationId xmlns:a16="http://schemas.microsoft.com/office/drawing/2014/main" id="{D6403DDF-E19F-4D27-927E-1AFBC692F18C}"/>
              </a:ext>
            </a:extLst>
          </p:cNvPr>
          <p:cNvPicPr>
            <a:picLocks noChangeAspect="1"/>
          </p:cNvPicPr>
          <p:nvPr/>
        </p:nvPicPr>
        <p:blipFill>
          <a:blip r:embed="rId4"/>
          <a:stretch>
            <a:fillRect/>
          </a:stretch>
        </p:blipFill>
        <p:spPr>
          <a:xfrm>
            <a:off x="1333500" y="4112341"/>
            <a:ext cx="9525000" cy="2447925"/>
          </a:xfrm>
          <a:prstGeom prst="rect">
            <a:avLst/>
          </a:prstGeom>
        </p:spPr>
      </p:pic>
    </p:spTree>
    <p:extLst>
      <p:ext uri="{BB962C8B-B14F-4D97-AF65-F5344CB8AC3E}">
        <p14:creationId xmlns:p14="http://schemas.microsoft.com/office/powerpoint/2010/main" val="34560911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ja" altLang="ja-JP" sz="2200" b="0" i="0" u="none" strike="noStrike" kern="0" cap="none" spc="0" normalizeH="0" baseline="0" noProof="0" dirty="0">
                <a:ln>
                  <a:noFill/>
                </a:ln>
                <a:solidFill>
                  <a:srgbClr val="000000"/>
                </a:solidFill>
                <a:effectLst/>
                <a:uLnTx/>
                <a:uFillTx/>
                <a:latin typeface="Arial"/>
                <a:cs typeface="Arial"/>
                <a:sym typeface="Arial"/>
              </a:rPr>
              <a:t>ローカル検索に影響を与える</a:t>
            </a:r>
            <a:r>
              <a:rPr kumimoji="0" lang="ja-JP" altLang="en-US" sz="2200" b="0" i="0" u="none" strike="noStrike" kern="0" cap="none" spc="0" normalizeH="0" baseline="0" noProof="0" dirty="0">
                <a:ln>
                  <a:noFill/>
                </a:ln>
                <a:solidFill>
                  <a:srgbClr val="000000"/>
                </a:solidFill>
                <a:effectLst/>
                <a:uLnTx/>
                <a:uFillTx/>
                <a:latin typeface="Arial"/>
                <a:cs typeface="Arial"/>
                <a:sym typeface="Arial"/>
              </a:rPr>
              <a:t>４つの</a:t>
            </a:r>
            <a:r>
              <a:rPr kumimoji="0" lang="ja" altLang="ja-JP" sz="2200" b="0" i="0" u="none" strike="noStrike" kern="0" cap="none" spc="0" normalizeH="0" baseline="0" noProof="0" dirty="0">
                <a:ln>
                  <a:noFill/>
                </a:ln>
                <a:solidFill>
                  <a:srgbClr val="000000"/>
                </a:solidFill>
                <a:effectLst/>
                <a:uLnTx/>
                <a:uFillTx/>
                <a:latin typeface="Arial"/>
                <a:cs typeface="Arial"/>
                <a:sym typeface="Arial"/>
              </a:rPr>
              <a:t>要素</a:t>
            </a:r>
            <a:endParaRPr kumimoji="0" lang="ja-JP" altLang="en-US" sz="2200" b="1" i="0" u="none" strike="noStrike" kern="0" cap="none" spc="0" normalizeH="0" baseline="0" noProof="0" dirty="0">
              <a:ln>
                <a:noFill/>
              </a:ln>
              <a:solidFill>
                <a:srgbClr val="000000"/>
              </a:solidFill>
              <a:effectLst/>
              <a:uLnTx/>
              <a:uFillTx/>
              <a:latin typeface="Arial" panose="020B0604020202020204" pitchFamily="34" charset="0"/>
              <a:ea typeface="メイリオ" panose="020B0604030504040204" pitchFamily="50" charset="-128"/>
              <a:cs typeface="Arial" panose="020B0604020202020204" pitchFamily="34" charset="0"/>
              <a:sym typeface="Arial"/>
            </a:endParaRPr>
          </a:p>
        </p:txBody>
      </p:sp>
      <p:sp>
        <p:nvSpPr>
          <p:cNvPr id="12" name="Google Shape;73;p15">
            <a:extLst>
              <a:ext uri="{FF2B5EF4-FFF2-40B4-BE49-F238E27FC236}">
                <a16:creationId xmlns:a16="http://schemas.microsoft.com/office/drawing/2014/main" id="{ABE74B6F-80AA-429D-9A2F-09E4DF365FB5}"/>
              </a:ext>
            </a:extLst>
          </p:cNvPr>
          <p:cNvSpPr txBox="1"/>
          <p:nvPr/>
        </p:nvSpPr>
        <p:spPr>
          <a:xfrm>
            <a:off x="6296524" y="1384517"/>
            <a:ext cx="4194643" cy="696553"/>
          </a:xfrm>
          <a:prstGeom prst="rect">
            <a:avLst/>
          </a:prstGeom>
          <a:solidFill>
            <a:schemeClr val="accent3"/>
          </a:solid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5000"/>
              <a:buFont typeface="Arial"/>
              <a:buNone/>
              <a:tabLst/>
              <a:defRPr/>
            </a:pPr>
            <a:r>
              <a:rPr kumimoji="0" lang="ja" altLang="en-US" sz="3200" b="1"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Roboto"/>
                <a:sym typeface="Roboto"/>
              </a:rPr>
              <a:t>距離</a:t>
            </a:r>
            <a:endParaRPr kumimoji="0" sz="3200" b="1"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Roboto"/>
              <a:sym typeface="Roboto"/>
            </a:endParaRPr>
          </a:p>
        </p:txBody>
      </p:sp>
      <p:sp>
        <p:nvSpPr>
          <p:cNvPr id="13" name="Google Shape;74;p15">
            <a:extLst>
              <a:ext uri="{FF2B5EF4-FFF2-40B4-BE49-F238E27FC236}">
                <a16:creationId xmlns:a16="http://schemas.microsoft.com/office/drawing/2014/main" id="{7C4607A5-4508-45EC-9345-F29D276D4EBA}"/>
              </a:ext>
            </a:extLst>
          </p:cNvPr>
          <p:cNvSpPr txBox="1"/>
          <p:nvPr/>
        </p:nvSpPr>
        <p:spPr>
          <a:xfrm>
            <a:off x="7602215" y="2177473"/>
            <a:ext cx="1583252" cy="463955"/>
          </a:xfrm>
          <a:prstGeom prst="rect">
            <a:avLst/>
          </a:prstGeom>
          <a:noFill/>
          <a:ln>
            <a:noFill/>
          </a:ln>
        </p:spPr>
        <p:txBody>
          <a:bodyPr spcFirstLastPara="1" wrap="square" lIns="50800" tIns="50800" rIns="50800" bIns="50800" anchor="t" anchorCtr="0">
            <a:noAutofit/>
          </a:bodyPr>
          <a:lstStyle/>
          <a:p>
            <a:pPr marL="0" marR="0" lvl="0" indent="0" algn="l" defTabSz="914400" rtl="0" eaLnBrk="1" fontAlgn="auto" latinLnBrk="0" hangingPunct="1">
              <a:lnSpc>
                <a:spcPct val="115000"/>
              </a:lnSpc>
              <a:spcBef>
                <a:spcPts val="0"/>
              </a:spcBef>
              <a:spcAft>
                <a:spcPts val="0"/>
              </a:spcAft>
              <a:buClr>
                <a:srgbClr val="5C5C5C"/>
              </a:buClr>
              <a:buSzPts val="3000"/>
              <a:buFont typeface="Arial"/>
              <a:buNone/>
              <a:tabLst/>
              <a:defRPr/>
            </a:pPr>
            <a:r>
              <a:rPr kumimoji="0" lang="ja" altLang="en-US" sz="2000" b="0" i="0" u="none" strike="noStrike" kern="0" cap="none" spc="0" normalizeH="0" baseline="0" noProof="0" dirty="0">
                <a:ln>
                  <a:noFill/>
                </a:ln>
                <a:solidFill>
                  <a:srgbClr val="5C5C5C"/>
                </a:solidFill>
                <a:effectLst/>
                <a:uLnTx/>
                <a:uFillTx/>
                <a:latin typeface="Yu Gothic Medium" panose="020B0500000000000000" pitchFamily="50" charset="-128"/>
                <a:ea typeface="Yu Gothic Medium" panose="020B0500000000000000" pitchFamily="50" charset="-128"/>
                <a:cs typeface="Roboto"/>
                <a:sym typeface="Roboto"/>
              </a:rPr>
              <a:t>対策は困難</a:t>
            </a:r>
            <a:endParaRPr kumimoji="0" sz="200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Roboto"/>
              <a:sym typeface="Roboto"/>
            </a:endParaRPr>
          </a:p>
        </p:txBody>
      </p:sp>
      <p:sp>
        <p:nvSpPr>
          <p:cNvPr id="14" name="Google Shape;75;p15">
            <a:extLst>
              <a:ext uri="{FF2B5EF4-FFF2-40B4-BE49-F238E27FC236}">
                <a16:creationId xmlns:a16="http://schemas.microsoft.com/office/drawing/2014/main" id="{E853E56C-E301-4E7A-B609-0B300C96AED3}"/>
              </a:ext>
            </a:extLst>
          </p:cNvPr>
          <p:cNvSpPr txBox="1"/>
          <p:nvPr/>
        </p:nvSpPr>
        <p:spPr>
          <a:xfrm>
            <a:off x="6296522" y="3977823"/>
            <a:ext cx="4194644" cy="709324"/>
          </a:xfrm>
          <a:prstGeom prst="rect">
            <a:avLst/>
          </a:prstGeom>
          <a:solidFill>
            <a:srgbClr val="F7723E"/>
          </a:solid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5000"/>
              <a:buFont typeface="Arial"/>
              <a:buNone/>
              <a:tabLst/>
              <a:defRPr/>
            </a:pPr>
            <a:r>
              <a:rPr kumimoji="0" lang="ja-JP" altLang="en-US" sz="3200" b="1"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Roboto"/>
                <a:sym typeface="Roboto"/>
              </a:rPr>
              <a:t>③</a:t>
            </a:r>
            <a:r>
              <a:rPr kumimoji="0" lang="ja" altLang="en-US" sz="3200" b="1"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Roboto"/>
                <a:sym typeface="Roboto"/>
              </a:rPr>
              <a:t>情報鮮度</a:t>
            </a:r>
            <a:endParaRPr kumimoji="0" sz="3200" b="1"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Roboto"/>
              <a:sym typeface="Roboto"/>
            </a:endParaRPr>
          </a:p>
        </p:txBody>
      </p:sp>
      <p:sp>
        <p:nvSpPr>
          <p:cNvPr id="15" name="Google Shape;76;p15">
            <a:extLst>
              <a:ext uri="{FF2B5EF4-FFF2-40B4-BE49-F238E27FC236}">
                <a16:creationId xmlns:a16="http://schemas.microsoft.com/office/drawing/2014/main" id="{6A0E972C-032E-4D5D-B01F-3E7EB9598247}"/>
              </a:ext>
            </a:extLst>
          </p:cNvPr>
          <p:cNvSpPr txBox="1"/>
          <p:nvPr/>
        </p:nvSpPr>
        <p:spPr>
          <a:xfrm>
            <a:off x="6296521" y="4667952"/>
            <a:ext cx="4194643" cy="473008"/>
          </a:xfrm>
          <a:prstGeom prst="rect">
            <a:avLst/>
          </a:prstGeom>
          <a:noFill/>
          <a:ln>
            <a:noFill/>
          </a:ln>
        </p:spPr>
        <p:txBody>
          <a:bodyPr spcFirstLastPara="1" wrap="square" lIns="50800" tIns="50800" rIns="50800" bIns="50800" anchor="t" anchorCtr="0">
            <a:noAutofit/>
          </a:bodyPr>
          <a:lstStyle/>
          <a:p>
            <a:pPr marL="0" marR="0" lvl="0" indent="0" algn="ctr" defTabSz="914400" rtl="0" eaLnBrk="1" fontAlgn="auto" latinLnBrk="0" hangingPunct="1">
              <a:lnSpc>
                <a:spcPct val="115000"/>
              </a:lnSpc>
              <a:spcBef>
                <a:spcPts val="0"/>
              </a:spcBef>
              <a:spcAft>
                <a:spcPts val="0"/>
              </a:spcAft>
              <a:buClr>
                <a:srgbClr val="5C5C5C"/>
              </a:buClr>
              <a:buSzPts val="3000"/>
              <a:buFont typeface="Arial"/>
              <a:buNone/>
              <a:tabLst/>
              <a:defRPr/>
            </a:pPr>
            <a:r>
              <a:rPr kumimoji="0" lang="ja" altLang="en-US" sz="2000" b="0" i="0" u="none" strike="noStrike" kern="0" cap="none" spc="0" normalizeH="0" baseline="0" noProof="0" dirty="0">
                <a:ln>
                  <a:noFill/>
                </a:ln>
                <a:solidFill>
                  <a:srgbClr val="5C5C5C"/>
                </a:solidFill>
                <a:effectLst/>
                <a:uLnTx/>
                <a:uFillTx/>
                <a:latin typeface="Yu Gothic Medium" panose="020B0500000000000000" pitchFamily="50" charset="-128"/>
                <a:ea typeface="Yu Gothic Medium" panose="020B0500000000000000" pitchFamily="50" charset="-128"/>
                <a:cs typeface="Roboto"/>
                <a:sym typeface="Roboto"/>
              </a:rPr>
              <a:t>こまめに投稿、</a:t>
            </a:r>
            <a:r>
              <a:rPr kumimoji="0" lang="en-US" altLang="ja" sz="2000" b="0" i="0" u="none" strike="noStrike" kern="0" cap="none" spc="0" normalizeH="0" baseline="0" noProof="0" dirty="0">
                <a:ln>
                  <a:noFill/>
                </a:ln>
                <a:solidFill>
                  <a:srgbClr val="5C5C5C"/>
                </a:solidFill>
                <a:effectLst/>
                <a:uLnTx/>
                <a:uFillTx/>
                <a:latin typeface="Yu Gothic Medium" panose="020B0500000000000000" pitchFamily="50" charset="-128"/>
                <a:ea typeface="Yu Gothic Medium" panose="020B0500000000000000" pitchFamily="50" charset="-128"/>
                <a:cs typeface="Roboto"/>
                <a:sym typeface="Roboto"/>
              </a:rPr>
              <a:t>Web</a:t>
            </a:r>
            <a:r>
              <a:rPr kumimoji="0" lang="ja" altLang="en-US" sz="2000" b="0" i="0" u="none" strike="noStrike" kern="0" cap="none" spc="0" normalizeH="0" baseline="0" noProof="0" dirty="0">
                <a:ln>
                  <a:noFill/>
                </a:ln>
                <a:solidFill>
                  <a:srgbClr val="5C5C5C"/>
                </a:solidFill>
                <a:effectLst/>
                <a:uLnTx/>
                <a:uFillTx/>
                <a:latin typeface="Yu Gothic Medium" panose="020B0500000000000000" pitchFamily="50" charset="-128"/>
                <a:ea typeface="Yu Gothic Medium" panose="020B0500000000000000" pitchFamily="50" charset="-128"/>
                <a:cs typeface="Roboto"/>
                <a:sym typeface="Roboto"/>
              </a:rPr>
              <a:t>サイト更新</a:t>
            </a:r>
            <a:endParaRPr kumimoji="0" sz="200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Roboto"/>
              <a:sym typeface="Roboto"/>
            </a:endParaRPr>
          </a:p>
        </p:txBody>
      </p:sp>
      <p:sp>
        <p:nvSpPr>
          <p:cNvPr id="16" name="Google Shape;77;p15">
            <a:extLst>
              <a:ext uri="{FF2B5EF4-FFF2-40B4-BE49-F238E27FC236}">
                <a16:creationId xmlns:a16="http://schemas.microsoft.com/office/drawing/2014/main" id="{C2657BA0-559B-4B86-BCEA-3AC6AE0524B3}"/>
              </a:ext>
            </a:extLst>
          </p:cNvPr>
          <p:cNvSpPr txBox="1"/>
          <p:nvPr/>
        </p:nvSpPr>
        <p:spPr>
          <a:xfrm>
            <a:off x="1274075" y="3952491"/>
            <a:ext cx="4194644" cy="709324"/>
          </a:xfrm>
          <a:prstGeom prst="rect">
            <a:avLst/>
          </a:prstGeom>
          <a:solidFill>
            <a:srgbClr val="F7723E"/>
          </a:solid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5000"/>
              <a:buFont typeface="Arial"/>
              <a:buNone/>
              <a:tabLst/>
              <a:defRPr/>
            </a:pPr>
            <a:r>
              <a:rPr kumimoji="0" lang="ja-JP" altLang="en-US" sz="3200" b="1"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Roboto"/>
                <a:sym typeface="Roboto"/>
              </a:rPr>
              <a:t>②</a:t>
            </a:r>
            <a:r>
              <a:rPr kumimoji="0" lang="ja" altLang="en-US" sz="3200" b="1"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Roboto"/>
                <a:sym typeface="Roboto"/>
              </a:rPr>
              <a:t>知名度</a:t>
            </a:r>
            <a:endParaRPr kumimoji="0" sz="3200" b="1"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Roboto"/>
              <a:sym typeface="Roboto"/>
            </a:endParaRPr>
          </a:p>
        </p:txBody>
      </p:sp>
      <p:sp>
        <p:nvSpPr>
          <p:cNvPr id="17" name="Google Shape;78;p15">
            <a:extLst>
              <a:ext uri="{FF2B5EF4-FFF2-40B4-BE49-F238E27FC236}">
                <a16:creationId xmlns:a16="http://schemas.microsoft.com/office/drawing/2014/main" id="{4423FA4B-97F4-49D3-90F1-DD8C98CE925B}"/>
              </a:ext>
            </a:extLst>
          </p:cNvPr>
          <p:cNvSpPr txBox="1"/>
          <p:nvPr/>
        </p:nvSpPr>
        <p:spPr>
          <a:xfrm>
            <a:off x="1189992" y="4693505"/>
            <a:ext cx="4278729" cy="927931"/>
          </a:xfrm>
          <a:prstGeom prst="rect">
            <a:avLst/>
          </a:prstGeom>
          <a:noFill/>
          <a:ln>
            <a:noFill/>
          </a:ln>
        </p:spPr>
        <p:txBody>
          <a:bodyPr spcFirstLastPara="1" wrap="square" lIns="50800" tIns="50800" rIns="50800" bIns="50800" anchor="t" anchorCtr="0">
            <a:noAutofit/>
          </a:bodyPr>
          <a:lstStyle/>
          <a:p>
            <a:pPr marL="0" marR="0" lvl="0" indent="0" algn="l" defTabSz="914400" rtl="0" eaLnBrk="1" fontAlgn="auto" latinLnBrk="0" hangingPunct="1">
              <a:lnSpc>
                <a:spcPct val="115000"/>
              </a:lnSpc>
              <a:spcBef>
                <a:spcPts val="0"/>
              </a:spcBef>
              <a:spcAft>
                <a:spcPts val="0"/>
              </a:spcAft>
              <a:buClr>
                <a:srgbClr val="5C5C5C"/>
              </a:buClr>
              <a:buSzPts val="3000"/>
              <a:buFont typeface="Arial"/>
              <a:buNone/>
              <a:tabLst/>
              <a:defRPr/>
            </a:pPr>
            <a:r>
              <a:rPr kumimoji="0" lang="ja" altLang="en-US" sz="2000" b="0" i="0" u="none" strike="noStrike" kern="0" cap="none" spc="0" normalizeH="0" baseline="0" noProof="0" dirty="0">
                <a:ln>
                  <a:noFill/>
                </a:ln>
                <a:solidFill>
                  <a:srgbClr val="5C5C5C"/>
                </a:solidFill>
                <a:effectLst/>
                <a:uLnTx/>
                <a:uFillTx/>
                <a:latin typeface="Yu Gothic Medium" panose="020B0500000000000000" pitchFamily="50" charset="-128"/>
                <a:ea typeface="Yu Gothic Medium" panose="020B0500000000000000" pitchFamily="50" charset="-128"/>
                <a:cs typeface="Roboto"/>
                <a:sym typeface="Roboto"/>
              </a:rPr>
              <a:t>サイテーションを広く獲得／対策の難易度高い</a:t>
            </a:r>
            <a:endParaRPr kumimoji="0" sz="200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Roboto"/>
              <a:sym typeface="Roboto"/>
            </a:endParaRPr>
          </a:p>
        </p:txBody>
      </p:sp>
      <p:sp>
        <p:nvSpPr>
          <p:cNvPr id="18" name="Google Shape;79;p15">
            <a:extLst>
              <a:ext uri="{FF2B5EF4-FFF2-40B4-BE49-F238E27FC236}">
                <a16:creationId xmlns:a16="http://schemas.microsoft.com/office/drawing/2014/main" id="{A9FD6D37-31BD-45BC-BAC8-F789782621BE}"/>
              </a:ext>
            </a:extLst>
          </p:cNvPr>
          <p:cNvSpPr txBox="1"/>
          <p:nvPr/>
        </p:nvSpPr>
        <p:spPr>
          <a:xfrm>
            <a:off x="1323465" y="1391118"/>
            <a:ext cx="4194643" cy="696553"/>
          </a:xfrm>
          <a:prstGeom prst="rect">
            <a:avLst/>
          </a:prstGeom>
          <a:solidFill>
            <a:srgbClr val="F7723E"/>
          </a:solid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5000"/>
              <a:buFont typeface="Arial"/>
              <a:buNone/>
              <a:tabLst/>
              <a:defRPr/>
            </a:pPr>
            <a:r>
              <a:rPr kumimoji="0" lang="ja-JP" altLang="en-US" sz="3200" b="1"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Roboto"/>
                <a:sym typeface="Roboto"/>
              </a:rPr>
              <a:t>①</a:t>
            </a:r>
            <a:r>
              <a:rPr kumimoji="0" lang="ja" altLang="en-US" sz="3200" b="1"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Roboto"/>
                <a:sym typeface="Roboto"/>
              </a:rPr>
              <a:t>関連性</a:t>
            </a:r>
            <a:endParaRPr kumimoji="0" sz="3200" b="1"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Roboto"/>
              <a:sym typeface="Roboto"/>
            </a:endParaRPr>
          </a:p>
        </p:txBody>
      </p:sp>
      <p:sp>
        <p:nvSpPr>
          <p:cNvPr id="26" name="Google Shape;80;p15">
            <a:extLst>
              <a:ext uri="{FF2B5EF4-FFF2-40B4-BE49-F238E27FC236}">
                <a16:creationId xmlns:a16="http://schemas.microsoft.com/office/drawing/2014/main" id="{120DC9B6-89D8-4FE6-919D-6D16AB972C56}"/>
              </a:ext>
            </a:extLst>
          </p:cNvPr>
          <p:cNvSpPr txBox="1"/>
          <p:nvPr/>
        </p:nvSpPr>
        <p:spPr>
          <a:xfrm>
            <a:off x="1274077" y="2215789"/>
            <a:ext cx="4194643" cy="1101451"/>
          </a:xfrm>
          <a:prstGeom prst="rect">
            <a:avLst/>
          </a:prstGeom>
          <a:noFill/>
          <a:ln>
            <a:noFill/>
          </a:ln>
        </p:spPr>
        <p:txBody>
          <a:bodyPr spcFirstLastPara="1" wrap="square" lIns="50800" tIns="50800" rIns="50800" bIns="50800" anchor="t" anchorCtr="0">
            <a:noAutofit/>
          </a:bodyPr>
          <a:lstStyle/>
          <a:p>
            <a:pPr marL="0" marR="0" lvl="0" indent="0" algn="l" defTabSz="914400" rtl="0" eaLnBrk="1" fontAlgn="auto" latinLnBrk="0" hangingPunct="1">
              <a:lnSpc>
                <a:spcPct val="100000"/>
              </a:lnSpc>
              <a:spcBef>
                <a:spcPts val="0"/>
              </a:spcBef>
              <a:spcAft>
                <a:spcPts val="0"/>
              </a:spcAft>
              <a:buClr>
                <a:srgbClr val="5C5C5C"/>
              </a:buClr>
              <a:buSzPts val="2910"/>
              <a:buFont typeface="Arial"/>
              <a:buNone/>
              <a:tabLst/>
              <a:defRPr/>
            </a:pPr>
            <a:r>
              <a:rPr kumimoji="0" lang="ja" altLang="en-US" sz="2000" b="0" i="0" u="none" strike="noStrike" kern="0" cap="none" spc="0" normalizeH="0" baseline="0" noProof="0" dirty="0">
                <a:ln>
                  <a:noFill/>
                </a:ln>
                <a:solidFill>
                  <a:srgbClr val="5C5C5C"/>
                </a:solidFill>
                <a:effectLst/>
                <a:uLnTx/>
                <a:uFillTx/>
                <a:latin typeface="Yu Gothic Medium" panose="020B0500000000000000" pitchFamily="50" charset="-128"/>
                <a:ea typeface="Yu Gothic Medium" panose="020B0500000000000000" pitchFamily="50" charset="-128"/>
                <a:cs typeface="Roboto"/>
                <a:sym typeface="Roboto"/>
              </a:rPr>
              <a:t>投稿、口コミ、</a:t>
            </a:r>
            <a:r>
              <a:rPr kumimoji="0" lang="en-US" altLang="ja" sz="2000" b="0" i="0" u="none" strike="noStrike" kern="0" cap="none" spc="0" normalizeH="0" baseline="0" noProof="0" dirty="0">
                <a:ln>
                  <a:noFill/>
                </a:ln>
                <a:solidFill>
                  <a:srgbClr val="5C5C5C"/>
                </a:solidFill>
                <a:effectLst/>
                <a:uLnTx/>
                <a:uFillTx/>
                <a:latin typeface="Yu Gothic Medium" panose="020B0500000000000000" pitchFamily="50" charset="-128"/>
                <a:ea typeface="Yu Gothic Medium" panose="020B0500000000000000" pitchFamily="50" charset="-128"/>
                <a:cs typeface="Roboto"/>
                <a:sym typeface="Roboto"/>
              </a:rPr>
              <a:t>Web</a:t>
            </a:r>
            <a:r>
              <a:rPr kumimoji="0" lang="ja" altLang="en-US" sz="2000" b="0" i="0" u="none" strike="noStrike" kern="0" cap="none" spc="0" normalizeH="0" baseline="0" noProof="0" dirty="0">
                <a:ln>
                  <a:noFill/>
                </a:ln>
                <a:solidFill>
                  <a:srgbClr val="5C5C5C"/>
                </a:solidFill>
                <a:effectLst/>
                <a:uLnTx/>
                <a:uFillTx/>
                <a:latin typeface="Yu Gothic Medium" panose="020B0500000000000000" pitchFamily="50" charset="-128"/>
                <a:ea typeface="Yu Gothic Medium" panose="020B0500000000000000" pitchFamily="50" charset="-128"/>
                <a:cs typeface="Roboto"/>
                <a:sym typeface="Roboto"/>
              </a:rPr>
              <a:t>サイト、</a:t>
            </a:r>
            <a:br>
              <a:rPr kumimoji="0" lang="ja" altLang="en-US" sz="2000" b="0" i="0" u="none" strike="noStrike" kern="0" cap="none" spc="0" normalizeH="0" baseline="0" noProof="0" dirty="0">
                <a:ln>
                  <a:noFill/>
                </a:ln>
                <a:solidFill>
                  <a:srgbClr val="5C5C5C"/>
                </a:solidFill>
                <a:effectLst/>
                <a:uLnTx/>
                <a:uFillTx/>
                <a:latin typeface="Yu Gothic Medium" panose="020B0500000000000000" pitchFamily="50" charset="-128"/>
                <a:ea typeface="Yu Gothic Medium" panose="020B0500000000000000" pitchFamily="50" charset="-128"/>
                <a:cs typeface="Roboto"/>
                <a:sym typeface="Roboto"/>
              </a:rPr>
            </a:br>
            <a:r>
              <a:rPr kumimoji="0" lang="ja" altLang="en-US" sz="2000" b="0" i="0" u="none" strike="noStrike" kern="0" cap="none" spc="0" normalizeH="0" baseline="0" noProof="0" dirty="0">
                <a:ln>
                  <a:noFill/>
                </a:ln>
                <a:solidFill>
                  <a:srgbClr val="5C5C5C"/>
                </a:solidFill>
                <a:effectLst/>
                <a:uLnTx/>
                <a:uFillTx/>
                <a:latin typeface="Yu Gothic Medium" panose="020B0500000000000000" pitchFamily="50" charset="-128"/>
                <a:ea typeface="Yu Gothic Medium" panose="020B0500000000000000" pitchFamily="50" charset="-128"/>
                <a:cs typeface="Roboto"/>
                <a:sym typeface="Roboto"/>
              </a:rPr>
              <a:t>サイテーションで幅広くキーワードを獲得</a:t>
            </a:r>
            <a:endParaRPr kumimoji="0" sz="200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Roboto"/>
              <a:sym typeface="Roboto"/>
            </a:endParaRPr>
          </a:p>
        </p:txBody>
      </p:sp>
      <p:sp>
        <p:nvSpPr>
          <p:cNvPr id="28" name="テキスト ボックス 27">
            <a:extLst>
              <a:ext uri="{FF2B5EF4-FFF2-40B4-BE49-F238E27FC236}">
                <a16:creationId xmlns:a16="http://schemas.microsoft.com/office/drawing/2014/main" id="{45C5A3C7-95A1-4413-A0ED-40EC787EC513}"/>
              </a:ext>
            </a:extLst>
          </p:cNvPr>
          <p:cNvSpPr txBox="1"/>
          <p:nvPr/>
        </p:nvSpPr>
        <p:spPr>
          <a:xfrm>
            <a:off x="1048880" y="5891387"/>
            <a:ext cx="1049528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
                <a:srgbClr val="000000"/>
              </a:buClr>
              <a:buSzPts val="2800"/>
              <a:buFont typeface="Arial"/>
              <a:buNone/>
              <a:tabLst/>
              <a:defRPr/>
            </a:pPr>
            <a:r>
              <a:rPr kumimoji="0" lang="en-US" altLang="ja-JP" sz="1600" b="1"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rPr>
              <a:t>※</a:t>
            </a:r>
            <a:r>
              <a:rPr kumimoji="0" lang="ja-JP" altLang="en-US" sz="1600" b="1"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rPr>
              <a:t>サイテーション　</a:t>
            </a:r>
            <a:r>
              <a:rPr kumimoji="0" lang="en-US" altLang="ja-JP" sz="160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rPr>
              <a:t>SNS</a:t>
            </a:r>
            <a:r>
              <a:rPr kumimoji="0" lang="ja-JP" altLang="en-US" sz="160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rPr>
              <a:t>、</a:t>
            </a:r>
            <a:r>
              <a:rPr kumimoji="0" lang="en-US" altLang="ja-JP" sz="160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rPr>
              <a:t>Web</a:t>
            </a:r>
            <a:r>
              <a:rPr kumimoji="0" lang="ja-JP" altLang="en-US" sz="160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rPr>
              <a:t>ページなどネット上の様々なところで店舗情報が広く言及（</a:t>
            </a:r>
            <a:r>
              <a:rPr kumimoji="0" lang="en-US" altLang="ja-JP" sz="160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rPr>
              <a:t>citation</a:t>
            </a:r>
            <a:r>
              <a:rPr kumimoji="0" lang="ja-JP" altLang="en-US" sz="160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rPr>
              <a:t>）されること</a:t>
            </a:r>
          </a:p>
        </p:txBody>
      </p:sp>
    </p:spTree>
    <p:extLst>
      <p:ext uri="{BB962C8B-B14F-4D97-AF65-F5344CB8AC3E}">
        <p14:creationId xmlns:p14="http://schemas.microsoft.com/office/powerpoint/2010/main" val="4710203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a:buClr>
                <a:schemeClr val="dk1"/>
              </a:buClr>
              <a:buSzPts val="1100"/>
            </a:pPr>
            <a:r>
              <a:rPr lang="ja" altLang="ja-JP" sz="2200" dirty="0"/>
              <a:t>ローカル検索に影響を与える</a:t>
            </a:r>
            <a:r>
              <a:rPr lang="ja-JP" altLang="en-US" sz="2200" dirty="0"/>
              <a:t>４つの</a:t>
            </a:r>
            <a:r>
              <a:rPr lang="ja" altLang="ja-JP" sz="2200" dirty="0"/>
              <a:t>要素</a:t>
            </a:r>
            <a:r>
              <a:rPr lang="ja-JP" altLang="en-US" sz="2200" dirty="0"/>
              <a:t>④距離</a:t>
            </a:r>
            <a:endParaRPr lang="ja-JP" altLang="en-US" sz="2200" b="1" dirty="0">
              <a:solidFill>
                <a:schemeClr val="tx1"/>
              </a:solidFill>
              <a:latin typeface="Arial" panose="020B0604020202020204" pitchFamily="34" charset="0"/>
              <a:ea typeface="メイリオ" panose="020B0604030504040204" pitchFamily="50" charset="-128"/>
              <a:cs typeface="Arial" panose="020B0604020202020204" pitchFamily="34" charset="0"/>
            </a:endParaRPr>
          </a:p>
        </p:txBody>
      </p:sp>
      <p:pic>
        <p:nvPicPr>
          <p:cNvPr id="5" name="図 4" descr="テーブル&#10;&#10;自動的に生成された説明">
            <a:extLst>
              <a:ext uri="{FF2B5EF4-FFF2-40B4-BE49-F238E27FC236}">
                <a16:creationId xmlns:a16="http://schemas.microsoft.com/office/drawing/2014/main" id="{73BD6DFD-7B0D-414B-85E7-81A107CE7AC9}"/>
              </a:ext>
            </a:extLst>
          </p:cNvPr>
          <p:cNvPicPr>
            <a:picLocks noChangeAspect="1"/>
          </p:cNvPicPr>
          <p:nvPr/>
        </p:nvPicPr>
        <p:blipFill>
          <a:blip r:embed="rId3"/>
          <a:stretch>
            <a:fillRect/>
          </a:stretch>
        </p:blipFill>
        <p:spPr>
          <a:xfrm>
            <a:off x="1437791" y="1708531"/>
            <a:ext cx="9169400" cy="4787900"/>
          </a:xfrm>
          <a:prstGeom prst="rect">
            <a:avLst/>
          </a:prstGeom>
        </p:spPr>
      </p:pic>
      <p:sp>
        <p:nvSpPr>
          <p:cNvPr id="6" name="正方形/長方形 5">
            <a:extLst>
              <a:ext uri="{FF2B5EF4-FFF2-40B4-BE49-F238E27FC236}">
                <a16:creationId xmlns:a16="http://schemas.microsoft.com/office/drawing/2014/main" id="{835FE7B6-4490-4E7E-85EC-9E33040E286B}"/>
              </a:ext>
            </a:extLst>
          </p:cNvPr>
          <p:cNvSpPr/>
          <p:nvPr/>
        </p:nvSpPr>
        <p:spPr>
          <a:xfrm>
            <a:off x="1437791" y="3171849"/>
            <a:ext cx="9169400" cy="137738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kumimoji="1" lang="ja-JP" altLang="en-US">
              <a:solidFill>
                <a:srgbClr val="FFFFFF"/>
              </a:solidFill>
              <a:latin typeface="Arial"/>
              <a:ea typeface="ＭＳ Ｐゴシック" panose="020B0600070205080204" pitchFamily="50" charset="-128"/>
            </a:endParaRPr>
          </a:p>
        </p:txBody>
      </p:sp>
      <p:sp>
        <p:nvSpPr>
          <p:cNvPr id="7" name="テキスト ボックス 6">
            <a:extLst>
              <a:ext uri="{FF2B5EF4-FFF2-40B4-BE49-F238E27FC236}">
                <a16:creationId xmlns:a16="http://schemas.microsoft.com/office/drawing/2014/main" id="{E65E571B-F270-4BCC-A706-CD985038A75C}"/>
              </a:ext>
            </a:extLst>
          </p:cNvPr>
          <p:cNvSpPr txBox="1"/>
          <p:nvPr/>
        </p:nvSpPr>
        <p:spPr>
          <a:xfrm>
            <a:off x="4419753" y="1037475"/>
            <a:ext cx="3205481" cy="473206"/>
          </a:xfrm>
          <a:prstGeom prst="rect">
            <a:avLst/>
          </a:prstGeom>
          <a:noFill/>
        </p:spPr>
        <p:txBody>
          <a:bodyPr wrap="square">
            <a:spAutoFit/>
          </a:bodyPr>
          <a:lstStyle/>
          <a:p>
            <a:pPr defTabSz="1069155">
              <a:lnSpc>
                <a:spcPct val="150000"/>
              </a:lnSpc>
              <a:defRPr/>
            </a:pPr>
            <a:r>
              <a:rPr kumimoji="1" lang="ja-JP" altLang="en-US" sz="1800" dirty="0">
                <a:latin typeface="メイリオ" panose="020B0604030504040204" pitchFamily="50" charset="-128"/>
                <a:ea typeface="メイリオ" panose="020B0604030504040204" pitchFamily="50" charset="-128"/>
              </a:rPr>
              <a:t>検索される地点と店舗の距離</a:t>
            </a:r>
            <a:endParaRPr kumimoji="1" lang="en-US" altLang="ja-JP" sz="18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5404758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11" name="テキスト ボックス 10">
            <a:extLst>
              <a:ext uri="{FF2B5EF4-FFF2-40B4-BE49-F238E27FC236}">
                <a16:creationId xmlns:a16="http://schemas.microsoft.com/office/drawing/2014/main" id="{FAF27DD9-ECBD-4789-9D43-10E292B8F2A1}"/>
              </a:ext>
            </a:extLst>
          </p:cNvPr>
          <p:cNvSpPr txBox="1"/>
          <p:nvPr/>
        </p:nvSpPr>
        <p:spPr>
          <a:xfrm>
            <a:off x="3141051" y="158275"/>
            <a:ext cx="5306980" cy="523220"/>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800" b="1"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Arial"/>
                <a:sym typeface="Arial"/>
              </a:rPr>
              <a:t>注意）</a:t>
            </a:r>
            <a:r>
              <a:rPr kumimoji="1" lang="en-US" altLang="ja-JP" sz="2800" b="1"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Arial"/>
                <a:sym typeface="Arial"/>
              </a:rPr>
              <a:t>Google</a:t>
            </a:r>
            <a:r>
              <a:rPr kumimoji="1" lang="ja-JP" altLang="en-US" sz="2800" b="1"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Arial"/>
                <a:sym typeface="Arial"/>
              </a:rPr>
              <a:t>では出来ません！</a:t>
            </a:r>
          </a:p>
        </p:txBody>
      </p:sp>
      <p:sp>
        <p:nvSpPr>
          <p:cNvPr id="12" name="Google Shape;361;p35">
            <a:extLst>
              <a:ext uri="{FF2B5EF4-FFF2-40B4-BE49-F238E27FC236}">
                <a16:creationId xmlns:a16="http://schemas.microsoft.com/office/drawing/2014/main" id="{6BAF0281-57D7-493F-ABC3-85F939E0482D}"/>
              </a:ext>
            </a:extLst>
          </p:cNvPr>
          <p:cNvSpPr txBox="1"/>
          <p:nvPr/>
        </p:nvSpPr>
        <p:spPr>
          <a:xfrm>
            <a:off x="1412031" y="1046581"/>
            <a:ext cx="10121539" cy="138541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106901" tIns="106901" rIns="106901" bIns="106901" anchor="t" anchorCtr="0">
            <a:noAutofit/>
          </a:bodyPr>
          <a:lstStyle/>
          <a:p>
            <a:pPr marL="0" marR="0" lvl="0" indent="0" algn="l" defTabSz="1069155" rtl="0" eaLnBrk="1" fontAlgn="auto" latinLnBrk="0" hangingPunct="1">
              <a:lnSpc>
                <a:spcPct val="100000"/>
              </a:lnSpc>
              <a:spcBef>
                <a:spcPts val="0"/>
              </a:spcBef>
              <a:spcAft>
                <a:spcPts val="0"/>
              </a:spcAft>
              <a:buClr>
                <a:srgbClr val="000000"/>
              </a:buClr>
              <a:buSzTx/>
              <a:buFont typeface="Arial"/>
              <a:buNone/>
              <a:tabLst/>
              <a:defRPr/>
            </a:pPr>
            <a:r>
              <a:rPr kumimoji="0" lang="en-US" altLang="ja-JP" sz="2000" b="0"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mn-cs"/>
                <a:sym typeface="Arial"/>
              </a:rPr>
              <a:t>【</a:t>
            </a:r>
            <a:r>
              <a:rPr kumimoji="0" lang="ja-JP" altLang="en-US" sz="2000" b="0"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mn-cs"/>
                <a:sym typeface="Arial"/>
              </a:rPr>
              <a:t>課題</a:t>
            </a:r>
            <a:r>
              <a:rPr kumimoji="0" lang="en-US" altLang="ja-JP" sz="2000" b="0"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mn-cs"/>
                <a:sym typeface="Arial"/>
              </a:rPr>
              <a:t>】</a:t>
            </a:r>
            <a:r>
              <a:rPr kumimoji="0" lang="ja-JP" altLang="en-US" sz="2000" b="0"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mn-cs"/>
                <a:sym typeface="Arial"/>
              </a:rPr>
              <a:t>実際にその場、その時間に行かないと見れない。</a:t>
            </a:r>
            <a:endParaRPr kumimoji="0" lang="en-US" altLang="ja-JP" sz="2000" b="0"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mn-cs"/>
              <a:sym typeface="Arial"/>
            </a:endParaRPr>
          </a:p>
          <a:p>
            <a:pPr marL="0" marR="0" lvl="0" indent="0" algn="l" defTabSz="1069155" rtl="0" eaLnBrk="1" fontAlgn="auto" latinLnBrk="0" hangingPunct="1">
              <a:lnSpc>
                <a:spcPct val="100000"/>
              </a:lnSpc>
              <a:spcBef>
                <a:spcPts val="0"/>
              </a:spcBef>
              <a:spcAft>
                <a:spcPts val="0"/>
              </a:spcAft>
              <a:buClr>
                <a:srgbClr val="000000"/>
              </a:buClr>
              <a:buSzTx/>
              <a:buFont typeface="Arial"/>
              <a:buNone/>
              <a:tabLst/>
              <a:defRPr/>
            </a:pPr>
            <a:r>
              <a:rPr kumimoji="0" lang="en-US" altLang="ja-JP" sz="2000" b="0"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mn-cs"/>
                <a:sym typeface="Arial"/>
              </a:rPr>
              <a:t>【</a:t>
            </a:r>
            <a:r>
              <a:rPr kumimoji="0" lang="ja-JP" altLang="en-US" sz="2000" b="0"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mn-cs"/>
                <a:sym typeface="Arial"/>
              </a:rPr>
              <a:t>機能</a:t>
            </a:r>
            <a:r>
              <a:rPr kumimoji="0" lang="en-US" altLang="ja-JP" sz="2000" b="0"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mn-cs"/>
                <a:sym typeface="Arial"/>
              </a:rPr>
              <a:t>】</a:t>
            </a:r>
            <a:r>
              <a:rPr kumimoji="0" lang="ja-JP" altLang="en-US" sz="2000" b="0"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mn-cs"/>
                <a:sym typeface="Arial"/>
              </a:rPr>
              <a:t>プレビュー画面が順位だけでなく、実際の検索結果（</a:t>
            </a:r>
            <a:r>
              <a:rPr kumimoji="0" lang="en-US" altLang="ja-JP" sz="2000" b="0"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mn-cs"/>
                <a:sym typeface="Arial"/>
              </a:rPr>
              <a:t>PC</a:t>
            </a:r>
            <a:r>
              <a:rPr kumimoji="0" lang="ja-JP" altLang="en-US" sz="2000" b="0"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mn-cs"/>
                <a:sym typeface="Arial"/>
              </a:rPr>
              <a:t>／スマホ）を毎日自動で取得。</a:t>
            </a:r>
            <a:endParaRPr kumimoji="0" lang="en-US" altLang="ja-JP" sz="2000" b="0"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mn-cs"/>
              <a:sym typeface="Arial"/>
            </a:endParaRPr>
          </a:p>
          <a:p>
            <a:pPr marL="0" marR="0" lvl="0" indent="0" algn="l" defTabSz="1069155" rtl="0" eaLnBrk="1" fontAlgn="auto" latinLnBrk="0" hangingPunct="1">
              <a:lnSpc>
                <a:spcPct val="100000"/>
              </a:lnSpc>
              <a:spcBef>
                <a:spcPts val="0"/>
              </a:spcBef>
              <a:spcAft>
                <a:spcPts val="0"/>
              </a:spcAft>
              <a:buClr>
                <a:srgbClr val="000000"/>
              </a:buClr>
              <a:buSzTx/>
              <a:buFont typeface="Arial"/>
              <a:buNone/>
              <a:tabLst/>
              <a:defRPr/>
            </a:pPr>
            <a:r>
              <a:rPr kumimoji="0" lang="en-US" altLang="ja-JP" sz="2000" b="0"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mn-cs"/>
                <a:sym typeface="Arial"/>
              </a:rPr>
              <a:t>【</a:t>
            </a:r>
            <a:r>
              <a:rPr kumimoji="0" lang="ja-JP" altLang="en-US" sz="2000" b="0"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mn-cs"/>
                <a:sym typeface="Arial"/>
              </a:rPr>
              <a:t>成果</a:t>
            </a:r>
            <a:r>
              <a:rPr kumimoji="0" lang="en-US" altLang="ja-JP" sz="2000" b="0"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mn-cs"/>
                <a:sym typeface="Arial"/>
              </a:rPr>
              <a:t>】</a:t>
            </a:r>
            <a:r>
              <a:rPr kumimoji="0" lang="ja-JP" altLang="en-US" sz="2000" b="0"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mn-cs"/>
                <a:sym typeface="Arial"/>
              </a:rPr>
              <a:t>エリアごとの競合分析などに活用可能です。</a:t>
            </a:r>
          </a:p>
        </p:txBody>
      </p:sp>
      <p:pic>
        <p:nvPicPr>
          <p:cNvPr id="13" name="図 12">
            <a:extLst>
              <a:ext uri="{FF2B5EF4-FFF2-40B4-BE49-F238E27FC236}">
                <a16:creationId xmlns:a16="http://schemas.microsoft.com/office/drawing/2014/main" id="{14DD83A7-3B0D-4FBF-ACF5-CE5AFC07706F}"/>
              </a:ext>
            </a:extLst>
          </p:cNvPr>
          <p:cNvPicPr>
            <a:picLocks noChangeAspect="1"/>
          </p:cNvPicPr>
          <p:nvPr/>
        </p:nvPicPr>
        <p:blipFill>
          <a:blip r:embed="rId3"/>
          <a:stretch>
            <a:fillRect/>
          </a:stretch>
        </p:blipFill>
        <p:spPr>
          <a:xfrm>
            <a:off x="1690028" y="2638950"/>
            <a:ext cx="8811944" cy="3965375"/>
          </a:xfrm>
          <a:prstGeom prst="rect">
            <a:avLst/>
          </a:prstGeom>
        </p:spPr>
      </p:pic>
      <p:pic>
        <p:nvPicPr>
          <p:cNvPr id="14" name="図 13">
            <a:extLst>
              <a:ext uri="{FF2B5EF4-FFF2-40B4-BE49-F238E27FC236}">
                <a16:creationId xmlns:a16="http://schemas.microsoft.com/office/drawing/2014/main" id="{7A552876-7B62-4470-B2B5-29B96CF04D24}"/>
              </a:ext>
            </a:extLst>
          </p:cNvPr>
          <p:cNvPicPr>
            <a:picLocks noChangeAspect="1"/>
          </p:cNvPicPr>
          <p:nvPr/>
        </p:nvPicPr>
        <p:blipFill>
          <a:blip r:embed="rId4"/>
          <a:stretch>
            <a:fillRect/>
          </a:stretch>
        </p:blipFill>
        <p:spPr>
          <a:xfrm>
            <a:off x="314005" y="1061543"/>
            <a:ext cx="1629115" cy="1221836"/>
          </a:xfrm>
          <a:prstGeom prst="rect">
            <a:avLst/>
          </a:prstGeom>
        </p:spPr>
      </p:pic>
    </p:spTree>
    <p:extLst>
      <p:ext uri="{BB962C8B-B14F-4D97-AF65-F5344CB8AC3E}">
        <p14:creationId xmlns:p14="http://schemas.microsoft.com/office/powerpoint/2010/main" val="38718973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ja" altLang="ja-JP" sz="2200" b="0" i="0" u="none" strike="noStrike" kern="0" cap="none" spc="0" normalizeH="0" baseline="0" noProof="0" dirty="0">
                <a:ln>
                  <a:noFill/>
                </a:ln>
                <a:solidFill>
                  <a:srgbClr val="000000"/>
                </a:solidFill>
                <a:effectLst/>
                <a:uLnTx/>
                <a:uFillTx/>
                <a:latin typeface="Arial"/>
                <a:cs typeface="Arial"/>
                <a:sym typeface="Arial"/>
              </a:rPr>
              <a:t>ローカル検索に影響を与える</a:t>
            </a:r>
            <a:r>
              <a:rPr kumimoji="0" lang="ja-JP" altLang="en-US" sz="2200" b="0" i="0" u="none" strike="noStrike" kern="0" cap="none" spc="0" normalizeH="0" baseline="0" noProof="0" dirty="0">
                <a:ln>
                  <a:noFill/>
                </a:ln>
                <a:solidFill>
                  <a:srgbClr val="000000"/>
                </a:solidFill>
                <a:effectLst/>
                <a:uLnTx/>
                <a:uFillTx/>
                <a:latin typeface="Arial"/>
                <a:cs typeface="Arial"/>
                <a:sym typeface="Arial"/>
              </a:rPr>
              <a:t>４つの</a:t>
            </a:r>
            <a:r>
              <a:rPr kumimoji="0" lang="ja" altLang="ja-JP" sz="2200" b="0" i="0" u="none" strike="noStrike" kern="0" cap="none" spc="0" normalizeH="0" baseline="0" noProof="0" dirty="0">
                <a:ln>
                  <a:noFill/>
                </a:ln>
                <a:solidFill>
                  <a:srgbClr val="000000"/>
                </a:solidFill>
                <a:effectLst/>
                <a:uLnTx/>
                <a:uFillTx/>
                <a:latin typeface="Arial"/>
                <a:cs typeface="Arial"/>
                <a:sym typeface="Arial"/>
              </a:rPr>
              <a:t>要素</a:t>
            </a:r>
            <a:r>
              <a:rPr kumimoji="0" lang="ja-JP" altLang="en-US" sz="2200" b="0" i="0" u="none" strike="noStrike" kern="0" cap="none" spc="0" normalizeH="0" baseline="0" noProof="0" dirty="0">
                <a:ln>
                  <a:noFill/>
                </a:ln>
                <a:solidFill>
                  <a:srgbClr val="000000"/>
                </a:solidFill>
                <a:effectLst/>
                <a:uLnTx/>
                <a:uFillTx/>
                <a:latin typeface="Arial"/>
                <a:cs typeface="Arial"/>
                <a:sym typeface="Arial"/>
              </a:rPr>
              <a:t>③情報鮮度</a:t>
            </a:r>
            <a:endParaRPr kumimoji="0" lang="ja-JP" altLang="en-US" sz="2200" b="1" i="0" u="none" strike="noStrike" kern="0" cap="none" spc="0" normalizeH="0" baseline="0" noProof="0" dirty="0">
              <a:ln>
                <a:noFill/>
              </a:ln>
              <a:solidFill>
                <a:srgbClr val="000000"/>
              </a:solidFill>
              <a:effectLst/>
              <a:uLnTx/>
              <a:uFillTx/>
              <a:latin typeface="Arial" panose="020B0604020202020204" pitchFamily="34" charset="0"/>
              <a:ea typeface="メイリオ" panose="020B0604030504040204" pitchFamily="50" charset="-128"/>
              <a:cs typeface="Arial" panose="020B0604020202020204" pitchFamily="34" charset="0"/>
              <a:sym typeface="Arial"/>
            </a:endParaRPr>
          </a:p>
        </p:txBody>
      </p:sp>
      <p:sp>
        <p:nvSpPr>
          <p:cNvPr id="8" name="Google Shape;138;p28">
            <a:extLst>
              <a:ext uri="{FF2B5EF4-FFF2-40B4-BE49-F238E27FC236}">
                <a16:creationId xmlns:a16="http://schemas.microsoft.com/office/drawing/2014/main" id="{7FF683A7-A479-42B9-8EF2-B13D38453C1E}"/>
              </a:ext>
            </a:extLst>
          </p:cNvPr>
          <p:cNvSpPr txBox="1">
            <a:spLocks/>
          </p:cNvSpPr>
          <p:nvPr/>
        </p:nvSpPr>
        <p:spPr>
          <a:xfrm>
            <a:off x="426469" y="958708"/>
            <a:ext cx="11521695" cy="663413"/>
          </a:xfrm>
          <a:prstGeom prst="rect">
            <a:avLst/>
          </a:prstGeom>
          <a:noFill/>
          <a:ln>
            <a:noFill/>
          </a:ln>
        </p:spPr>
        <p:txBody>
          <a:bodyPr spcFirstLastPara="1" wrap="square" lIns="0" tIns="0" rIns="0" bIns="2104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15000"/>
              </a:lnSpc>
              <a:spcBef>
                <a:spcPts val="0"/>
              </a:spcBef>
              <a:spcAft>
                <a:spcPts val="0"/>
              </a:spcAft>
              <a:buClr>
                <a:srgbClr val="000000"/>
              </a:buClr>
              <a:buSzPts val="2800"/>
              <a:buFont typeface="Arial"/>
              <a:buNone/>
              <a:tabLst/>
              <a:defRPr/>
            </a:pPr>
            <a:r>
              <a:rPr kumimoji="0" lang="ja-JP" altLang="en-US" sz="1200" b="0" i="0" u="none" strike="noStrike" kern="0" cap="none" spc="0" normalizeH="0" baseline="0" noProof="0" dirty="0">
                <a:ln>
                  <a:noFill/>
                </a:ln>
                <a:solidFill>
                  <a:srgbClr val="434343"/>
                </a:solidFill>
                <a:effectLst/>
                <a:uLnTx/>
                <a:uFillTx/>
                <a:latin typeface="メイリオ" panose="020B0604030504040204" pitchFamily="50" charset="-128"/>
                <a:ea typeface="メイリオ" panose="020B0604030504040204" pitchFamily="50" charset="-128"/>
                <a:cs typeface="Arial"/>
                <a:sym typeface="Arial"/>
              </a:rPr>
              <a:t>検索者との位置関係、検索ニーズに合致した店舗情報（</a:t>
            </a:r>
            <a:r>
              <a:rPr kumimoji="0" lang="en-US" altLang="ja-JP" sz="1200" b="0" i="0" u="none" strike="noStrike" kern="0" cap="none" spc="0" normalizeH="0" baseline="0" noProof="0" dirty="0">
                <a:ln>
                  <a:noFill/>
                </a:ln>
                <a:solidFill>
                  <a:srgbClr val="434343"/>
                </a:solidFill>
                <a:effectLst/>
                <a:uLnTx/>
                <a:uFillTx/>
                <a:latin typeface="メイリオ" panose="020B0604030504040204" pitchFamily="50" charset="-128"/>
                <a:ea typeface="メイリオ" panose="020B0604030504040204" pitchFamily="50" charset="-128"/>
                <a:cs typeface="Arial"/>
                <a:sym typeface="Arial"/>
              </a:rPr>
              <a:t>Google</a:t>
            </a:r>
            <a:r>
              <a:rPr kumimoji="0" lang="ja-JP" altLang="en-US" sz="1200" b="0" i="0" u="none" strike="noStrike" kern="0" cap="none" spc="0" normalizeH="0" baseline="0" noProof="0" dirty="0">
                <a:ln>
                  <a:noFill/>
                </a:ln>
                <a:solidFill>
                  <a:srgbClr val="434343"/>
                </a:solidFill>
                <a:effectLst/>
                <a:uLnTx/>
                <a:uFillTx/>
                <a:latin typeface="メイリオ" panose="020B0604030504040204" pitchFamily="50" charset="-128"/>
                <a:ea typeface="メイリオ" panose="020B0604030504040204" pitchFamily="50" charset="-128"/>
                <a:cs typeface="Arial"/>
                <a:sym typeface="Arial"/>
              </a:rPr>
              <a:t>マイビジネスや公式サイト、ポータルサイト）と並んで、口コミのレイティング、内容が影響。</a:t>
            </a:r>
            <a:endParaRPr kumimoji="0" lang="en-US" altLang="ja-JP" sz="1200" b="0" i="0" u="none" strike="noStrike" kern="0" cap="none" spc="0" normalizeH="0" baseline="0" noProof="0" dirty="0">
              <a:ln>
                <a:noFill/>
              </a:ln>
              <a:solidFill>
                <a:srgbClr val="434343"/>
              </a:solidFill>
              <a:effectLst/>
              <a:uLnTx/>
              <a:uFillTx/>
              <a:latin typeface="メイリオ" panose="020B0604030504040204" pitchFamily="50" charset="-128"/>
              <a:ea typeface="メイリオ" panose="020B0604030504040204" pitchFamily="50" charset="-128"/>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Pts val="2800"/>
              <a:buFont typeface="Arial"/>
              <a:buNone/>
              <a:tabLst/>
              <a:defRPr/>
            </a:pPr>
            <a:r>
              <a:rPr kumimoji="0" lang="ja-JP" altLang="en-US" sz="1200" b="0" i="0" u="none" strike="noStrike" kern="0" cap="none" spc="0" normalizeH="0" baseline="0" noProof="0" dirty="0">
                <a:ln>
                  <a:noFill/>
                </a:ln>
                <a:solidFill>
                  <a:srgbClr val="434343"/>
                </a:solidFill>
                <a:effectLst/>
                <a:uLnTx/>
                <a:uFillTx/>
                <a:latin typeface="メイリオ" panose="020B0604030504040204" pitchFamily="50" charset="-128"/>
                <a:ea typeface="メイリオ" panose="020B0604030504040204" pitchFamily="50" charset="-128"/>
                <a:cs typeface="Arial"/>
                <a:sym typeface="Arial"/>
              </a:rPr>
              <a:t>検索に影響する重要な要素の一つに「サイテーション（インターネット上にお店の情報が言及されること）」があります。</a:t>
            </a:r>
            <a:r>
              <a:rPr kumimoji="0" lang="en-US" altLang="ja-JP" sz="1200" b="0" i="0" u="none" strike="noStrike" kern="0" cap="none" spc="0" normalizeH="0" baseline="0" noProof="0" dirty="0">
                <a:ln>
                  <a:noFill/>
                </a:ln>
                <a:solidFill>
                  <a:srgbClr val="434343"/>
                </a:solidFill>
                <a:effectLst/>
                <a:uLnTx/>
                <a:uFillTx/>
                <a:latin typeface="メイリオ" panose="020B0604030504040204" pitchFamily="50" charset="-128"/>
                <a:ea typeface="メイリオ" panose="020B0604030504040204" pitchFamily="50" charset="-128"/>
                <a:cs typeface="Arial"/>
                <a:sym typeface="Arial"/>
              </a:rPr>
              <a:t>SNS</a:t>
            </a:r>
            <a:r>
              <a:rPr kumimoji="0" lang="ja-JP" altLang="en-US" sz="1200" b="0" i="0" u="none" strike="noStrike" kern="0" cap="none" spc="0" normalizeH="0" baseline="0" noProof="0" dirty="0">
                <a:ln>
                  <a:noFill/>
                </a:ln>
                <a:solidFill>
                  <a:srgbClr val="434343"/>
                </a:solidFill>
                <a:effectLst/>
                <a:uLnTx/>
                <a:uFillTx/>
                <a:latin typeface="メイリオ" panose="020B0604030504040204" pitchFamily="50" charset="-128"/>
                <a:ea typeface="メイリオ" panose="020B0604030504040204" pitchFamily="50" charset="-128"/>
                <a:cs typeface="Arial"/>
                <a:sym typeface="Arial"/>
              </a:rPr>
              <a:t>や口コミ、ポータルサイトなどへの口コミも重要です。</a:t>
            </a:r>
            <a:endParaRPr kumimoji="0" lang="ja-JP" altLang="en-US" sz="1200" b="1"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Pts val="2800"/>
              <a:buFont typeface="Arial"/>
              <a:buNone/>
              <a:tabLst/>
              <a:defRPr/>
            </a:pPr>
            <a:endParaRPr kumimoji="0" lang="ja-JP" altLang="en-US" sz="1200" b="1"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sym typeface="Arial"/>
            </a:endParaRPr>
          </a:p>
        </p:txBody>
      </p:sp>
      <p:pic>
        <p:nvPicPr>
          <p:cNvPr id="9" name="Google Shape;139;p28" descr="Screen Shot 2020-10-22 at 12.13.38.png">
            <a:extLst>
              <a:ext uri="{FF2B5EF4-FFF2-40B4-BE49-F238E27FC236}">
                <a16:creationId xmlns:a16="http://schemas.microsoft.com/office/drawing/2014/main" id="{6D30087A-8248-4A60-AAC1-5D511701939B}"/>
              </a:ext>
            </a:extLst>
          </p:cNvPr>
          <p:cNvPicPr preferRelativeResize="0"/>
          <p:nvPr/>
        </p:nvPicPr>
        <p:blipFill rotWithShape="1">
          <a:blip r:embed="rId3">
            <a:alphaModFix/>
          </a:blip>
          <a:srcRect t="18652"/>
          <a:stretch/>
        </p:blipFill>
        <p:spPr>
          <a:xfrm>
            <a:off x="4067499" y="2943129"/>
            <a:ext cx="3776483" cy="3582881"/>
          </a:xfrm>
          <a:prstGeom prst="rect">
            <a:avLst/>
          </a:prstGeom>
          <a:noFill/>
          <a:ln>
            <a:noFill/>
          </a:ln>
        </p:spPr>
      </p:pic>
      <p:sp>
        <p:nvSpPr>
          <p:cNvPr id="10" name="Google Shape;140;p28">
            <a:extLst>
              <a:ext uri="{FF2B5EF4-FFF2-40B4-BE49-F238E27FC236}">
                <a16:creationId xmlns:a16="http://schemas.microsoft.com/office/drawing/2014/main" id="{B73C65D1-8674-481A-B946-5A5F8756A473}"/>
              </a:ext>
            </a:extLst>
          </p:cNvPr>
          <p:cNvSpPr txBox="1"/>
          <p:nvPr/>
        </p:nvSpPr>
        <p:spPr>
          <a:xfrm>
            <a:off x="6678621" y="3621674"/>
            <a:ext cx="1296488" cy="449703"/>
          </a:xfrm>
          <a:prstGeom prst="rect">
            <a:avLst/>
          </a:prstGeom>
          <a:solidFill>
            <a:srgbClr val="FF0000"/>
          </a:solidFill>
          <a:ln>
            <a:noFill/>
          </a:ln>
        </p:spPr>
        <p:txBody>
          <a:bodyPr spcFirstLastPara="1" wrap="square" lIns="59399" tIns="59399" rIns="59399" bIns="59399" anchor="ctr" anchorCtr="0">
            <a:noAutofit/>
          </a:bodyPr>
          <a:lstStyle/>
          <a:p>
            <a:pPr marL="0" marR="0" lvl="0" indent="0" algn="ctr" defTabSz="1069155" rtl="0" eaLnBrk="1" fontAlgn="auto" latinLnBrk="0" hangingPunct="1">
              <a:lnSpc>
                <a:spcPct val="115000"/>
              </a:lnSpc>
              <a:spcBef>
                <a:spcPts val="0"/>
              </a:spcBef>
              <a:spcAft>
                <a:spcPts val="0"/>
              </a:spcAft>
              <a:buClr>
                <a:srgbClr val="FFFFFF"/>
              </a:buClr>
              <a:buSzPct val="225000"/>
              <a:buFont typeface="Arial"/>
              <a:buNone/>
              <a:tabLst/>
              <a:defRPr/>
            </a:pPr>
            <a:r>
              <a:rPr kumimoji="0" lang="en-US" altLang="ja" sz="900" b="0" i="0" u="none" strike="noStrike" kern="0" cap="none" spc="0" normalizeH="0" baseline="0" noProof="0">
                <a:ln>
                  <a:noFill/>
                </a:ln>
                <a:solidFill>
                  <a:srgbClr val="FFFFFF"/>
                </a:solidFill>
                <a:effectLst/>
                <a:uLnTx/>
                <a:uFillTx/>
                <a:latin typeface="Yu Gothic Medium" panose="020B0500000000000000" pitchFamily="50" charset="-128"/>
                <a:ea typeface="Yu Gothic Medium" panose="020B0500000000000000" pitchFamily="50" charset="-128"/>
                <a:cs typeface="Arial"/>
                <a:sym typeface="Arial"/>
              </a:rPr>
              <a:t>Google</a:t>
            </a:r>
            <a:r>
              <a:rPr kumimoji="0" lang="ja" altLang="en-US" sz="900" b="0" i="0" u="none" strike="noStrike" kern="0" cap="none" spc="0" normalizeH="0" baseline="0" noProof="0">
                <a:ln>
                  <a:noFill/>
                </a:ln>
                <a:solidFill>
                  <a:srgbClr val="FFFFFF"/>
                </a:solidFill>
                <a:effectLst/>
                <a:uLnTx/>
                <a:uFillTx/>
                <a:latin typeface="Yu Gothic Medium" panose="020B0500000000000000" pitchFamily="50" charset="-128"/>
                <a:ea typeface="Yu Gothic Medium" panose="020B0500000000000000" pitchFamily="50" charset="-128"/>
                <a:cs typeface="Arial"/>
                <a:sym typeface="Arial"/>
              </a:rPr>
              <a:t>マイビジネス</a:t>
            </a:r>
            <a:endParaRPr kumimoji="0" sz="900"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a:p>
            <a:pPr marL="0" marR="0" lvl="0" indent="0" algn="ctr" defTabSz="1069155" rtl="0" eaLnBrk="1" fontAlgn="auto" latinLnBrk="0" hangingPunct="1">
              <a:lnSpc>
                <a:spcPct val="115000"/>
              </a:lnSpc>
              <a:spcBef>
                <a:spcPts val="0"/>
              </a:spcBef>
              <a:spcAft>
                <a:spcPts val="0"/>
              </a:spcAft>
              <a:buClr>
                <a:srgbClr val="FFFFFF"/>
              </a:buClr>
              <a:buSzPct val="225000"/>
              <a:buFont typeface="Arial"/>
              <a:buNone/>
              <a:tabLst/>
              <a:defRPr/>
            </a:pPr>
            <a:r>
              <a:rPr kumimoji="0" lang="en-US" altLang="ja" sz="900" b="0" i="0" u="none" strike="noStrike" kern="0" cap="none" spc="0" normalizeH="0" baseline="0" noProof="0">
                <a:ln>
                  <a:noFill/>
                </a:ln>
                <a:solidFill>
                  <a:srgbClr val="FFFFFF"/>
                </a:solidFill>
                <a:effectLst/>
                <a:uLnTx/>
                <a:uFillTx/>
                <a:latin typeface="Yu Gothic Medium" panose="020B0500000000000000" pitchFamily="50" charset="-128"/>
                <a:ea typeface="Yu Gothic Medium" panose="020B0500000000000000" pitchFamily="50" charset="-128"/>
                <a:cs typeface="Arial"/>
                <a:sym typeface="Arial"/>
              </a:rPr>
              <a:t>25.1%</a:t>
            </a:r>
            <a:endParaRPr kumimoji="0" sz="900"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p:txBody>
      </p:sp>
      <p:sp>
        <p:nvSpPr>
          <p:cNvPr id="11" name="Google Shape;141;p28">
            <a:extLst>
              <a:ext uri="{FF2B5EF4-FFF2-40B4-BE49-F238E27FC236}">
                <a16:creationId xmlns:a16="http://schemas.microsoft.com/office/drawing/2014/main" id="{181859CB-50A2-410E-88E4-DE23C7386343}"/>
              </a:ext>
            </a:extLst>
          </p:cNvPr>
          <p:cNvSpPr txBox="1"/>
          <p:nvPr/>
        </p:nvSpPr>
        <p:spPr>
          <a:xfrm>
            <a:off x="6678621" y="5273482"/>
            <a:ext cx="1296488" cy="449703"/>
          </a:xfrm>
          <a:prstGeom prst="rect">
            <a:avLst/>
          </a:prstGeom>
          <a:solidFill>
            <a:srgbClr val="92D050"/>
          </a:solidFill>
          <a:ln>
            <a:noFill/>
          </a:ln>
        </p:spPr>
        <p:txBody>
          <a:bodyPr spcFirstLastPara="1" wrap="square" lIns="59399" tIns="59399" rIns="59399" bIns="59399" anchor="ctr" anchorCtr="0">
            <a:noAutofit/>
          </a:bodyPr>
          <a:lstStyle/>
          <a:p>
            <a:pPr marL="0" marR="0" lvl="0" indent="0" algn="ctr" defTabSz="1069155" rtl="0" eaLnBrk="1" fontAlgn="auto" latinLnBrk="0" hangingPunct="1">
              <a:lnSpc>
                <a:spcPct val="115000"/>
              </a:lnSpc>
              <a:spcBef>
                <a:spcPts val="0"/>
              </a:spcBef>
              <a:spcAft>
                <a:spcPts val="0"/>
              </a:spcAft>
              <a:buClr>
                <a:srgbClr val="FFFFFF"/>
              </a:buClr>
              <a:buSzPct val="225000"/>
              <a:buFont typeface="Arial"/>
              <a:buNone/>
              <a:tabLst/>
              <a:defRPr/>
            </a:pPr>
            <a:r>
              <a:rPr kumimoji="0" lang="ja" altLang="en-US" sz="900" b="0" i="0" u="none" strike="noStrike" kern="0" cap="none" spc="0" normalizeH="0" baseline="0" noProof="0">
                <a:ln>
                  <a:noFill/>
                </a:ln>
                <a:solidFill>
                  <a:srgbClr val="FFFFFF"/>
                </a:solidFill>
                <a:effectLst/>
                <a:uLnTx/>
                <a:uFillTx/>
                <a:latin typeface="Yu Gothic Medium" panose="020B0500000000000000" pitchFamily="50" charset="-128"/>
                <a:ea typeface="Yu Gothic Medium" panose="020B0500000000000000" pitchFamily="50" charset="-128"/>
                <a:cs typeface="Arial"/>
                <a:sym typeface="Arial"/>
              </a:rPr>
              <a:t>リンク</a:t>
            </a:r>
            <a:endParaRPr kumimoji="0" sz="900"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a:p>
            <a:pPr marL="0" marR="0" lvl="0" indent="0" algn="ctr" defTabSz="1069155" rtl="0" eaLnBrk="1" fontAlgn="auto" latinLnBrk="0" hangingPunct="1">
              <a:lnSpc>
                <a:spcPct val="115000"/>
              </a:lnSpc>
              <a:spcBef>
                <a:spcPts val="0"/>
              </a:spcBef>
              <a:spcAft>
                <a:spcPts val="0"/>
              </a:spcAft>
              <a:buClr>
                <a:srgbClr val="FFFFFF"/>
              </a:buClr>
              <a:buSzPct val="225000"/>
              <a:buFont typeface="Arial"/>
              <a:buNone/>
              <a:tabLst/>
              <a:defRPr/>
            </a:pPr>
            <a:r>
              <a:rPr kumimoji="0" lang="en-US" altLang="ja" sz="900" b="0" i="0" u="none" strike="noStrike" kern="0" cap="none" spc="0" normalizeH="0" baseline="0" noProof="0">
                <a:ln>
                  <a:noFill/>
                </a:ln>
                <a:solidFill>
                  <a:srgbClr val="FFFFFF"/>
                </a:solidFill>
                <a:effectLst/>
                <a:uLnTx/>
                <a:uFillTx/>
                <a:latin typeface="Yu Gothic Medium" panose="020B0500000000000000" pitchFamily="50" charset="-128"/>
                <a:ea typeface="Yu Gothic Medium" panose="020B0500000000000000" pitchFamily="50" charset="-128"/>
                <a:cs typeface="Arial"/>
                <a:sym typeface="Arial"/>
              </a:rPr>
              <a:t>16.5%</a:t>
            </a:r>
            <a:endParaRPr kumimoji="0" sz="900"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p:txBody>
      </p:sp>
      <p:sp>
        <p:nvSpPr>
          <p:cNvPr id="12" name="Google Shape;142;p28">
            <a:extLst>
              <a:ext uri="{FF2B5EF4-FFF2-40B4-BE49-F238E27FC236}">
                <a16:creationId xmlns:a16="http://schemas.microsoft.com/office/drawing/2014/main" id="{3CFAF94F-9D4C-4969-A3CE-C1A8E9EB84E3}"/>
              </a:ext>
            </a:extLst>
          </p:cNvPr>
          <p:cNvSpPr txBox="1"/>
          <p:nvPr/>
        </p:nvSpPr>
        <p:spPr>
          <a:xfrm>
            <a:off x="5227485" y="5713450"/>
            <a:ext cx="1296488" cy="449703"/>
          </a:xfrm>
          <a:prstGeom prst="rect">
            <a:avLst/>
          </a:prstGeom>
          <a:solidFill>
            <a:srgbClr val="92D050">
              <a:alpha val="90200"/>
            </a:srgbClr>
          </a:solidFill>
          <a:ln>
            <a:noFill/>
          </a:ln>
        </p:spPr>
        <p:txBody>
          <a:bodyPr spcFirstLastPara="1" wrap="square" lIns="59399" tIns="59399" rIns="59399" bIns="59399" anchor="ctr" anchorCtr="0">
            <a:noAutofit/>
          </a:bodyPr>
          <a:lstStyle/>
          <a:p>
            <a:pPr marL="0" marR="0" lvl="0" indent="0" algn="ctr" defTabSz="1069155" rtl="0" eaLnBrk="1" fontAlgn="auto" latinLnBrk="0" hangingPunct="1">
              <a:lnSpc>
                <a:spcPct val="115000"/>
              </a:lnSpc>
              <a:spcBef>
                <a:spcPts val="0"/>
              </a:spcBef>
              <a:spcAft>
                <a:spcPts val="0"/>
              </a:spcAft>
              <a:buClr>
                <a:srgbClr val="FFFFFF"/>
              </a:buClr>
              <a:buSzPct val="225000"/>
              <a:buFont typeface="Arial"/>
              <a:buNone/>
              <a:tabLst/>
              <a:defRPr/>
            </a:pPr>
            <a:r>
              <a:rPr kumimoji="0" lang="ja" altLang="en-US" sz="900" b="1"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Arial"/>
                <a:sym typeface="Arial"/>
              </a:rPr>
              <a:t>レビュー</a:t>
            </a:r>
            <a:endParaRPr kumimoji="0" sz="900" b="1"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a:p>
            <a:pPr marL="0" marR="0" lvl="0" indent="0" algn="ctr" defTabSz="1069155" rtl="0" eaLnBrk="1" fontAlgn="auto" latinLnBrk="0" hangingPunct="1">
              <a:lnSpc>
                <a:spcPct val="115000"/>
              </a:lnSpc>
              <a:spcBef>
                <a:spcPts val="0"/>
              </a:spcBef>
              <a:spcAft>
                <a:spcPts val="0"/>
              </a:spcAft>
              <a:buClr>
                <a:srgbClr val="FFFFFF"/>
              </a:buClr>
              <a:buSzPct val="225000"/>
              <a:buFont typeface="Arial"/>
              <a:buNone/>
              <a:tabLst/>
              <a:defRPr/>
            </a:pPr>
            <a:r>
              <a:rPr kumimoji="0" lang="en-US" altLang="ja" sz="900" b="1"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Arial"/>
                <a:sym typeface="Arial"/>
              </a:rPr>
              <a:t>15.4%</a:t>
            </a:r>
            <a:endParaRPr kumimoji="0" sz="900" b="1"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p:txBody>
      </p:sp>
      <p:sp>
        <p:nvSpPr>
          <p:cNvPr id="13" name="Google Shape;143;p28">
            <a:extLst>
              <a:ext uri="{FF2B5EF4-FFF2-40B4-BE49-F238E27FC236}">
                <a16:creationId xmlns:a16="http://schemas.microsoft.com/office/drawing/2014/main" id="{934F5ED8-E830-4754-8E61-64F5E5BEF50E}"/>
              </a:ext>
            </a:extLst>
          </p:cNvPr>
          <p:cNvSpPr txBox="1"/>
          <p:nvPr/>
        </p:nvSpPr>
        <p:spPr>
          <a:xfrm>
            <a:off x="3987235" y="5200790"/>
            <a:ext cx="1296488" cy="449703"/>
          </a:xfrm>
          <a:prstGeom prst="rect">
            <a:avLst/>
          </a:prstGeom>
          <a:solidFill>
            <a:srgbClr val="92D050"/>
          </a:solidFill>
          <a:ln>
            <a:noFill/>
          </a:ln>
        </p:spPr>
        <p:txBody>
          <a:bodyPr spcFirstLastPara="1" wrap="square" lIns="59399" tIns="59399" rIns="59399" bIns="59399" anchor="ctr" anchorCtr="0">
            <a:noAutofit/>
          </a:bodyPr>
          <a:lstStyle/>
          <a:p>
            <a:pPr marL="0" marR="0" lvl="0" indent="0" algn="ctr" defTabSz="1069155" rtl="0" eaLnBrk="1" fontAlgn="auto" latinLnBrk="0" hangingPunct="1">
              <a:lnSpc>
                <a:spcPct val="115000"/>
              </a:lnSpc>
              <a:spcBef>
                <a:spcPts val="0"/>
              </a:spcBef>
              <a:spcAft>
                <a:spcPts val="0"/>
              </a:spcAft>
              <a:buClr>
                <a:srgbClr val="FFFFFF"/>
              </a:buClr>
              <a:buSzPct val="225000"/>
              <a:buFont typeface="Arial"/>
              <a:buNone/>
              <a:tabLst/>
              <a:defRPr/>
            </a:pPr>
            <a:r>
              <a:rPr kumimoji="0" lang="ja" altLang="en-US" sz="900" b="0" i="0" u="none" strike="noStrike" kern="0" cap="none" spc="0" normalizeH="0" baseline="0" noProof="0">
                <a:ln>
                  <a:noFill/>
                </a:ln>
                <a:solidFill>
                  <a:srgbClr val="FFFFFF"/>
                </a:solidFill>
                <a:effectLst/>
                <a:uLnTx/>
                <a:uFillTx/>
                <a:latin typeface="Yu Gothic Medium" panose="020B0500000000000000" pitchFamily="50" charset="-128"/>
                <a:ea typeface="Yu Gothic Medium" panose="020B0500000000000000" pitchFamily="50" charset="-128"/>
                <a:cs typeface="Arial"/>
                <a:sym typeface="Arial"/>
              </a:rPr>
              <a:t>ページの評価</a:t>
            </a:r>
            <a:endParaRPr kumimoji="0" sz="900"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a:p>
            <a:pPr marL="0" marR="0" lvl="0" indent="0" algn="ctr" defTabSz="1069155" rtl="0" eaLnBrk="1" fontAlgn="auto" latinLnBrk="0" hangingPunct="1">
              <a:lnSpc>
                <a:spcPct val="115000"/>
              </a:lnSpc>
              <a:spcBef>
                <a:spcPts val="0"/>
              </a:spcBef>
              <a:spcAft>
                <a:spcPts val="0"/>
              </a:spcAft>
              <a:buClr>
                <a:srgbClr val="FFFFFF"/>
              </a:buClr>
              <a:buSzPct val="225000"/>
              <a:buFont typeface="Arial"/>
              <a:buNone/>
              <a:tabLst/>
              <a:defRPr/>
            </a:pPr>
            <a:r>
              <a:rPr kumimoji="0" lang="en-US" altLang="ja" sz="900" b="0" i="0" u="none" strike="noStrike" kern="0" cap="none" spc="0" normalizeH="0" baseline="0" noProof="0">
                <a:ln>
                  <a:noFill/>
                </a:ln>
                <a:solidFill>
                  <a:srgbClr val="FFFFFF"/>
                </a:solidFill>
                <a:effectLst/>
                <a:uLnTx/>
                <a:uFillTx/>
                <a:latin typeface="Yu Gothic Medium" panose="020B0500000000000000" pitchFamily="50" charset="-128"/>
                <a:ea typeface="Yu Gothic Medium" panose="020B0500000000000000" pitchFamily="50" charset="-128"/>
                <a:cs typeface="Arial"/>
                <a:sym typeface="Arial"/>
              </a:rPr>
              <a:t>13.8%</a:t>
            </a:r>
            <a:endParaRPr kumimoji="0" sz="900"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p:txBody>
      </p:sp>
      <p:sp>
        <p:nvSpPr>
          <p:cNvPr id="14" name="Google Shape;144;p28">
            <a:extLst>
              <a:ext uri="{FF2B5EF4-FFF2-40B4-BE49-F238E27FC236}">
                <a16:creationId xmlns:a16="http://schemas.microsoft.com/office/drawing/2014/main" id="{945E46EA-C37E-4660-82AD-E71D1D06715C}"/>
              </a:ext>
            </a:extLst>
          </p:cNvPr>
          <p:cNvSpPr txBox="1"/>
          <p:nvPr/>
        </p:nvSpPr>
        <p:spPr>
          <a:xfrm>
            <a:off x="3637963" y="4250370"/>
            <a:ext cx="1296488" cy="449703"/>
          </a:xfrm>
          <a:prstGeom prst="rect">
            <a:avLst/>
          </a:prstGeom>
          <a:solidFill>
            <a:srgbClr val="92D050"/>
          </a:solidFill>
          <a:ln>
            <a:noFill/>
          </a:ln>
        </p:spPr>
        <p:txBody>
          <a:bodyPr spcFirstLastPara="1" wrap="square" lIns="59399" tIns="59399" rIns="59399" bIns="59399" anchor="ctr" anchorCtr="0">
            <a:noAutofit/>
          </a:bodyPr>
          <a:lstStyle/>
          <a:p>
            <a:pPr marL="0" marR="0" lvl="0" indent="0" algn="ctr" defTabSz="1069155" rtl="0" eaLnBrk="1" fontAlgn="auto" latinLnBrk="0" hangingPunct="1">
              <a:lnSpc>
                <a:spcPct val="115000"/>
              </a:lnSpc>
              <a:spcBef>
                <a:spcPts val="0"/>
              </a:spcBef>
              <a:spcAft>
                <a:spcPts val="0"/>
              </a:spcAft>
              <a:buClr>
                <a:srgbClr val="FFFFFF"/>
              </a:buClr>
              <a:buSzPct val="225000"/>
              <a:buFont typeface="Arial"/>
              <a:buNone/>
              <a:tabLst/>
              <a:defRPr/>
            </a:pPr>
            <a:r>
              <a:rPr kumimoji="0" lang="ja" altLang="en-US" sz="900" b="0" i="0" u="none" strike="noStrike" kern="0" cap="none" spc="0" normalizeH="0" baseline="0" noProof="0">
                <a:ln>
                  <a:noFill/>
                </a:ln>
                <a:solidFill>
                  <a:srgbClr val="FFFFFF"/>
                </a:solidFill>
                <a:effectLst/>
                <a:uLnTx/>
                <a:uFillTx/>
                <a:latin typeface="Yu Gothic Medium" panose="020B0500000000000000" pitchFamily="50" charset="-128"/>
                <a:ea typeface="Yu Gothic Medium" panose="020B0500000000000000" pitchFamily="50" charset="-128"/>
                <a:cs typeface="Arial"/>
                <a:sym typeface="Arial"/>
              </a:rPr>
              <a:t>サイテーション</a:t>
            </a:r>
            <a:endParaRPr kumimoji="0" sz="900"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a:p>
            <a:pPr marL="0" marR="0" lvl="0" indent="0" algn="ctr" defTabSz="1069155" rtl="0" eaLnBrk="1" fontAlgn="auto" latinLnBrk="0" hangingPunct="1">
              <a:lnSpc>
                <a:spcPct val="115000"/>
              </a:lnSpc>
              <a:spcBef>
                <a:spcPts val="0"/>
              </a:spcBef>
              <a:spcAft>
                <a:spcPts val="0"/>
              </a:spcAft>
              <a:buClr>
                <a:srgbClr val="FFFFFF"/>
              </a:buClr>
              <a:buSzPct val="225000"/>
              <a:buFont typeface="Arial"/>
              <a:buNone/>
              <a:tabLst/>
              <a:defRPr/>
            </a:pPr>
            <a:r>
              <a:rPr kumimoji="0" lang="en-US" altLang="ja" sz="900" b="0" i="0" u="none" strike="noStrike" kern="0" cap="none" spc="0" normalizeH="0" baseline="0" noProof="0">
                <a:ln>
                  <a:noFill/>
                </a:ln>
                <a:solidFill>
                  <a:srgbClr val="FFFFFF"/>
                </a:solidFill>
                <a:effectLst/>
                <a:uLnTx/>
                <a:uFillTx/>
                <a:latin typeface="Yu Gothic Medium" panose="020B0500000000000000" pitchFamily="50" charset="-128"/>
                <a:ea typeface="Yu Gothic Medium" panose="020B0500000000000000" pitchFamily="50" charset="-128"/>
                <a:cs typeface="Arial"/>
                <a:sym typeface="Arial"/>
              </a:rPr>
              <a:t>10.8%</a:t>
            </a:r>
            <a:endParaRPr kumimoji="0" sz="900"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p:txBody>
      </p:sp>
      <p:sp>
        <p:nvSpPr>
          <p:cNvPr id="15" name="Google Shape;145;p28">
            <a:extLst>
              <a:ext uri="{FF2B5EF4-FFF2-40B4-BE49-F238E27FC236}">
                <a16:creationId xmlns:a16="http://schemas.microsoft.com/office/drawing/2014/main" id="{489743FE-3DE3-43EE-A3F9-7A448B645CB6}"/>
              </a:ext>
            </a:extLst>
          </p:cNvPr>
          <p:cNvSpPr txBox="1"/>
          <p:nvPr/>
        </p:nvSpPr>
        <p:spPr>
          <a:xfrm>
            <a:off x="3931012" y="3496646"/>
            <a:ext cx="1296488" cy="449703"/>
          </a:xfrm>
          <a:prstGeom prst="rect">
            <a:avLst/>
          </a:prstGeom>
          <a:solidFill>
            <a:srgbClr val="92D050"/>
          </a:solidFill>
          <a:ln>
            <a:noFill/>
          </a:ln>
        </p:spPr>
        <p:txBody>
          <a:bodyPr spcFirstLastPara="1" wrap="square" lIns="59399" tIns="59399" rIns="59399" bIns="59399" anchor="ctr" anchorCtr="0">
            <a:noAutofit/>
          </a:bodyPr>
          <a:lstStyle/>
          <a:p>
            <a:pPr marL="0" marR="0" lvl="0" indent="0" algn="ctr" defTabSz="1069155" rtl="0" eaLnBrk="1" fontAlgn="auto" latinLnBrk="0" hangingPunct="1">
              <a:lnSpc>
                <a:spcPct val="115000"/>
              </a:lnSpc>
              <a:spcBef>
                <a:spcPts val="0"/>
              </a:spcBef>
              <a:spcAft>
                <a:spcPts val="0"/>
              </a:spcAft>
              <a:buClr>
                <a:srgbClr val="FFFFFF"/>
              </a:buClr>
              <a:buSzPct val="225000"/>
              <a:buFont typeface="Arial"/>
              <a:buNone/>
              <a:tabLst/>
              <a:defRPr/>
            </a:pPr>
            <a:r>
              <a:rPr kumimoji="0" lang="ja" altLang="en-US" sz="900" b="0" i="0" u="none" strike="noStrike" kern="0" cap="none" spc="0" normalizeH="0" baseline="0" noProof="0">
                <a:ln>
                  <a:noFill/>
                </a:ln>
                <a:solidFill>
                  <a:srgbClr val="FFFFFF"/>
                </a:solidFill>
                <a:effectLst/>
                <a:uLnTx/>
                <a:uFillTx/>
                <a:latin typeface="Yu Gothic Medium" panose="020B0500000000000000" pitchFamily="50" charset="-128"/>
                <a:ea typeface="Yu Gothic Medium" panose="020B0500000000000000" pitchFamily="50" charset="-128"/>
                <a:cs typeface="Arial"/>
                <a:sym typeface="Arial"/>
              </a:rPr>
              <a:t>行動シグナル</a:t>
            </a:r>
            <a:endParaRPr kumimoji="0" sz="900"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a:p>
            <a:pPr marL="0" marR="0" lvl="0" indent="0" algn="ctr" defTabSz="1069155" rtl="0" eaLnBrk="1" fontAlgn="auto" latinLnBrk="0" hangingPunct="1">
              <a:lnSpc>
                <a:spcPct val="115000"/>
              </a:lnSpc>
              <a:spcBef>
                <a:spcPts val="0"/>
              </a:spcBef>
              <a:spcAft>
                <a:spcPts val="0"/>
              </a:spcAft>
              <a:buClr>
                <a:srgbClr val="FFFFFF"/>
              </a:buClr>
              <a:buSzPct val="225000"/>
              <a:buFont typeface="Arial"/>
              <a:buNone/>
              <a:tabLst/>
              <a:defRPr/>
            </a:pPr>
            <a:r>
              <a:rPr kumimoji="0" lang="en-US" altLang="ja" sz="900" b="0" i="0" u="none" strike="noStrike" kern="0" cap="none" spc="0" normalizeH="0" baseline="0" noProof="0">
                <a:ln>
                  <a:noFill/>
                </a:ln>
                <a:solidFill>
                  <a:srgbClr val="FFFFFF"/>
                </a:solidFill>
                <a:effectLst/>
                <a:uLnTx/>
                <a:uFillTx/>
                <a:latin typeface="Yu Gothic Medium" panose="020B0500000000000000" pitchFamily="50" charset="-128"/>
                <a:ea typeface="Yu Gothic Medium" panose="020B0500000000000000" pitchFamily="50" charset="-128"/>
                <a:cs typeface="Arial"/>
                <a:sym typeface="Arial"/>
              </a:rPr>
              <a:t>9.6%</a:t>
            </a:r>
            <a:endParaRPr kumimoji="0" sz="900"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p:txBody>
      </p:sp>
      <p:sp>
        <p:nvSpPr>
          <p:cNvPr id="16" name="Google Shape;146;p28">
            <a:extLst>
              <a:ext uri="{FF2B5EF4-FFF2-40B4-BE49-F238E27FC236}">
                <a16:creationId xmlns:a16="http://schemas.microsoft.com/office/drawing/2014/main" id="{0DB3E00D-2FB5-47A2-8E78-89AB67A6D58C}"/>
              </a:ext>
            </a:extLst>
          </p:cNvPr>
          <p:cNvSpPr txBox="1"/>
          <p:nvPr/>
        </p:nvSpPr>
        <p:spPr>
          <a:xfrm>
            <a:off x="4207591" y="2876566"/>
            <a:ext cx="1296488" cy="449703"/>
          </a:xfrm>
          <a:prstGeom prst="rect">
            <a:avLst/>
          </a:prstGeom>
          <a:solidFill>
            <a:srgbClr val="92D050"/>
          </a:solidFill>
          <a:ln>
            <a:noFill/>
          </a:ln>
        </p:spPr>
        <p:txBody>
          <a:bodyPr spcFirstLastPara="1" wrap="square" lIns="59399" tIns="59399" rIns="59399" bIns="59399" anchor="ctr" anchorCtr="0">
            <a:noAutofit/>
          </a:bodyPr>
          <a:lstStyle/>
          <a:p>
            <a:pPr marL="0" marR="0" lvl="0" indent="0" algn="ctr" defTabSz="1069155" rtl="0" eaLnBrk="1" fontAlgn="auto" latinLnBrk="0" hangingPunct="1">
              <a:lnSpc>
                <a:spcPct val="115000"/>
              </a:lnSpc>
              <a:spcBef>
                <a:spcPts val="0"/>
              </a:spcBef>
              <a:spcAft>
                <a:spcPts val="0"/>
              </a:spcAft>
              <a:buClr>
                <a:srgbClr val="FFFFFF"/>
              </a:buClr>
              <a:buSzPts val="1485"/>
              <a:buFont typeface="Arial"/>
              <a:buNone/>
              <a:tabLst/>
              <a:defRPr/>
            </a:pPr>
            <a:r>
              <a:rPr kumimoji="0" lang="ja" altLang="en-US" sz="900" b="0" i="0" u="none" strike="noStrike" kern="0" cap="none" spc="0" normalizeH="0" baseline="0" noProof="0">
                <a:ln>
                  <a:noFill/>
                </a:ln>
                <a:solidFill>
                  <a:srgbClr val="FFFFFF"/>
                </a:solidFill>
                <a:effectLst/>
                <a:uLnTx/>
                <a:uFillTx/>
                <a:latin typeface="Yu Gothic Medium" panose="020B0500000000000000" pitchFamily="50" charset="-128"/>
                <a:ea typeface="Yu Gothic Medium" panose="020B0500000000000000" pitchFamily="50" charset="-128"/>
                <a:cs typeface="Arial"/>
                <a:sym typeface="Arial"/>
              </a:rPr>
              <a:t>パーソナライゼーション</a:t>
            </a:r>
            <a:endParaRPr kumimoji="0" sz="900"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a:p>
            <a:pPr marL="0" marR="0" lvl="0" indent="0" algn="ctr" defTabSz="1069155" rtl="0" eaLnBrk="1" fontAlgn="auto" latinLnBrk="0" hangingPunct="1">
              <a:lnSpc>
                <a:spcPct val="115000"/>
              </a:lnSpc>
              <a:spcBef>
                <a:spcPts val="0"/>
              </a:spcBef>
              <a:spcAft>
                <a:spcPts val="0"/>
              </a:spcAft>
              <a:buClr>
                <a:srgbClr val="FFFFFF"/>
              </a:buClr>
              <a:buSzPts val="1485"/>
              <a:buFont typeface="Arial"/>
              <a:buNone/>
              <a:tabLst/>
              <a:defRPr/>
            </a:pPr>
            <a:r>
              <a:rPr kumimoji="0" lang="en-US" altLang="ja" sz="900" b="0" i="0" u="none" strike="noStrike" kern="0" cap="none" spc="0" normalizeH="0" baseline="0" noProof="0">
                <a:ln>
                  <a:noFill/>
                </a:ln>
                <a:solidFill>
                  <a:srgbClr val="FFFFFF"/>
                </a:solidFill>
                <a:effectLst/>
                <a:uLnTx/>
                <a:uFillTx/>
                <a:latin typeface="Yu Gothic Medium" panose="020B0500000000000000" pitchFamily="50" charset="-128"/>
                <a:ea typeface="Yu Gothic Medium" panose="020B0500000000000000" pitchFamily="50" charset="-128"/>
                <a:cs typeface="Arial"/>
                <a:sym typeface="Arial"/>
              </a:rPr>
              <a:t>5.9%</a:t>
            </a:r>
            <a:endParaRPr kumimoji="0" sz="900"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p:txBody>
      </p:sp>
      <p:sp>
        <p:nvSpPr>
          <p:cNvPr id="17" name="Google Shape;147;p28">
            <a:extLst>
              <a:ext uri="{FF2B5EF4-FFF2-40B4-BE49-F238E27FC236}">
                <a16:creationId xmlns:a16="http://schemas.microsoft.com/office/drawing/2014/main" id="{AA241B41-5F9B-433E-BB6C-DC3258E2169D}"/>
              </a:ext>
            </a:extLst>
          </p:cNvPr>
          <p:cNvSpPr txBox="1"/>
          <p:nvPr/>
        </p:nvSpPr>
        <p:spPr>
          <a:xfrm>
            <a:off x="5620587" y="2726502"/>
            <a:ext cx="1296488" cy="449703"/>
          </a:xfrm>
          <a:prstGeom prst="rect">
            <a:avLst/>
          </a:prstGeom>
          <a:solidFill>
            <a:srgbClr val="92D050"/>
          </a:solidFill>
          <a:ln>
            <a:noFill/>
          </a:ln>
        </p:spPr>
        <p:txBody>
          <a:bodyPr spcFirstLastPara="1" wrap="square" lIns="59399" tIns="59399" rIns="59399" bIns="59399" anchor="ctr" anchorCtr="0">
            <a:noAutofit/>
          </a:bodyPr>
          <a:lstStyle/>
          <a:p>
            <a:pPr marL="0" marR="0" lvl="0" indent="0" algn="ctr" defTabSz="1069155" rtl="0" eaLnBrk="1" fontAlgn="auto" latinLnBrk="0" hangingPunct="1">
              <a:lnSpc>
                <a:spcPct val="115000"/>
              </a:lnSpc>
              <a:spcBef>
                <a:spcPts val="0"/>
              </a:spcBef>
              <a:spcAft>
                <a:spcPts val="0"/>
              </a:spcAft>
              <a:buClr>
                <a:srgbClr val="FFFFFF"/>
              </a:buClr>
              <a:buSzPct val="225000"/>
              <a:buFont typeface="Arial"/>
              <a:buNone/>
              <a:tabLst/>
              <a:defRPr/>
            </a:pPr>
            <a:r>
              <a:rPr kumimoji="0" lang="ja" altLang="en-US" sz="900" b="0" i="0" u="none" strike="noStrike" kern="0" cap="none" spc="0" normalizeH="0" baseline="0" noProof="0">
                <a:ln>
                  <a:noFill/>
                </a:ln>
                <a:solidFill>
                  <a:srgbClr val="FFFFFF"/>
                </a:solidFill>
                <a:effectLst/>
                <a:uLnTx/>
                <a:uFillTx/>
                <a:latin typeface="Yu Gothic Medium" panose="020B0500000000000000" pitchFamily="50" charset="-128"/>
                <a:ea typeface="Yu Gothic Medium" panose="020B0500000000000000" pitchFamily="50" charset="-128"/>
                <a:cs typeface="Arial"/>
                <a:sym typeface="Arial"/>
              </a:rPr>
              <a:t>ソーシャル</a:t>
            </a:r>
            <a:endParaRPr kumimoji="0" sz="900"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a:p>
            <a:pPr marL="0" marR="0" lvl="0" indent="0" algn="ctr" defTabSz="1069155" rtl="0" eaLnBrk="1" fontAlgn="auto" latinLnBrk="0" hangingPunct="1">
              <a:lnSpc>
                <a:spcPct val="115000"/>
              </a:lnSpc>
              <a:spcBef>
                <a:spcPts val="0"/>
              </a:spcBef>
              <a:spcAft>
                <a:spcPts val="0"/>
              </a:spcAft>
              <a:buClr>
                <a:srgbClr val="FFFFFF"/>
              </a:buClr>
              <a:buSzPct val="225000"/>
              <a:buFont typeface="Arial"/>
              <a:buNone/>
              <a:tabLst/>
              <a:defRPr/>
            </a:pPr>
            <a:r>
              <a:rPr kumimoji="0" lang="en-US" altLang="ja" sz="900" b="0" i="0" u="none" strike="noStrike" kern="0" cap="none" spc="0" normalizeH="0" baseline="0" noProof="0">
                <a:ln>
                  <a:noFill/>
                </a:ln>
                <a:solidFill>
                  <a:srgbClr val="FFFFFF"/>
                </a:solidFill>
                <a:effectLst/>
                <a:uLnTx/>
                <a:uFillTx/>
                <a:latin typeface="Yu Gothic Medium" panose="020B0500000000000000" pitchFamily="50" charset="-128"/>
                <a:ea typeface="Yu Gothic Medium" panose="020B0500000000000000" pitchFamily="50" charset="-128"/>
                <a:cs typeface="Arial"/>
                <a:sym typeface="Arial"/>
              </a:rPr>
              <a:t>2.8%</a:t>
            </a:r>
            <a:endParaRPr kumimoji="0" sz="900"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p:txBody>
      </p:sp>
      <p:sp>
        <p:nvSpPr>
          <p:cNvPr id="18" name="Google Shape;148;p28">
            <a:hlinkClick r:id="rId4"/>
            <a:extLst>
              <a:ext uri="{FF2B5EF4-FFF2-40B4-BE49-F238E27FC236}">
                <a16:creationId xmlns:a16="http://schemas.microsoft.com/office/drawing/2014/main" id="{C7152591-15DC-49AE-8FF5-B653DE0FED66}"/>
              </a:ext>
            </a:extLst>
          </p:cNvPr>
          <p:cNvSpPr txBox="1"/>
          <p:nvPr/>
        </p:nvSpPr>
        <p:spPr>
          <a:xfrm>
            <a:off x="6787805" y="6331420"/>
            <a:ext cx="3378823" cy="258458"/>
          </a:xfrm>
          <a:prstGeom prst="rect">
            <a:avLst/>
          </a:prstGeom>
          <a:noFill/>
          <a:ln>
            <a:noFill/>
          </a:ln>
        </p:spPr>
        <p:txBody>
          <a:bodyPr spcFirstLastPara="1" wrap="square" lIns="59399" tIns="59399" rIns="59399" bIns="59399" anchor="ctr" anchorCtr="0">
            <a:spAutoFit/>
          </a:bodyPr>
          <a:lstStyle/>
          <a:p>
            <a:pPr marL="0" marR="0" lvl="0" indent="0" algn="r" defTabSz="1069155" rtl="0" eaLnBrk="1" fontAlgn="auto" latinLnBrk="0" hangingPunct="1">
              <a:lnSpc>
                <a:spcPct val="100000"/>
              </a:lnSpc>
              <a:spcBef>
                <a:spcPts val="0"/>
              </a:spcBef>
              <a:spcAft>
                <a:spcPts val="0"/>
              </a:spcAft>
              <a:buClr>
                <a:srgbClr val="5C5C5C"/>
              </a:buClr>
              <a:buSzPts val="4000"/>
              <a:buFont typeface="Arial"/>
              <a:buNone/>
              <a:tabLst/>
              <a:defRPr/>
            </a:pPr>
            <a:r>
              <a:rPr kumimoji="0" lang="en-US" altLang="ja" sz="900" b="0" i="1" u="none" strike="noStrike" kern="0" cap="none" spc="0" normalizeH="0" baseline="0" noProof="0">
                <a:ln>
                  <a:noFill/>
                </a:ln>
                <a:solidFill>
                  <a:srgbClr val="5C5C5C"/>
                </a:solidFill>
                <a:effectLst/>
                <a:uLnTx/>
                <a:uFillTx/>
                <a:latin typeface="Yu Gothic Medium" panose="020B0500000000000000" pitchFamily="50" charset="-128"/>
                <a:ea typeface="Yu Gothic Medium" panose="020B0500000000000000" pitchFamily="50" charset="-128"/>
                <a:cs typeface="Arial"/>
                <a:sym typeface="Arial"/>
              </a:rPr>
              <a:t>https://moz.com/local-search-ranking-factors</a:t>
            </a:r>
            <a:endParaRPr kumimoji="0" sz="900"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p:txBody>
      </p:sp>
      <p:sp>
        <p:nvSpPr>
          <p:cNvPr id="19" name="Google Shape;149;p28">
            <a:extLst>
              <a:ext uri="{FF2B5EF4-FFF2-40B4-BE49-F238E27FC236}">
                <a16:creationId xmlns:a16="http://schemas.microsoft.com/office/drawing/2014/main" id="{1B11AB2D-A65F-4C77-A667-C88AD1E7F820}"/>
              </a:ext>
            </a:extLst>
          </p:cNvPr>
          <p:cNvSpPr txBox="1"/>
          <p:nvPr/>
        </p:nvSpPr>
        <p:spPr>
          <a:xfrm>
            <a:off x="3816250" y="2193345"/>
            <a:ext cx="4158863" cy="379195"/>
          </a:xfrm>
          <a:prstGeom prst="rect">
            <a:avLst/>
          </a:prstGeom>
          <a:noFill/>
          <a:ln>
            <a:noFill/>
          </a:ln>
        </p:spPr>
        <p:txBody>
          <a:bodyPr spcFirstLastPara="1" wrap="square" lIns="106901" tIns="53436" rIns="106901" bIns="53436" anchor="t" anchorCtr="0">
            <a:noAutofit/>
          </a:bodyPr>
          <a:lstStyle/>
          <a:p>
            <a:pPr marL="0" marR="0" lvl="0" indent="0" algn="ctr" defTabSz="1069155" rtl="0" eaLnBrk="1" fontAlgn="auto" latinLnBrk="0" hangingPunct="1">
              <a:lnSpc>
                <a:spcPct val="150000"/>
              </a:lnSpc>
              <a:spcBef>
                <a:spcPts val="0"/>
              </a:spcBef>
              <a:spcAft>
                <a:spcPts val="0"/>
              </a:spcAft>
              <a:buClr>
                <a:srgbClr val="000000"/>
              </a:buClr>
              <a:buSzTx/>
              <a:buFont typeface="Arial"/>
              <a:buNone/>
              <a:tabLst/>
              <a:defRPr/>
            </a:pPr>
            <a:r>
              <a:rPr kumimoji="0" lang="ja" altLang="en-US" sz="900" b="1" i="0" u="none" strike="noStrike" kern="0" cap="none" spc="0" normalizeH="0" baseline="0" noProof="0">
                <a:ln>
                  <a:noFill/>
                </a:ln>
                <a:solidFill>
                  <a:srgbClr val="595959"/>
                </a:solidFill>
                <a:effectLst/>
                <a:uLnTx/>
                <a:uFillTx/>
                <a:latin typeface="Yu Gothic Medium" panose="020B0500000000000000" pitchFamily="50" charset="-128"/>
                <a:ea typeface="Yu Gothic Medium" panose="020B0500000000000000" pitchFamily="50" charset="-128"/>
                <a:cs typeface="Arial"/>
                <a:sym typeface="Arial"/>
              </a:rPr>
              <a:t>ローカルパックのランキング要素</a:t>
            </a:r>
            <a:endParaRPr kumimoji="0" sz="900" b="1"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a:sym typeface="Arial"/>
            </a:endParaRPr>
          </a:p>
        </p:txBody>
      </p:sp>
    </p:spTree>
    <p:extLst>
      <p:ext uri="{BB962C8B-B14F-4D97-AF65-F5344CB8AC3E}">
        <p14:creationId xmlns:p14="http://schemas.microsoft.com/office/powerpoint/2010/main" val="3502648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defTabSz="914354">
              <a:buSzPts val="1100"/>
              <a:defRPr/>
            </a:pPr>
            <a:r>
              <a:rPr lang="ja-JP" altLang="en-US" sz="2200" b="1" dirty="0">
                <a:ea typeface="メイリオ" panose="020B0604030504040204" pitchFamily="50" charset="-128"/>
                <a:cs typeface="Arial" panose="020B0604020202020204" pitchFamily="34" charset="0"/>
              </a:rPr>
              <a:t>あなたの会社はもう・・・</a:t>
            </a:r>
          </a:p>
        </p:txBody>
      </p:sp>
      <p:pic>
        <p:nvPicPr>
          <p:cNvPr id="3" name="図 2">
            <a:extLst>
              <a:ext uri="{FF2B5EF4-FFF2-40B4-BE49-F238E27FC236}">
                <a16:creationId xmlns:a16="http://schemas.microsoft.com/office/drawing/2014/main" id="{3E03754C-EEE2-4593-BEB0-DEDEF331FB29}"/>
              </a:ext>
            </a:extLst>
          </p:cNvPr>
          <p:cNvPicPr>
            <a:picLocks noChangeAspect="1"/>
          </p:cNvPicPr>
          <p:nvPr/>
        </p:nvPicPr>
        <p:blipFill>
          <a:blip r:embed="rId3"/>
          <a:stretch>
            <a:fillRect/>
          </a:stretch>
        </p:blipFill>
        <p:spPr>
          <a:xfrm>
            <a:off x="833122" y="1165710"/>
            <a:ext cx="5178953" cy="5178953"/>
          </a:xfrm>
          <a:prstGeom prst="rect">
            <a:avLst/>
          </a:prstGeom>
        </p:spPr>
      </p:pic>
      <p:sp>
        <p:nvSpPr>
          <p:cNvPr id="36" name="Google Shape;556;p27">
            <a:extLst>
              <a:ext uri="{FF2B5EF4-FFF2-40B4-BE49-F238E27FC236}">
                <a16:creationId xmlns:a16="http://schemas.microsoft.com/office/drawing/2014/main" id="{C4E867E4-8D65-4EF3-955C-0D844A91D66A}"/>
              </a:ext>
            </a:extLst>
          </p:cNvPr>
          <p:cNvSpPr txBox="1"/>
          <p:nvPr/>
        </p:nvSpPr>
        <p:spPr>
          <a:xfrm>
            <a:off x="6096006" y="1480952"/>
            <a:ext cx="6017367" cy="3896101"/>
          </a:xfrm>
          <a:prstGeom prst="rect">
            <a:avLst/>
          </a:prstGeom>
          <a:noFill/>
          <a:ln>
            <a:noFill/>
          </a:ln>
        </p:spPr>
        <p:txBody>
          <a:bodyPr spcFirstLastPara="1" wrap="square" lIns="0" tIns="0" rIns="0" bIns="0" anchor="ctr" anchorCtr="0">
            <a:noAutofit/>
          </a:bodyPr>
          <a:lstStyle/>
          <a:p>
            <a:pPr defTabSz="914354">
              <a:buSzPts val="1100"/>
              <a:defRPr/>
            </a:pPr>
            <a:r>
              <a:rPr lang="ja-JP" altLang="en-US" sz="7200" b="1" dirty="0">
                <a:latin typeface="Yu Gothic Medium" panose="020B0500000000000000" pitchFamily="50" charset="-128"/>
                <a:ea typeface="Yu Gothic Medium" panose="020B0500000000000000" pitchFamily="50" charset="-128"/>
                <a:cs typeface="Arial" panose="020B0604020202020204" pitchFamily="34" charset="0"/>
              </a:rPr>
              <a:t>戦う前に</a:t>
            </a:r>
            <a:endParaRPr lang="en-US" altLang="ja-JP" sz="7200" b="1" dirty="0">
              <a:latin typeface="Yu Gothic Medium" panose="020B0500000000000000" pitchFamily="50" charset="-128"/>
              <a:ea typeface="Yu Gothic Medium" panose="020B0500000000000000" pitchFamily="50" charset="-128"/>
              <a:cs typeface="Arial" panose="020B0604020202020204" pitchFamily="34" charset="0"/>
            </a:endParaRPr>
          </a:p>
          <a:p>
            <a:pPr defTabSz="914354">
              <a:buSzPts val="1100"/>
              <a:defRPr/>
            </a:pPr>
            <a:r>
              <a:rPr lang="ja-JP" altLang="en-US" sz="7200" b="1" dirty="0">
                <a:latin typeface="Yu Gothic Medium" panose="020B0500000000000000" pitchFamily="50" charset="-128"/>
                <a:ea typeface="Yu Gothic Medium" panose="020B0500000000000000" pitchFamily="50" charset="-128"/>
                <a:cs typeface="Arial" panose="020B0604020202020204" pitchFamily="34" charset="0"/>
              </a:rPr>
              <a:t>負けています。</a:t>
            </a:r>
          </a:p>
        </p:txBody>
      </p:sp>
    </p:spTree>
    <p:extLst>
      <p:ext uri="{BB962C8B-B14F-4D97-AF65-F5344CB8AC3E}">
        <p14:creationId xmlns:p14="http://schemas.microsoft.com/office/powerpoint/2010/main" val="22517485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8" name="Google Shape;138;p28">
            <a:extLst>
              <a:ext uri="{FF2B5EF4-FFF2-40B4-BE49-F238E27FC236}">
                <a16:creationId xmlns:a16="http://schemas.microsoft.com/office/drawing/2014/main" id="{7FF683A7-A479-42B9-8EF2-B13D38453C1E}"/>
              </a:ext>
            </a:extLst>
          </p:cNvPr>
          <p:cNvSpPr txBox="1">
            <a:spLocks/>
          </p:cNvSpPr>
          <p:nvPr/>
        </p:nvSpPr>
        <p:spPr>
          <a:xfrm>
            <a:off x="4622549" y="3105714"/>
            <a:ext cx="2255771" cy="646572"/>
          </a:xfrm>
          <a:prstGeom prst="rect">
            <a:avLst/>
          </a:prstGeom>
          <a:noFill/>
          <a:ln>
            <a:noFill/>
          </a:ln>
        </p:spPr>
        <p:txBody>
          <a:bodyPr spcFirstLastPara="1" wrap="square" lIns="0" tIns="0" rIns="0" bIns="2104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15000"/>
              </a:lnSpc>
              <a:spcBef>
                <a:spcPts val="0"/>
              </a:spcBef>
              <a:spcAft>
                <a:spcPts val="0"/>
              </a:spcAft>
              <a:buClr>
                <a:srgbClr val="000000"/>
              </a:buClr>
              <a:buSzPts val="2800"/>
              <a:buFont typeface="Arial"/>
              <a:buNone/>
              <a:tabLst/>
              <a:defRPr/>
            </a:pPr>
            <a:r>
              <a:rPr kumimoji="0" lang="ja-JP" altLang="en-US" sz="4000" b="1"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sym typeface="Arial"/>
              </a:rPr>
              <a:t>ここまで</a:t>
            </a:r>
          </a:p>
        </p:txBody>
      </p:sp>
    </p:spTree>
    <p:extLst>
      <p:ext uri="{BB962C8B-B14F-4D97-AF65-F5344CB8AC3E}">
        <p14:creationId xmlns:p14="http://schemas.microsoft.com/office/powerpoint/2010/main" val="42717587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453164" y="2949072"/>
            <a:ext cx="7285677" cy="959861"/>
          </a:xfrm>
          <a:prstGeom prst="rect">
            <a:avLst/>
          </a:prstGeom>
          <a:noFill/>
          <a:ln>
            <a:noFill/>
          </a:ln>
        </p:spPr>
        <p:txBody>
          <a:bodyPr spcFirstLastPara="1" wrap="square" lIns="0" tIns="0" rIns="0" bIns="0" anchor="ctr" anchorCtr="0">
            <a:noAutofit/>
          </a:bodyPr>
          <a:lstStyle/>
          <a:p>
            <a:pPr>
              <a:buClr>
                <a:schemeClr val="dk1"/>
              </a:buClr>
              <a:buSzPts val="1100"/>
            </a:pPr>
            <a:r>
              <a:rPr lang="ja-JP" altLang="en-US" sz="3600" b="1" dirty="0">
                <a:solidFill>
                  <a:srgbClr val="FF0000"/>
                </a:solidFill>
                <a:latin typeface="Yu Gothic Medium" panose="020B0500000000000000" pitchFamily="50" charset="-128"/>
                <a:ea typeface="Yu Gothic Medium" panose="020B0500000000000000" pitchFamily="50" charset="-128"/>
                <a:cs typeface="Arial" panose="020B0604020202020204" pitchFamily="34" charset="0"/>
              </a:rPr>
              <a:t>では、自社でどこまで出来るのか？</a:t>
            </a:r>
          </a:p>
        </p:txBody>
      </p:sp>
    </p:spTree>
    <p:extLst>
      <p:ext uri="{BB962C8B-B14F-4D97-AF65-F5344CB8AC3E}">
        <p14:creationId xmlns:p14="http://schemas.microsoft.com/office/powerpoint/2010/main" val="40321851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a:buClr>
                <a:schemeClr val="dk1"/>
              </a:buClr>
              <a:buSzPts val="1100"/>
            </a:pPr>
            <a:r>
              <a:rPr lang="en-US" altLang="ja-JP" sz="2200" b="1" dirty="0">
                <a:solidFill>
                  <a:schemeClr val="tx1"/>
                </a:solidFill>
                <a:latin typeface="Arial" panose="020B0604020202020204" pitchFamily="34" charset="0"/>
                <a:ea typeface="メイリオ" panose="020B0604030504040204" pitchFamily="50" charset="-128"/>
                <a:cs typeface="Arial" panose="020B0604020202020204" pitchFamily="34" charset="0"/>
              </a:rPr>
              <a:t>GMB</a:t>
            </a:r>
            <a:r>
              <a:rPr lang="ja-JP" altLang="en-US" sz="2200" b="1" dirty="0">
                <a:solidFill>
                  <a:schemeClr val="tx1"/>
                </a:solidFill>
                <a:latin typeface="Arial" panose="020B0604020202020204" pitchFamily="34" charset="0"/>
                <a:ea typeface="メイリオ" panose="020B0604030504040204" pitchFamily="50" charset="-128"/>
                <a:cs typeface="Arial" panose="020B0604020202020204" pitchFamily="34" charset="0"/>
              </a:rPr>
              <a:t>では何もできない</a:t>
            </a:r>
          </a:p>
        </p:txBody>
      </p:sp>
      <p:pic>
        <p:nvPicPr>
          <p:cNvPr id="4" name="図 3">
            <a:extLst>
              <a:ext uri="{FF2B5EF4-FFF2-40B4-BE49-F238E27FC236}">
                <a16:creationId xmlns:a16="http://schemas.microsoft.com/office/drawing/2014/main" id="{08BE5649-1CB4-4487-8C6D-B065CA40F99F}"/>
              </a:ext>
            </a:extLst>
          </p:cNvPr>
          <p:cNvPicPr>
            <a:picLocks noChangeAspect="1"/>
          </p:cNvPicPr>
          <p:nvPr/>
        </p:nvPicPr>
        <p:blipFill>
          <a:blip r:embed="rId3"/>
          <a:stretch>
            <a:fillRect/>
          </a:stretch>
        </p:blipFill>
        <p:spPr>
          <a:xfrm>
            <a:off x="1362076" y="1826260"/>
            <a:ext cx="9153525" cy="4427104"/>
          </a:xfrm>
          <a:prstGeom prst="rect">
            <a:avLst/>
          </a:prstGeom>
        </p:spPr>
      </p:pic>
      <p:sp>
        <p:nvSpPr>
          <p:cNvPr id="7" name="Google Shape;556;p27">
            <a:extLst>
              <a:ext uri="{FF2B5EF4-FFF2-40B4-BE49-F238E27FC236}">
                <a16:creationId xmlns:a16="http://schemas.microsoft.com/office/drawing/2014/main" id="{D5619A97-1EF9-47D6-8787-BE9F3B0ABC31}"/>
              </a:ext>
            </a:extLst>
          </p:cNvPr>
          <p:cNvSpPr txBox="1"/>
          <p:nvPr/>
        </p:nvSpPr>
        <p:spPr>
          <a:xfrm>
            <a:off x="1473200" y="1239523"/>
            <a:ext cx="9245600" cy="326284"/>
          </a:xfrm>
          <a:prstGeom prst="rect">
            <a:avLst/>
          </a:prstGeom>
          <a:noFill/>
          <a:ln>
            <a:noFill/>
          </a:ln>
        </p:spPr>
        <p:txBody>
          <a:bodyPr spcFirstLastPara="1" wrap="square" lIns="0" tIns="0" rIns="0" bIns="0" anchor="ctr" anchorCtr="0">
            <a:noAutofit/>
          </a:bodyPr>
          <a:lstStyle/>
          <a:p>
            <a:pPr>
              <a:buClr>
                <a:schemeClr val="dk1"/>
              </a:buClr>
              <a:buSzPts val="1100"/>
            </a:pPr>
            <a:r>
              <a:rPr lang="ja-JP" altLang="en-US" sz="2200" dirty="0">
                <a:solidFill>
                  <a:schemeClr val="tx1"/>
                </a:solidFill>
                <a:latin typeface="Yu Gothic Medium" panose="020B0500000000000000" pitchFamily="50" charset="-128"/>
                <a:ea typeface="Yu Gothic Medium" panose="020B0500000000000000" pitchFamily="50" charset="-128"/>
                <a:cs typeface="Arial" panose="020B0604020202020204" pitchFamily="34" charset="0"/>
              </a:rPr>
              <a:t>データが何も分からない。</a:t>
            </a:r>
            <a:r>
              <a:rPr kumimoji="1" lang="ja-JP" altLang="en-US" sz="2400" dirty="0">
                <a:latin typeface="Yu Gothic Medium" panose="020B0500000000000000" pitchFamily="50" charset="-128"/>
                <a:ea typeface="Yu Gothic Medium" panose="020B0500000000000000" pitchFamily="50" charset="-128"/>
              </a:rPr>
              <a:t>しかも最大三か月前までしか分からない。</a:t>
            </a:r>
          </a:p>
        </p:txBody>
      </p:sp>
    </p:spTree>
    <p:extLst>
      <p:ext uri="{BB962C8B-B14F-4D97-AF65-F5344CB8AC3E}">
        <p14:creationId xmlns:p14="http://schemas.microsoft.com/office/powerpoint/2010/main" val="10432408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sp>
        <p:nvSpPr>
          <p:cNvPr id="37" name="Google Shape;37;p7"/>
          <p:cNvSpPr txBox="1"/>
          <p:nvPr/>
        </p:nvSpPr>
        <p:spPr>
          <a:xfrm>
            <a:off x="378508" y="533659"/>
            <a:ext cx="8356259" cy="326284"/>
          </a:xfrm>
          <a:prstGeom prst="rect">
            <a:avLst/>
          </a:prstGeom>
          <a:noFill/>
          <a:ln>
            <a:noFill/>
          </a:ln>
        </p:spPr>
        <p:txBody>
          <a:bodyPr spcFirstLastPara="1" wrap="square" lIns="0" tIns="0" rIns="0" bIns="0" anchor="ctr" anchorCtr="0">
            <a:noAutofit/>
          </a:bodyPr>
          <a:lstStyle/>
          <a:p>
            <a:pPr defTabSz="914354">
              <a:defRPr/>
            </a:pPr>
            <a:r>
              <a:rPr lang="ja-JP" altLang="en-US" sz="2200" b="1" dirty="0"/>
              <a:t>アクションプラン　成功への</a:t>
            </a:r>
            <a:r>
              <a:rPr lang="en-US" altLang="ja-JP" sz="2200" b="1" dirty="0"/>
              <a:t>25STEP</a:t>
            </a:r>
          </a:p>
        </p:txBody>
      </p:sp>
      <p:graphicFrame>
        <p:nvGraphicFramePr>
          <p:cNvPr id="2" name="表 1">
            <a:extLst>
              <a:ext uri="{FF2B5EF4-FFF2-40B4-BE49-F238E27FC236}">
                <a16:creationId xmlns:a16="http://schemas.microsoft.com/office/drawing/2014/main" id="{B8DB76DB-248F-4B71-8AEB-0849097FFB3D}"/>
              </a:ext>
            </a:extLst>
          </p:cNvPr>
          <p:cNvGraphicFramePr>
            <a:graphicFrameLocks noGrp="1"/>
          </p:cNvGraphicFramePr>
          <p:nvPr>
            <p:extLst>
              <p:ext uri="{D42A27DB-BD31-4B8C-83A1-F6EECF244321}">
                <p14:modId xmlns:p14="http://schemas.microsoft.com/office/powerpoint/2010/main" val="2060862719"/>
              </p:ext>
            </p:extLst>
          </p:nvPr>
        </p:nvGraphicFramePr>
        <p:xfrm>
          <a:off x="528320" y="985520"/>
          <a:ext cx="10830560" cy="5563884"/>
        </p:xfrm>
        <a:graphic>
          <a:graphicData uri="http://schemas.openxmlformats.org/drawingml/2006/table">
            <a:tbl>
              <a:tblPr/>
              <a:tblGrid>
                <a:gridCol w="877495">
                  <a:extLst>
                    <a:ext uri="{9D8B030D-6E8A-4147-A177-3AD203B41FA5}">
                      <a16:colId xmlns:a16="http://schemas.microsoft.com/office/drawing/2014/main" val="2798196692"/>
                    </a:ext>
                  </a:extLst>
                </a:gridCol>
                <a:gridCol w="877495">
                  <a:extLst>
                    <a:ext uri="{9D8B030D-6E8A-4147-A177-3AD203B41FA5}">
                      <a16:colId xmlns:a16="http://schemas.microsoft.com/office/drawing/2014/main" val="2499912694"/>
                    </a:ext>
                  </a:extLst>
                </a:gridCol>
                <a:gridCol w="4428096">
                  <a:extLst>
                    <a:ext uri="{9D8B030D-6E8A-4147-A177-3AD203B41FA5}">
                      <a16:colId xmlns:a16="http://schemas.microsoft.com/office/drawing/2014/main" val="2796996804"/>
                    </a:ext>
                  </a:extLst>
                </a:gridCol>
                <a:gridCol w="1738741">
                  <a:extLst>
                    <a:ext uri="{9D8B030D-6E8A-4147-A177-3AD203B41FA5}">
                      <a16:colId xmlns:a16="http://schemas.microsoft.com/office/drawing/2014/main" val="565113660"/>
                    </a:ext>
                  </a:extLst>
                </a:gridCol>
                <a:gridCol w="1007495">
                  <a:extLst>
                    <a:ext uri="{9D8B030D-6E8A-4147-A177-3AD203B41FA5}">
                      <a16:colId xmlns:a16="http://schemas.microsoft.com/office/drawing/2014/main" val="629866205"/>
                    </a:ext>
                  </a:extLst>
                </a:gridCol>
                <a:gridCol w="1389368">
                  <a:extLst>
                    <a:ext uri="{9D8B030D-6E8A-4147-A177-3AD203B41FA5}">
                      <a16:colId xmlns:a16="http://schemas.microsoft.com/office/drawing/2014/main" val="1552149540"/>
                    </a:ext>
                  </a:extLst>
                </a:gridCol>
                <a:gridCol w="511870">
                  <a:extLst>
                    <a:ext uri="{9D8B030D-6E8A-4147-A177-3AD203B41FA5}">
                      <a16:colId xmlns:a16="http://schemas.microsoft.com/office/drawing/2014/main" val="365842246"/>
                    </a:ext>
                  </a:extLst>
                </a:gridCol>
              </a:tblGrid>
              <a:tr h="340052">
                <a:tc>
                  <a:txBody>
                    <a:bodyPr/>
                    <a:lstStyle/>
                    <a:p>
                      <a:pPr algn="ctr" rtl="0" fontAlgn="ctr"/>
                      <a:endParaRPr lang="ja-JP" altLang="en-US" sz="1000" b="0">
                        <a:effectLst/>
                        <a:latin typeface="+mn-ea"/>
                        <a:ea typeface="+mn-ea"/>
                      </a:endParaRPr>
                    </a:p>
                  </a:txBody>
                  <a:tcPr marL="11680" marR="11680" marT="7787" marB="7787" anchor="ctr">
                    <a:lnL w="635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D9D9D9"/>
                    </a:solidFill>
                  </a:tcPr>
                </a:tc>
                <a:tc>
                  <a:txBody>
                    <a:bodyPr/>
                    <a:lstStyle/>
                    <a:p>
                      <a:pPr algn="ctr" rtl="0" fontAlgn="ctr"/>
                      <a:r>
                        <a:rPr lang="ja-JP" altLang="en-US" sz="1000" b="0">
                          <a:effectLst/>
                          <a:latin typeface="+mn-ea"/>
                          <a:ea typeface="+mn-ea"/>
                        </a:rPr>
                        <a:t>カテゴリ</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D9D9D9"/>
                    </a:solidFill>
                  </a:tcPr>
                </a:tc>
                <a:tc>
                  <a:txBody>
                    <a:bodyPr/>
                    <a:lstStyle/>
                    <a:p>
                      <a:pPr algn="ctr" rtl="0" fontAlgn="ctr"/>
                      <a:r>
                        <a:rPr lang="ja-JP" altLang="en-US" sz="1000" b="0">
                          <a:effectLst/>
                          <a:latin typeface="+mn-ea"/>
                          <a:ea typeface="+mn-ea"/>
                        </a:rPr>
                        <a:t>詳細</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D9D9D9"/>
                    </a:solidFill>
                  </a:tcPr>
                </a:tc>
                <a:tc>
                  <a:txBody>
                    <a:bodyPr/>
                    <a:lstStyle/>
                    <a:p>
                      <a:pPr algn="ctr" rtl="0" fontAlgn="ctr"/>
                      <a:r>
                        <a:rPr lang="ja-JP" altLang="en-US" sz="1000" b="0">
                          <a:effectLst/>
                          <a:latin typeface="+mn-ea"/>
                          <a:ea typeface="+mn-ea"/>
                        </a:rPr>
                        <a:t>実行</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D9D9D9"/>
                    </a:solidFill>
                  </a:tcPr>
                </a:tc>
                <a:tc>
                  <a:txBody>
                    <a:bodyPr/>
                    <a:lstStyle/>
                    <a:p>
                      <a:pPr algn="ctr" rtl="0" fontAlgn="ctr"/>
                      <a:r>
                        <a:rPr lang="ja-JP" altLang="en-US" sz="1000" b="0">
                          <a:effectLst/>
                          <a:latin typeface="+mn-ea"/>
                          <a:ea typeface="+mn-ea"/>
                        </a:rPr>
                        <a:t>実行者</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D9D9D9"/>
                    </a:solidFill>
                  </a:tcPr>
                </a:tc>
                <a:tc>
                  <a:txBody>
                    <a:bodyPr/>
                    <a:lstStyle/>
                    <a:p>
                      <a:pPr algn="ctr" rtl="0" fontAlgn="ctr"/>
                      <a:r>
                        <a:rPr lang="ja-JP" altLang="en-US" sz="1000" b="0">
                          <a:effectLst/>
                          <a:latin typeface="+mn-ea"/>
                          <a:ea typeface="+mn-ea"/>
                        </a:rPr>
                        <a:t>頻度</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D9D9D9"/>
                    </a:solidFill>
                  </a:tcPr>
                </a:tc>
                <a:tc>
                  <a:txBody>
                    <a:bodyPr/>
                    <a:lstStyle/>
                    <a:p>
                      <a:pPr algn="ctr" rtl="0" fontAlgn="ctr"/>
                      <a:r>
                        <a:rPr lang="ja-JP" altLang="en-US" sz="1000" b="0">
                          <a:effectLst/>
                          <a:latin typeface="+mn-ea"/>
                          <a:ea typeface="+mn-ea"/>
                        </a:rPr>
                        <a:t>チェック</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D9D9D9"/>
                    </a:solidFill>
                  </a:tcPr>
                </a:tc>
                <a:extLst>
                  <a:ext uri="{0D108BD9-81ED-4DB2-BD59-A6C34878D82A}">
                    <a16:rowId xmlns:a16="http://schemas.microsoft.com/office/drawing/2014/main" val="2224329962"/>
                  </a:ext>
                </a:extLst>
              </a:tr>
              <a:tr h="313232">
                <a:tc rowSpan="15">
                  <a:txBody>
                    <a:bodyPr/>
                    <a:lstStyle/>
                    <a:p>
                      <a:pPr algn="ctr" rtl="0" fontAlgn="ctr"/>
                      <a:r>
                        <a:rPr lang="en-US" sz="1000" b="0">
                          <a:effectLst/>
                          <a:latin typeface="+mn-ea"/>
                          <a:ea typeface="+mn-ea"/>
                        </a:rPr>
                        <a:t>1st</a:t>
                      </a:r>
                      <a:r>
                        <a:rPr lang="ja-JP" altLang="en-US" sz="1000" b="0">
                          <a:effectLst/>
                          <a:latin typeface="+mn-ea"/>
                          <a:ea typeface="+mn-ea"/>
                        </a:rPr>
                        <a:t>ステージ</a:t>
                      </a:r>
                    </a:p>
                  </a:txBody>
                  <a:tcPr marL="11680" marR="11680" marT="7787" marB="7787" anchor="ctr">
                    <a:lnL w="635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D9D9D9"/>
                    </a:solidFill>
                  </a:tcPr>
                </a:tc>
                <a:tc rowSpan="2">
                  <a:txBody>
                    <a:bodyPr/>
                    <a:lstStyle/>
                    <a:p>
                      <a:pPr algn="ctr" rtl="0" fontAlgn="ctr"/>
                      <a:r>
                        <a:rPr lang="en-US" sz="1000" b="0" dirty="0">
                          <a:effectLst/>
                          <a:latin typeface="+mn-ea"/>
                          <a:ea typeface="+mn-ea"/>
                        </a:rPr>
                        <a:t>TOP</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D9D9D9"/>
                    </a:solidFill>
                  </a:tcPr>
                </a:tc>
                <a:tc>
                  <a:txBody>
                    <a:bodyPr/>
                    <a:lstStyle/>
                    <a:p>
                      <a:pPr algn="ctr" rtl="0" fontAlgn="ctr"/>
                      <a:r>
                        <a:rPr lang="ja-JP" altLang="en-US" sz="1000" b="0">
                          <a:effectLst/>
                          <a:latin typeface="+mn-ea"/>
                          <a:ea typeface="+mn-ea"/>
                        </a:rPr>
                        <a:t>ファーストビュー（ＴＯＰ写真）が何屋か分かる商品やサービスの写真になっている</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ja-JP" altLang="en-US" sz="1000" b="0">
                          <a:effectLst/>
                          <a:latin typeface="+mn-ea"/>
                          <a:ea typeface="+mn-ea"/>
                        </a:rPr>
                        <a:t>写真の変更</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ja-JP" altLang="en-US" sz="1000" b="0">
                          <a:effectLst/>
                          <a:latin typeface="+mn-ea"/>
                          <a:ea typeface="+mn-ea"/>
                        </a:rPr>
                        <a:t>クライアント</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rowSpan="15">
                  <a:txBody>
                    <a:bodyPr/>
                    <a:lstStyle/>
                    <a:p>
                      <a:pPr algn="ctr" rtl="0" fontAlgn="ctr"/>
                      <a:r>
                        <a:rPr lang="ja-JP" altLang="en-US" sz="1000" b="0" dirty="0">
                          <a:effectLst/>
                          <a:latin typeface="+mn-ea"/>
                          <a:ea typeface="+mn-ea"/>
                        </a:rPr>
                        <a:t>開始</a:t>
                      </a:r>
                      <a:r>
                        <a:rPr lang="en-US" altLang="ja-JP" sz="1000" b="0" dirty="0">
                          <a:effectLst/>
                          <a:latin typeface="+mn-ea"/>
                          <a:ea typeface="+mn-ea"/>
                        </a:rPr>
                        <a:t>1</a:t>
                      </a:r>
                      <a:r>
                        <a:rPr lang="ja-JP" altLang="en-US" sz="1000" b="0" dirty="0">
                          <a:effectLst/>
                          <a:latin typeface="+mn-ea"/>
                          <a:ea typeface="+mn-ea"/>
                        </a:rPr>
                        <a:t>か月以内（</a:t>
                      </a:r>
                      <a:r>
                        <a:rPr lang="en-US" altLang="ja-JP" sz="1000" b="0" dirty="0">
                          <a:effectLst/>
                          <a:latin typeface="+mn-ea"/>
                          <a:ea typeface="+mn-ea"/>
                        </a:rPr>
                        <a:t>8</a:t>
                      </a:r>
                      <a:r>
                        <a:rPr lang="ja-JP" altLang="en-US" sz="1000" b="0" dirty="0">
                          <a:effectLst/>
                          <a:latin typeface="+mn-ea"/>
                          <a:ea typeface="+mn-ea"/>
                        </a:rPr>
                        <a:t>月）</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ja-JP" altLang="en-US" sz="1000" b="0">
                          <a:effectLst/>
                          <a:latin typeface="+mn-ea"/>
                          <a:ea typeface="+mn-ea"/>
                        </a:rPr>
                        <a:t>□</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811441545"/>
                  </a:ext>
                </a:extLst>
              </a:tr>
              <a:tr h="164230">
                <a:tc vMerge="1">
                  <a:txBody>
                    <a:bodyPr/>
                    <a:lstStyle/>
                    <a:p>
                      <a:endParaRPr kumimoji="1" lang="ja-JP" altLang="en-US"/>
                    </a:p>
                  </a:txBody>
                  <a:tcPr/>
                </a:tc>
                <a:tc vMerge="1">
                  <a:txBody>
                    <a:bodyPr/>
                    <a:lstStyle/>
                    <a:p>
                      <a:endParaRPr kumimoji="1" lang="ja-JP" altLang="en-US"/>
                    </a:p>
                  </a:txBody>
                  <a:tcPr/>
                </a:tc>
                <a:tc>
                  <a:txBody>
                    <a:bodyPr/>
                    <a:lstStyle/>
                    <a:p>
                      <a:pPr algn="ctr" rtl="0" fontAlgn="ctr"/>
                      <a:r>
                        <a:rPr lang="ja-JP" altLang="en-US" sz="1000" b="0">
                          <a:effectLst/>
                          <a:latin typeface="+mn-ea"/>
                          <a:ea typeface="+mn-ea"/>
                        </a:rPr>
                        <a:t>ファーストビューの写真に人がいる</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ja-JP" altLang="en-US" sz="1000" b="0">
                          <a:effectLst/>
                          <a:latin typeface="+mn-ea"/>
                          <a:ea typeface="+mn-ea"/>
                        </a:rPr>
                        <a:t>写真の変更</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ja-JP" altLang="en-US" sz="1000" b="0">
                          <a:effectLst/>
                          <a:latin typeface="+mn-ea"/>
                          <a:ea typeface="+mn-ea"/>
                        </a:rPr>
                        <a:t>クライアント</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vMerge="1">
                  <a:txBody>
                    <a:bodyPr/>
                    <a:lstStyle/>
                    <a:p>
                      <a:endParaRPr kumimoji="1" lang="ja-JP" altLang="en-US"/>
                    </a:p>
                  </a:txBody>
                  <a:tcPr/>
                </a:tc>
                <a:tc>
                  <a:txBody>
                    <a:bodyPr/>
                    <a:lstStyle/>
                    <a:p>
                      <a:pPr algn="ctr" rtl="0" fontAlgn="ctr"/>
                      <a:r>
                        <a:rPr lang="ja-JP" altLang="en-US" sz="1000" b="0">
                          <a:effectLst/>
                          <a:latin typeface="+mn-ea"/>
                          <a:ea typeface="+mn-ea"/>
                        </a:rPr>
                        <a:t>□</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160740179"/>
                  </a:ext>
                </a:extLst>
              </a:tr>
              <a:tr h="179160">
                <a:tc vMerge="1">
                  <a:txBody>
                    <a:bodyPr/>
                    <a:lstStyle/>
                    <a:p>
                      <a:endParaRPr kumimoji="1" lang="ja-JP" altLang="en-US"/>
                    </a:p>
                  </a:txBody>
                  <a:tcPr/>
                </a:tc>
                <a:tc>
                  <a:txBody>
                    <a:bodyPr/>
                    <a:lstStyle/>
                    <a:p>
                      <a:pPr algn="ctr" rtl="0" fontAlgn="ctr"/>
                      <a:r>
                        <a:rPr lang="ja-JP" altLang="en-US" sz="1000" b="0">
                          <a:effectLst/>
                          <a:latin typeface="+mn-ea"/>
                          <a:ea typeface="+mn-ea"/>
                        </a:rPr>
                        <a:t>概要</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D9D9D9"/>
                    </a:solidFill>
                  </a:tcPr>
                </a:tc>
                <a:tc>
                  <a:txBody>
                    <a:bodyPr/>
                    <a:lstStyle/>
                    <a:p>
                      <a:pPr algn="ctr" rtl="0" fontAlgn="ctr"/>
                      <a:r>
                        <a:rPr lang="ja-JP" altLang="en-US" sz="1000" b="0">
                          <a:effectLst/>
                          <a:latin typeface="+mn-ea"/>
                          <a:ea typeface="+mn-ea"/>
                        </a:rPr>
                        <a:t>店舗情報を</a:t>
                      </a:r>
                      <a:r>
                        <a:rPr lang="en-US" altLang="ja-JP" sz="1000" b="0">
                          <a:effectLst/>
                          <a:latin typeface="+mn-ea"/>
                          <a:ea typeface="+mn-ea"/>
                        </a:rPr>
                        <a:t>GMB</a:t>
                      </a:r>
                      <a:r>
                        <a:rPr lang="ja-JP" altLang="en-US" sz="1000" b="0">
                          <a:effectLst/>
                          <a:latin typeface="+mn-ea"/>
                          <a:ea typeface="+mn-ea"/>
                        </a:rPr>
                        <a:t>で記載している（事業エリアまで）</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en-US" sz="1000" b="0">
                          <a:effectLst/>
                          <a:latin typeface="+mn-ea"/>
                          <a:ea typeface="+mn-ea"/>
                        </a:rPr>
                        <a:t>GyronMEO</a:t>
                      </a:r>
                      <a:r>
                        <a:rPr lang="ja-JP" altLang="en-US" sz="1000" b="0">
                          <a:effectLst/>
                          <a:latin typeface="+mn-ea"/>
                          <a:ea typeface="+mn-ea"/>
                        </a:rPr>
                        <a:t>で記載</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ja-JP" altLang="en-US" sz="1000" b="0">
                          <a:effectLst/>
                          <a:latin typeface="+mn-ea"/>
                          <a:ea typeface="+mn-ea"/>
                        </a:rPr>
                        <a:t>当社</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vMerge="1">
                  <a:txBody>
                    <a:bodyPr/>
                    <a:lstStyle/>
                    <a:p>
                      <a:endParaRPr kumimoji="1" lang="ja-JP" altLang="en-US"/>
                    </a:p>
                  </a:txBody>
                  <a:tcPr/>
                </a:tc>
                <a:tc>
                  <a:txBody>
                    <a:bodyPr/>
                    <a:lstStyle/>
                    <a:p>
                      <a:pPr algn="ctr" rtl="0" fontAlgn="ctr"/>
                      <a:r>
                        <a:rPr lang="ja-JP" altLang="en-US" sz="1000" b="0">
                          <a:effectLst/>
                          <a:latin typeface="+mn-ea"/>
                          <a:ea typeface="+mn-ea"/>
                        </a:rPr>
                        <a:t>☑</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650942922"/>
                  </a:ext>
                </a:extLst>
              </a:tr>
              <a:tr h="179160">
                <a:tc vMerge="1">
                  <a:txBody>
                    <a:bodyPr/>
                    <a:lstStyle/>
                    <a:p>
                      <a:endParaRPr kumimoji="1" lang="ja-JP" altLang="en-US"/>
                    </a:p>
                  </a:txBody>
                  <a:tcPr/>
                </a:tc>
                <a:tc>
                  <a:txBody>
                    <a:bodyPr/>
                    <a:lstStyle/>
                    <a:p>
                      <a:pPr algn="ctr" rtl="0" fontAlgn="ctr"/>
                      <a:r>
                        <a:rPr lang="ja-JP" altLang="en-US" sz="1000" b="0">
                          <a:effectLst/>
                          <a:latin typeface="+mn-ea"/>
                          <a:ea typeface="+mn-ea"/>
                        </a:rPr>
                        <a:t>詳細</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D9D9D9"/>
                    </a:solidFill>
                  </a:tcPr>
                </a:tc>
                <a:tc>
                  <a:txBody>
                    <a:bodyPr/>
                    <a:lstStyle/>
                    <a:p>
                      <a:pPr algn="ctr" rtl="0" fontAlgn="ctr"/>
                      <a:r>
                        <a:rPr lang="ja-JP" altLang="en-US" sz="1000" b="0">
                          <a:effectLst/>
                          <a:latin typeface="+mn-ea"/>
                          <a:ea typeface="+mn-ea"/>
                        </a:rPr>
                        <a:t>会社の説明を書いている</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en-US" sz="1000" b="0">
                          <a:effectLst/>
                          <a:latin typeface="+mn-ea"/>
                          <a:ea typeface="+mn-ea"/>
                        </a:rPr>
                        <a:t>GyronMEO</a:t>
                      </a:r>
                      <a:r>
                        <a:rPr lang="ja-JP" altLang="en-US" sz="1000" b="0">
                          <a:effectLst/>
                          <a:latin typeface="+mn-ea"/>
                          <a:ea typeface="+mn-ea"/>
                        </a:rPr>
                        <a:t>で記載</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ja-JP" altLang="en-US" sz="1000" b="0">
                          <a:effectLst/>
                          <a:latin typeface="+mn-ea"/>
                          <a:ea typeface="+mn-ea"/>
                        </a:rPr>
                        <a:t>当社</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vMerge="1">
                  <a:txBody>
                    <a:bodyPr/>
                    <a:lstStyle/>
                    <a:p>
                      <a:endParaRPr kumimoji="1" lang="ja-JP" altLang="en-US"/>
                    </a:p>
                  </a:txBody>
                  <a:tcPr/>
                </a:tc>
                <a:tc>
                  <a:txBody>
                    <a:bodyPr/>
                    <a:lstStyle/>
                    <a:p>
                      <a:pPr algn="ctr" rtl="0" fontAlgn="ctr"/>
                      <a:r>
                        <a:rPr lang="ja-JP" altLang="en-US" sz="1000" b="0">
                          <a:effectLst/>
                          <a:latin typeface="+mn-ea"/>
                          <a:ea typeface="+mn-ea"/>
                        </a:rPr>
                        <a:t>☑</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376027037"/>
                  </a:ext>
                </a:extLst>
              </a:tr>
              <a:tr h="281336">
                <a:tc vMerge="1">
                  <a:txBody>
                    <a:bodyPr/>
                    <a:lstStyle/>
                    <a:p>
                      <a:endParaRPr kumimoji="1" lang="ja-JP" altLang="en-US"/>
                    </a:p>
                  </a:txBody>
                  <a:tcPr/>
                </a:tc>
                <a:tc>
                  <a:txBody>
                    <a:bodyPr/>
                    <a:lstStyle/>
                    <a:p>
                      <a:pPr algn="ctr" rtl="0" fontAlgn="ctr"/>
                      <a:r>
                        <a:rPr lang="ja-JP" altLang="en-US" sz="1000" b="0">
                          <a:effectLst/>
                          <a:latin typeface="+mn-ea"/>
                          <a:ea typeface="+mn-ea"/>
                        </a:rPr>
                        <a:t>商品</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D9D9D9"/>
                    </a:solidFill>
                  </a:tcPr>
                </a:tc>
                <a:tc>
                  <a:txBody>
                    <a:bodyPr/>
                    <a:lstStyle/>
                    <a:p>
                      <a:pPr algn="ctr" rtl="0" fontAlgn="ctr"/>
                      <a:r>
                        <a:rPr lang="ja-JP" altLang="en-US" sz="1000" b="0">
                          <a:effectLst/>
                          <a:latin typeface="+mn-ea"/>
                          <a:ea typeface="+mn-ea"/>
                        </a:rPr>
                        <a:t>適切なカテゴリに分けている</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ja-JP" altLang="en-US" sz="1000" b="0">
                          <a:effectLst/>
                          <a:latin typeface="+mn-ea"/>
                          <a:ea typeface="+mn-ea"/>
                        </a:rPr>
                        <a:t>商品カテゴリの区分け</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ja-JP" altLang="en-US" sz="1000" b="0">
                          <a:effectLst/>
                          <a:latin typeface="+mn-ea"/>
                          <a:ea typeface="+mn-ea"/>
                        </a:rPr>
                        <a:t>クライアント</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vMerge="1">
                  <a:txBody>
                    <a:bodyPr/>
                    <a:lstStyle/>
                    <a:p>
                      <a:endParaRPr kumimoji="1" lang="ja-JP" altLang="en-US"/>
                    </a:p>
                  </a:txBody>
                  <a:tcPr/>
                </a:tc>
                <a:tc>
                  <a:txBody>
                    <a:bodyPr/>
                    <a:lstStyle/>
                    <a:p>
                      <a:pPr algn="ctr" rtl="0" fontAlgn="ctr"/>
                      <a:r>
                        <a:rPr lang="ja-JP" altLang="en-US" sz="1000" b="0">
                          <a:effectLst/>
                          <a:latin typeface="+mn-ea"/>
                          <a:ea typeface="+mn-ea"/>
                        </a:rPr>
                        <a:t>☑</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828469678"/>
                  </a:ext>
                </a:extLst>
              </a:tr>
              <a:tr h="164230">
                <a:tc vMerge="1">
                  <a:txBody>
                    <a:bodyPr/>
                    <a:lstStyle/>
                    <a:p>
                      <a:endParaRPr kumimoji="1" lang="ja-JP" altLang="en-US"/>
                    </a:p>
                  </a:txBody>
                  <a:tcPr/>
                </a:tc>
                <a:tc rowSpan="4">
                  <a:txBody>
                    <a:bodyPr/>
                    <a:lstStyle/>
                    <a:p>
                      <a:pPr algn="ctr" rtl="0" fontAlgn="ctr"/>
                      <a:r>
                        <a:rPr lang="ja-JP" altLang="en-US" sz="1000" b="0">
                          <a:effectLst/>
                          <a:latin typeface="+mn-ea"/>
                          <a:ea typeface="+mn-ea"/>
                        </a:rPr>
                        <a:t>投稿</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D9D9D9"/>
                    </a:solidFill>
                  </a:tcPr>
                </a:tc>
                <a:tc>
                  <a:txBody>
                    <a:bodyPr/>
                    <a:lstStyle/>
                    <a:p>
                      <a:pPr algn="ctr" rtl="0" fontAlgn="ctr"/>
                      <a:r>
                        <a:rPr lang="ja-JP" altLang="en-US" sz="1000" b="0">
                          <a:effectLst/>
                          <a:latin typeface="+mn-ea"/>
                          <a:ea typeface="+mn-ea"/>
                        </a:rPr>
                        <a:t>投稿を週</a:t>
                      </a:r>
                      <a:r>
                        <a:rPr lang="en-US" altLang="ja-JP" sz="1000" b="0">
                          <a:effectLst/>
                          <a:latin typeface="+mn-ea"/>
                          <a:ea typeface="+mn-ea"/>
                        </a:rPr>
                        <a:t>1</a:t>
                      </a:r>
                      <a:r>
                        <a:rPr lang="ja-JP" altLang="en-US" sz="1000" b="0">
                          <a:effectLst/>
                          <a:latin typeface="+mn-ea"/>
                          <a:ea typeface="+mn-ea"/>
                        </a:rPr>
                        <a:t>回以上行っている</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en-US" sz="1000" b="0">
                          <a:effectLst/>
                          <a:latin typeface="+mn-ea"/>
                          <a:ea typeface="+mn-ea"/>
                        </a:rPr>
                        <a:t>GyronMEO</a:t>
                      </a:r>
                      <a:r>
                        <a:rPr lang="ja-JP" altLang="en-US" sz="1000" b="0">
                          <a:effectLst/>
                          <a:latin typeface="+mn-ea"/>
                          <a:ea typeface="+mn-ea"/>
                        </a:rPr>
                        <a:t>で投稿</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ja-JP" altLang="en-US" sz="1000" b="0">
                          <a:effectLst/>
                          <a:latin typeface="+mn-ea"/>
                          <a:ea typeface="+mn-ea"/>
                        </a:rPr>
                        <a:t>クライアント</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vMerge="1">
                  <a:txBody>
                    <a:bodyPr/>
                    <a:lstStyle/>
                    <a:p>
                      <a:endParaRPr kumimoji="1" lang="ja-JP" altLang="en-US"/>
                    </a:p>
                  </a:txBody>
                  <a:tcPr/>
                </a:tc>
                <a:tc>
                  <a:txBody>
                    <a:bodyPr/>
                    <a:lstStyle/>
                    <a:p>
                      <a:pPr algn="ctr" rtl="0" fontAlgn="ctr"/>
                      <a:r>
                        <a:rPr lang="ja-JP" altLang="en-US" sz="1000" b="0">
                          <a:effectLst/>
                          <a:latin typeface="+mn-ea"/>
                          <a:ea typeface="+mn-ea"/>
                        </a:rPr>
                        <a:t>□</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922385665"/>
                  </a:ext>
                </a:extLst>
              </a:tr>
              <a:tr h="164230">
                <a:tc vMerge="1">
                  <a:txBody>
                    <a:bodyPr/>
                    <a:lstStyle/>
                    <a:p>
                      <a:endParaRPr kumimoji="1" lang="ja-JP" altLang="en-US"/>
                    </a:p>
                  </a:txBody>
                  <a:tcPr/>
                </a:tc>
                <a:tc vMerge="1">
                  <a:txBody>
                    <a:bodyPr/>
                    <a:lstStyle/>
                    <a:p>
                      <a:endParaRPr kumimoji="1" lang="ja-JP" altLang="en-US"/>
                    </a:p>
                  </a:txBody>
                  <a:tcPr/>
                </a:tc>
                <a:tc>
                  <a:txBody>
                    <a:bodyPr/>
                    <a:lstStyle/>
                    <a:p>
                      <a:pPr algn="ctr" rtl="0" fontAlgn="ctr"/>
                      <a:r>
                        <a:rPr lang="ja-JP" altLang="en-US" sz="1000" b="0">
                          <a:effectLst/>
                          <a:latin typeface="+mn-ea"/>
                          <a:ea typeface="+mn-ea"/>
                        </a:rPr>
                        <a:t>投稿の際リンクを貼り引き込みを行っている</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en-US" sz="1000" b="0">
                          <a:effectLst/>
                          <a:latin typeface="+mn-ea"/>
                          <a:ea typeface="+mn-ea"/>
                        </a:rPr>
                        <a:t>GyronMEO</a:t>
                      </a:r>
                      <a:r>
                        <a:rPr lang="ja-JP" altLang="en-US" sz="1000" b="0">
                          <a:effectLst/>
                          <a:latin typeface="+mn-ea"/>
                          <a:ea typeface="+mn-ea"/>
                        </a:rPr>
                        <a:t>で投稿</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ja-JP" altLang="en-US" sz="1000" b="0">
                          <a:effectLst/>
                          <a:latin typeface="+mn-ea"/>
                          <a:ea typeface="+mn-ea"/>
                        </a:rPr>
                        <a:t>クライアント</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vMerge="1">
                  <a:txBody>
                    <a:bodyPr/>
                    <a:lstStyle/>
                    <a:p>
                      <a:endParaRPr kumimoji="1" lang="ja-JP" altLang="en-US"/>
                    </a:p>
                  </a:txBody>
                  <a:tcPr/>
                </a:tc>
                <a:tc>
                  <a:txBody>
                    <a:bodyPr/>
                    <a:lstStyle/>
                    <a:p>
                      <a:pPr algn="ctr" rtl="0" fontAlgn="ctr"/>
                      <a:r>
                        <a:rPr lang="ja-JP" altLang="en-US" sz="1000" b="0">
                          <a:effectLst/>
                          <a:latin typeface="+mn-ea"/>
                          <a:ea typeface="+mn-ea"/>
                        </a:rPr>
                        <a:t>□</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034406370"/>
                  </a:ext>
                </a:extLst>
              </a:tr>
              <a:tr h="164230">
                <a:tc vMerge="1">
                  <a:txBody>
                    <a:bodyPr/>
                    <a:lstStyle/>
                    <a:p>
                      <a:endParaRPr kumimoji="1" lang="ja-JP" altLang="en-US"/>
                    </a:p>
                  </a:txBody>
                  <a:tcPr/>
                </a:tc>
                <a:tc vMerge="1">
                  <a:txBody>
                    <a:bodyPr/>
                    <a:lstStyle/>
                    <a:p>
                      <a:endParaRPr kumimoji="1" lang="ja-JP" altLang="en-US"/>
                    </a:p>
                  </a:txBody>
                  <a:tcPr/>
                </a:tc>
                <a:tc>
                  <a:txBody>
                    <a:bodyPr/>
                    <a:lstStyle/>
                    <a:p>
                      <a:pPr algn="ctr" rtl="0" fontAlgn="ctr"/>
                      <a:r>
                        <a:rPr lang="ja-JP" altLang="en-US" sz="1000" b="0">
                          <a:effectLst/>
                          <a:latin typeface="+mn-ea"/>
                          <a:ea typeface="+mn-ea"/>
                        </a:rPr>
                        <a:t>投稿の画像が分かりやすい</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en-US" sz="1000" b="0">
                          <a:effectLst/>
                          <a:latin typeface="+mn-ea"/>
                          <a:ea typeface="+mn-ea"/>
                        </a:rPr>
                        <a:t>GyronMEO</a:t>
                      </a:r>
                      <a:r>
                        <a:rPr lang="ja-JP" altLang="en-US" sz="1000" b="0">
                          <a:effectLst/>
                          <a:latin typeface="+mn-ea"/>
                          <a:ea typeface="+mn-ea"/>
                        </a:rPr>
                        <a:t>で投稿</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ja-JP" altLang="en-US" sz="1000" b="0">
                          <a:effectLst/>
                          <a:latin typeface="+mn-ea"/>
                          <a:ea typeface="+mn-ea"/>
                        </a:rPr>
                        <a:t>クライアント</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vMerge="1">
                  <a:txBody>
                    <a:bodyPr/>
                    <a:lstStyle/>
                    <a:p>
                      <a:endParaRPr kumimoji="1" lang="ja-JP" altLang="en-US"/>
                    </a:p>
                  </a:txBody>
                  <a:tcPr/>
                </a:tc>
                <a:tc>
                  <a:txBody>
                    <a:bodyPr/>
                    <a:lstStyle/>
                    <a:p>
                      <a:pPr algn="ctr" rtl="0" fontAlgn="ctr"/>
                      <a:r>
                        <a:rPr lang="ja-JP" altLang="en-US" sz="1000" b="0">
                          <a:effectLst/>
                          <a:latin typeface="+mn-ea"/>
                          <a:ea typeface="+mn-ea"/>
                        </a:rPr>
                        <a:t>□</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840386904"/>
                  </a:ext>
                </a:extLst>
              </a:tr>
              <a:tr h="281336">
                <a:tc vMerge="1">
                  <a:txBody>
                    <a:bodyPr/>
                    <a:lstStyle/>
                    <a:p>
                      <a:endParaRPr kumimoji="1" lang="ja-JP" altLang="en-US"/>
                    </a:p>
                  </a:txBody>
                  <a:tcPr/>
                </a:tc>
                <a:tc vMerge="1">
                  <a:txBody>
                    <a:bodyPr/>
                    <a:lstStyle/>
                    <a:p>
                      <a:endParaRPr kumimoji="1" lang="ja-JP" altLang="en-US"/>
                    </a:p>
                  </a:txBody>
                  <a:tcPr/>
                </a:tc>
                <a:tc>
                  <a:txBody>
                    <a:bodyPr/>
                    <a:lstStyle/>
                    <a:p>
                      <a:pPr algn="ctr" rtl="0" fontAlgn="ctr"/>
                      <a:r>
                        <a:rPr lang="ja-JP" altLang="en-US" sz="1000" b="0">
                          <a:effectLst/>
                          <a:latin typeface="+mn-ea"/>
                          <a:ea typeface="+mn-ea"/>
                        </a:rPr>
                        <a:t>予約投稿・複数店の一括投稿</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en-US" sz="1000" b="0">
                          <a:effectLst/>
                          <a:latin typeface="+mn-ea"/>
                          <a:ea typeface="+mn-ea"/>
                        </a:rPr>
                        <a:t>GyronMEO</a:t>
                      </a:r>
                      <a:r>
                        <a:rPr lang="ja-JP" altLang="en-US" sz="1000" b="0">
                          <a:effectLst/>
                          <a:latin typeface="+mn-ea"/>
                          <a:ea typeface="+mn-ea"/>
                        </a:rPr>
                        <a:t>で予約投稿</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ja-JP" altLang="en-US" sz="1000" b="0">
                          <a:effectLst/>
                          <a:latin typeface="+mn-ea"/>
                          <a:ea typeface="+mn-ea"/>
                        </a:rPr>
                        <a:t>クライアント</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vMerge="1">
                  <a:txBody>
                    <a:bodyPr/>
                    <a:lstStyle/>
                    <a:p>
                      <a:endParaRPr kumimoji="1" lang="ja-JP" altLang="en-US"/>
                    </a:p>
                  </a:txBody>
                  <a:tcPr/>
                </a:tc>
                <a:tc>
                  <a:txBody>
                    <a:bodyPr/>
                    <a:lstStyle/>
                    <a:p>
                      <a:pPr algn="ctr" rtl="0" fontAlgn="ctr"/>
                      <a:r>
                        <a:rPr lang="ja-JP" altLang="en-US" sz="1000" b="0">
                          <a:effectLst/>
                          <a:latin typeface="+mn-ea"/>
                          <a:ea typeface="+mn-ea"/>
                        </a:rPr>
                        <a:t>□</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164149269"/>
                  </a:ext>
                </a:extLst>
              </a:tr>
              <a:tr h="164230">
                <a:tc vMerge="1">
                  <a:txBody>
                    <a:bodyPr/>
                    <a:lstStyle/>
                    <a:p>
                      <a:endParaRPr kumimoji="1" lang="ja-JP" altLang="en-US"/>
                    </a:p>
                  </a:txBody>
                  <a:tcPr/>
                </a:tc>
                <a:tc rowSpan="2">
                  <a:txBody>
                    <a:bodyPr/>
                    <a:lstStyle/>
                    <a:p>
                      <a:pPr algn="ctr" rtl="0" fontAlgn="ctr"/>
                      <a:r>
                        <a:rPr lang="ja-JP" altLang="en-US" sz="1000" b="0">
                          <a:effectLst/>
                          <a:latin typeface="+mn-ea"/>
                          <a:ea typeface="+mn-ea"/>
                        </a:rPr>
                        <a:t>リスク管理</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D9D9D9"/>
                    </a:solidFill>
                  </a:tcPr>
                </a:tc>
                <a:tc>
                  <a:txBody>
                    <a:bodyPr/>
                    <a:lstStyle/>
                    <a:p>
                      <a:pPr algn="ctr" rtl="0" fontAlgn="ctr"/>
                      <a:r>
                        <a:rPr lang="ja-JP" altLang="en-US" sz="1000" b="0">
                          <a:effectLst/>
                          <a:latin typeface="+mn-ea"/>
                          <a:ea typeface="+mn-ea"/>
                        </a:rPr>
                        <a:t>不正な情報のロック</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en-US" sz="1000" b="0">
                          <a:effectLst/>
                          <a:latin typeface="+mn-ea"/>
                          <a:ea typeface="+mn-ea"/>
                        </a:rPr>
                        <a:t>Yext</a:t>
                      </a:r>
                      <a:r>
                        <a:rPr lang="ja-JP" altLang="en-US" sz="1000" b="0">
                          <a:effectLst/>
                          <a:latin typeface="+mn-ea"/>
                          <a:ea typeface="+mn-ea"/>
                        </a:rPr>
                        <a:t>で管理</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ja-JP" altLang="en-US" sz="1000" b="0">
                          <a:effectLst/>
                          <a:latin typeface="+mn-ea"/>
                          <a:ea typeface="+mn-ea"/>
                        </a:rPr>
                        <a:t>クライアント</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vMerge="1">
                  <a:txBody>
                    <a:bodyPr/>
                    <a:lstStyle/>
                    <a:p>
                      <a:endParaRPr kumimoji="1" lang="ja-JP" altLang="en-US"/>
                    </a:p>
                  </a:txBody>
                  <a:tcPr/>
                </a:tc>
                <a:tc>
                  <a:txBody>
                    <a:bodyPr/>
                    <a:lstStyle/>
                    <a:p>
                      <a:pPr algn="ctr" rtl="0" fontAlgn="ctr"/>
                      <a:r>
                        <a:rPr lang="ja-JP" altLang="en-US" sz="1000" b="0">
                          <a:effectLst/>
                          <a:latin typeface="+mn-ea"/>
                          <a:ea typeface="+mn-ea"/>
                        </a:rPr>
                        <a:t>☑</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665407219"/>
                  </a:ext>
                </a:extLst>
              </a:tr>
              <a:tr h="190250">
                <a:tc vMerge="1">
                  <a:txBody>
                    <a:bodyPr/>
                    <a:lstStyle/>
                    <a:p>
                      <a:endParaRPr kumimoji="1" lang="ja-JP" altLang="en-US"/>
                    </a:p>
                  </a:txBody>
                  <a:tcPr/>
                </a:tc>
                <a:tc vMerge="1">
                  <a:txBody>
                    <a:bodyPr/>
                    <a:lstStyle/>
                    <a:p>
                      <a:endParaRPr kumimoji="1" lang="ja-JP" altLang="en-US"/>
                    </a:p>
                  </a:txBody>
                  <a:tcPr/>
                </a:tc>
                <a:tc>
                  <a:txBody>
                    <a:bodyPr/>
                    <a:lstStyle/>
                    <a:p>
                      <a:pPr algn="ctr" rtl="0" fontAlgn="ctr"/>
                      <a:r>
                        <a:rPr lang="ja-JP" altLang="en-US" sz="1000" b="0">
                          <a:effectLst/>
                          <a:latin typeface="+mn-ea"/>
                          <a:ea typeface="+mn-ea"/>
                        </a:rPr>
                        <a:t>店舗情報の一元管理</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en-US" sz="1000" b="0">
                          <a:effectLst/>
                          <a:latin typeface="+mn-ea"/>
                          <a:ea typeface="+mn-ea"/>
                        </a:rPr>
                        <a:t>Yext</a:t>
                      </a:r>
                      <a:r>
                        <a:rPr lang="ja-JP" altLang="en-US" sz="1000" b="0">
                          <a:effectLst/>
                          <a:latin typeface="+mn-ea"/>
                          <a:ea typeface="+mn-ea"/>
                        </a:rPr>
                        <a:t>で管理</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ja-JP" altLang="en-US" sz="1000" b="0">
                          <a:effectLst/>
                          <a:latin typeface="+mn-ea"/>
                          <a:ea typeface="+mn-ea"/>
                        </a:rPr>
                        <a:t>当社</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vMerge="1">
                  <a:txBody>
                    <a:bodyPr/>
                    <a:lstStyle/>
                    <a:p>
                      <a:endParaRPr kumimoji="1" lang="ja-JP" altLang="en-US"/>
                    </a:p>
                  </a:txBody>
                  <a:tcPr/>
                </a:tc>
                <a:tc>
                  <a:txBody>
                    <a:bodyPr/>
                    <a:lstStyle/>
                    <a:p>
                      <a:pPr algn="ctr" rtl="0" fontAlgn="ctr"/>
                      <a:r>
                        <a:rPr lang="ja-JP" altLang="en-US" sz="1000" b="0">
                          <a:effectLst/>
                          <a:latin typeface="+mn-ea"/>
                          <a:ea typeface="+mn-ea"/>
                        </a:rPr>
                        <a:t>☑</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881752404"/>
                  </a:ext>
                </a:extLst>
              </a:tr>
              <a:tr h="164230">
                <a:tc vMerge="1">
                  <a:txBody>
                    <a:bodyPr/>
                    <a:lstStyle/>
                    <a:p>
                      <a:endParaRPr kumimoji="1" lang="ja-JP" altLang="en-US"/>
                    </a:p>
                  </a:txBody>
                  <a:tcPr/>
                </a:tc>
                <a:tc rowSpan="4">
                  <a:txBody>
                    <a:bodyPr/>
                    <a:lstStyle/>
                    <a:p>
                      <a:pPr algn="ctr" rtl="0" fontAlgn="ctr"/>
                      <a:r>
                        <a:rPr lang="ja-JP" altLang="en-US" sz="1000" b="0">
                          <a:effectLst/>
                          <a:latin typeface="+mn-ea"/>
                          <a:ea typeface="+mn-ea"/>
                        </a:rPr>
                        <a:t>検索順位</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D9D9D9"/>
                    </a:solidFill>
                  </a:tcPr>
                </a:tc>
                <a:tc>
                  <a:txBody>
                    <a:bodyPr/>
                    <a:lstStyle/>
                    <a:p>
                      <a:pPr algn="ctr" rtl="0" fontAlgn="ctr"/>
                      <a:r>
                        <a:rPr lang="ja-JP" altLang="en-US" sz="1000" b="0">
                          <a:effectLst/>
                          <a:latin typeface="+mn-ea"/>
                          <a:ea typeface="+mn-ea"/>
                        </a:rPr>
                        <a:t>キーワード設定を行っている</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en-US" sz="1000" b="0">
                          <a:effectLst/>
                          <a:latin typeface="+mn-ea"/>
                          <a:ea typeface="+mn-ea"/>
                        </a:rPr>
                        <a:t>GyronMEO</a:t>
                      </a:r>
                      <a:r>
                        <a:rPr lang="ja-JP" altLang="en-US" sz="1000" b="0">
                          <a:effectLst/>
                          <a:latin typeface="+mn-ea"/>
                          <a:ea typeface="+mn-ea"/>
                        </a:rPr>
                        <a:t>で記載</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ja-JP" altLang="en-US" sz="1000" b="0">
                          <a:effectLst/>
                          <a:latin typeface="+mn-ea"/>
                          <a:ea typeface="+mn-ea"/>
                        </a:rPr>
                        <a:t>クライアント</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vMerge="1">
                  <a:txBody>
                    <a:bodyPr/>
                    <a:lstStyle/>
                    <a:p>
                      <a:endParaRPr kumimoji="1" lang="ja-JP" altLang="en-US"/>
                    </a:p>
                  </a:txBody>
                  <a:tcPr/>
                </a:tc>
                <a:tc>
                  <a:txBody>
                    <a:bodyPr/>
                    <a:lstStyle/>
                    <a:p>
                      <a:pPr algn="ctr" rtl="0" fontAlgn="ctr"/>
                      <a:r>
                        <a:rPr lang="ja-JP" altLang="en-US" sz="1000" b="0">
                          <a:effectLst/>
                          <a:latin typeface="+mn-ea"/>
                          <a:ea typeface="+mn-ea"/>
                        </a:rPr>
                        <a:t>☑</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720863532"/>
                  </a:ext>
                </a:extLst>
              </a:tr>
              <a:tr h="313232">
                <a:tc vMerge="1">
                  <a:txBody>
                    <a:bodyPr/>
                    <a:lstStyle/>
                    <a:p>
                      <a:endParaRPr kumimoji="1" lang="ja-JP" altLang="en-US"/>
                    </a:p>
                  </a:txBody>
                  <a:tcPr/>
                </a:tc>
                <a:tc vMerge="1">
                  <a:txBody>
                    <a:bodyPr/>
                    <a:lstStyle/>
                    <a:p>
                      <a:endParaRPr kumimoji="1" lang="ja-JP" altLang="en-US"/>
                    </a:p>
                  </a:txBody>
                  <a:tcPr/>
                </a:tc>
                <a:tc>
                  <a:txBody>
                    <a:bodyPr/>
                    <a:lstStyle/>
                    <a:p>
                      <a:pPr algn="ctr" rtl="0" fontAlgn="ctr"/>
                      <a:r>
                        <a:rPr lang="ja-JP" altLang="en-US" sz="1000" b="0">
                          <a:effectLst/>
                          <a:latin typeface="+mn-ea"/>
                          <a:ea typeface="+mn-ea"/>
                        </a:rPr>
                        <a:t>サイテーションをやっている</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ja-JP" altLang="en-US" sz="1000" b="0">
                          <a:effectLst/>
                          <a:latin typeface="+mn-ea"/>
                          <a:ea typeface="+mn-ea"/>
                        </a:rPr>
                        <a:t>Ｙｅｘｔ及び当社ＳＮＳ・ＷＥＢ</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ja-JP" altLang="en-US" sz="1000" b="0">
                          <a:effectLst/>
                          <a:latin typeface="+mn-ea"/>
                          <a:ea typeface="+mn-ea"/>
                        </a:rPr>
                        <a:t>当社</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vMerge="1">
                  <a:txBody>
                    <a:bodyPr/>
                    <a:lstStyle/>
                    <a:p>
                      <a:endParaRPr kumimoji="1" lang="ja-JP" altLang="en-US"/>
                    </a:p>
                  </a:txBody>
                  <a:tcPr/>
                </a:tc>
                <a:tc>
                  <a:txBody>
                    <a:bodyPr/>
                    <a:lstStyle/>
                    <a:p>
                      <a:pPr algn="ctr" rtl="0" fontAlgn="ctr"/>
                      <a:r>
                        <a:rPr lang="ja-JP" altLang="en-US" sz="1000" b="0">
                          <a:effectLst/>
                          <a:latin typeface="+mn-ea"/>
                          <a:ea typeface="+mn-ea"/>
                        </a:rPr>
                        <a:t>☑</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26628717"/>
                  </a:ext>
                </a:extLst>
              </a:tr>
              <a:tr h="164230">
                <a:tc vMerge="1">
                  <a:txBody>
                    <a:bodyPr/>
                    <a:lstStyle/>
                    <a:p>
                      <a:endParaRPr kumimoji="1" lang="ja-JP" altLang="en-US"/>
                    </a:p>
                  </a:txBody>
                  <a:tcPr/>
                </a:tc>
                <a:tc vMerge="1">
                  <a:txBody>
                    <a:bodyPr/>
                    <a:lstStyle/>
                    <a:p>
                      <a:endParaRPr kumimoji="1" lang="ja-JP" altLang="en-US"/>
                    </a:p>
                  </a:txBody>
                  <a:tcPr/>
                </a:tc>
                <a:tc>
                  <a:txBody>
                    <a:bodyPr/>
                    <a:lstStyle/>
                    <a:p>
                      <a:pPr algn="ctr" rtl="0" fontAlgn="ctr"/>
                      <a:r>
                        <a:rPr lang="ja-JP" altLang="en-US" sz="1000" b="0">
                          <a:effectLst/>
                          <a:latin typeface="+mn-ea"/>
                          <a:ea typeface="+mn-ea"/>
                        </a:rPr>
                        <a:t>構造化マークアップをやっている</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ja-JP" altLang="en-US" sz="1000" b="0">
                          <a:effectLst/>
                          <a:latin typeface="+mn-ea"/>
                          <a:ea typeface="+mn-ea"/>
                        </a:rPr>
                        <a:t>初期設定</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ja-JP" altLang="en-US" sz="1000" b="0">
                          <a:effectLst/>
                          <a:latin typeface="+mn-ea"/>
                          <a:ea typeface="+mn-ea"/>
                        </a:rPr>
                        <a:t>当社</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vMerge="1">
                  <a:txBody>
                    <a:bodyPr/>
                    <a:lstStyle/>
                    <a:p>
                      <a:endParaRPr kumimoji="1" lang="ja-JP" altLang="en-US"/>
                    </a:p>
                  </a:txBody>
                  <a:tcPr/>
                </a:tc>
                <a:tc>
                  <a:txBody>
                    <a:bodyPr/>
                    <a:lstStyle/>
                    <a:p>
                      <a:pPr algn="ctr" rtl="0" fontAlgn="ctr"/>
                      <a:r>
                        <a:rPr lang="ja-JP" altLang="en-US" sz="1000" b="0">
                          <a:effectLst/>
                          <a:latin typeface="+mn-ea"/>
                          <a:ea typeface="+mn-ea"/>
                        </a:rPr>
                        <a:t>☑</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56832007"/>
                  </a:ext>
                </a:extLst>
              </a:tr>
              <a:tr h="164230">
                <a:tc vMerge="1">
                  <a:txBody>
                    <a:bodyPr/>
                    <a:lstStyle/>
                    <a:p>
                      <a:endParaRPr kumimoji="1" lang="ja-JP" altLang="en-US"/>
                    </a:p>
                  </a:txBody>
                  <a:tcPr/>
                </a:tc>
                <a:tc vMerge="1">
                  <a:txBody>
                    <a:bodyPr/>
                    <a:lstStyle/>
                    <a:p>
                      <a:endParaRPr kumimoji="1" lang="ja-JP" altLang="en-US"/>
                    </a:p>
                  </a:txBody>
                  <a:tcPr/>
                </a:tc>
                <a:tc>
                  <a:txBody>
                    <a:bodyPr/>
                    <a:lstStyle/>
                    <a:p>
                      <a:pPr algn="ctr" rtl="0" fontAlgn="ctr"/>
                      <a:r>
                        <a:rPr lang="ja-JP" altLang="en-US" sz="1000" b="0">
                          <a:effectLst/>
                          <a:latin typeface="+mn-ea"/>
                          <a:ea typeface="+mn-ea"/>
                        </a:rPr>
                        <a:t>自社サイトの</a:t>
                      </a:r>
                      <a:r>
                        <a:rPr lang="en-US" altLang="ja-JP" sz="1000" b="0">
                          <a:effectLst/>
                          <a:latin typeface="+mn-ea"/>
                          <a:ea typeface="+mn-ea"/>
                        </a:rPr>
                        <a:t>SEO</a:t>
                      </a:r>
                      <a:r>
                        <a:rPr lang="ja-JP" altLang="en-US" sz="1000" b="0">
                          <a:effectLst/>
                          <a:latin typeface="+mn-ea"/>
                          <a:ea typeface="+mn-ea"/>
                        </a:rPr>
                        <a:t>を行ってる</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ja-JP" altLang="en-US" sz="1000" b="0">
                          <a:effectLst/>
                          <a:latin typeface="+mn-ea"/>
                          <a:ea typeface="+mn-ea"/>
                        </a:rPr>
                        <a:t>クライアント施策</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ja-JP" altLang="en-US" sz="1000" b="0">
                          <a:effectLst/>
                          <a:latin typeface="+mn-ea"/>
                          <a:ea typeface="+mn-ea"/>
                        </a:rPr>
                        <a:t>クライアント</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vMerge="1">
                  <a:txBody>
                    <a:bodyPr/>
                    <a:lstStyle/>
                    <a:p>
                      <a:endParaRPr kumimoji="1" lang="ja-JP" altLang="en-US"/>
                    </a:p>
                  </a:txBody>
                  <a:tcPr/>
                </a:tc>
                <a:tc>
                  <a:txBody>
                    <a:bodyPr/>
                    <a:lstStyle/>
                    <a:p>
                      <a:pPr algn="ctr" rtl="0" fontAlgn="ctr"/>
                      <a:r>
                        <a:rPr lang="ja-JP" altLang="en-US" sz="1000" b="0">
                          <a:effectLst/>
                          <a:latin typeface="+mn-ea"/>
                          <a:ea typeface="+mn-ea"/>
                        </a:rPr>
                        <a:t>□</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845553064"/>
                  </a:ext>
                </a:extLst>
              </a:tr>
              <a:tr h="164230">
                <a:tc rowSpan="9">
                  <a:txBody>
                    <a:bodyPr/>
                    <a:lstStyle/>
                    <a:p>
                      <a:pPr algn="ctr" rtl="0" fontAlgn="ctr"/>
                      <a:r>
                        <a:rPr lang="en-US" sz="1000" b="0">
                          <a:effectLst/>
                          <a:latin typeface="+mn-ea"/>
                          <a:ea typeface="+mn-ea"/>
                        </a:rPr>
                        <a:t>2nd</a:t>
                      </a:r>
                      <a:r>
                        <a:rPr lang="ja-JP" altLang="en-US" sz="1000" b="0">
                          <a:effectLst/>
                          <a:latin typeface="+mn-ea"/>
                          <a:ea typeface="+mn-ea"/>
                        </a:rPr>
                        <a:t>ステージ</a:t>
                      </a:r>
                    </a:p>
                  </a:txBody>
                  <a:tcPr marL="11680" marR="11680" marT="7787" marB="7787" anchor="ctr">
                    <a:lnL w="635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D9D9D9"/>
                    </a:solidFill>
                  </a:tcPr>
                </a:tc>
                <a:tc rowSpan="4">
                  <a:txBody>
                    <a:bodyPr/>
                    <a:lstStyle/>
                    <a:p>
                      <a:pPr algn="ctr" rtl="0" fontAlgn="ctr"/>
                      <a:r>
                        <a:rPr lang="ja-JP" altLang="en-US" sz="1000" b="0">
                          <a:effectLst/>
                          <a:latin typeface="+mn-ea"/>
                          <a:ea typeface="+mn-ea"/>
                        </a:rPr>
                        <a:t>口コミ</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D9D9D9"/>
                    </a:solidFill>
                  </a:tcPr>
                </a:tc>
                <a:tc>
                  <a:txBody>
                    <a:bodyPr/>
                    <a:lstStyle/>
                    <a:p>
                      <a:pPr algn="ctr" rtl="0" fontAlgn="ctr"/>
                      <a:r>
                        <a:rPr lang="ja-JP" altLang="en-US" sz="1000" b="0">
                          <a:effectLst/>
                          <a:latin typeface="+mn-ea"/>
                          <a:ea typeface="+mn-ea"/>
                        </a:rPr>
                        <a:t>口コミの返信を行ってる</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ja-JP" altLang="en-US" sz="1000" b="0">
                          <a:effectLst/>
                          <a:latin typeface="+mn-ea"/>
                          <a:ea typeface="+mn-ea"/>
                        </a:rPr>
                        <a:t>システムで返信</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ja-JP" altLang="en-US" sz="1000" b="0">
                          <a:effectLst/>
                          <a:latin typeface="+mn-ea"/>
                          <a:ea typeface="+mn-ea"/>
                        </a:rPr>
                        <a:t>クライアント</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rowSpan="9">
                  <a:txBody>
                    <a:bodyPr/>
                    <a:lstStyle/>
                    <a:p>
                      <a:pPr algn="ctr" rtl="0" fontAlgn="ctr"/>
                      <a:r>
                        <a:rPr lang="ja-JP" altLang="en-US" sz="1000" b="0">
                          <a:effectLst/>
                          <a:latin typeface="+mn-ea"/>
                          <a:ea typeface="+mn-ea"/>
                        </a:rPr>
                        <a:t>開始</a:t>
                      </a:r>
                      <a:r>
                        <a:rPr lang="en-US" altLang="ja-JP" sz="1000" b="0">
                          <a:effectLst/>
                          <a:latin typeface="+mn-ea"/>
                          <a:ea typeface="+mn-ea"/>
                        </a:rPr>
                        <a:t>2</a:t>
                      </a:r>
                      <a:r>
                        <a:rPr lang="ja-JP" altLang="en-US" sz="1000" b="0">
                          <a:effectLst/>
                          <a:latin typeface="+mn-ea"/>
                          <a:ea typeface="+mn-ea"/>
                        </a:rPr>
                        <a:t>か月以内（</a:t>
                      </a:r>
                      <a:r>
                        <a:rPr lang="en-US" altLang="ja-JP" sz="1000" b="0">
                          <a:effectLst/>
                          <a:latin typeface="+mn-ea"/>
                          <a:ea typeface="+mn-ea"/>
                        </a:rPr>
                        <a:t>9</a:t>
                      </a:r>
                      <a:r>
                        <a:rPr lang="ja-JP" altLang="en-US" sz="1000" b="0">
                          <a:effectLst/>
                          <a:latin typeface="+mn-ea"/>
                          <a:ea typeface="+mn-ea"/>
                        </a:rPr>
                        <a:t>月）</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ja-JP" altLang="en-US" sz="1000" b="0">
                          <a:effectLst/>
                          <a:latin typeface="+mn-ea"/>
                          <a:ea typeface="+mn-ea"/>
                        </a:rPr>
                        <a:t>□</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171137494"/>
                  </a:ext>
                </a:extLst>
              </a:tr>
              <a:tr h="164230">
                <a:tc vMerge="1">
                  <a:txBody>
                    <a:bodyPr/>
                    <a:lstStyle/>
                    <a:p>
                      <a:endParaRPr kumimoji="1" lang="ja-JP" altLang="en-US"/>
                    </a:p>
                  </a:txBody>
                  <a:tcPr/>
                </a:tc>
                <a:tc vMerge="1">
                  <a:txBody>
                    <a:bodyPr/>
                    <a:lstStyle/>
                    <a:p>
                      <a:endParaRPr kumimoji="1" lang="ja-JP" altLang="en-US"/>
                    </a:p>
                  </a:txBody>
                  <a:tcPr/>
                </a:tc>
                <a:tc>
                  <a:txBody>
                    <a:bodyPr/>
                    <a:lstStyle/>
                    <a:p>
                      <a:pPr algn="ctr" rtl="0" fontAlgn="ctr"/>
                      <a:r>
                        <a:rPr lang="ja-JP" altLang="en-US" sz="1000" b="0">
                          <a:effectLst/>
                          <a:latin typeface="+mn-ea"/>
                          <a:ea typeface="+mn-ea"/>
                        </a:rPr>
                        <a:t>口コミの返信に名前・役職を書いている</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ja-JP" altLang="en-US" sz="1000" b="0">
                          <a:effectLst/>
                          <a:latin typeface="+mn-ea"/>
                          <a:ea typeface="+mn-ea"/>
                        </a:rPr>
                        <a:t>システムで返信</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ja-JP" altLang="en-US" sz="1000" b="0">
                          <a:effectLst/>
                          <a:latin typeface="+mn-ea"/>
                          <a:ea typeface="+mn-ea"/>
                        </a:rPr>
                        <a:t>クライアント</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vMerge="1">
                  <a:txBody>
                    <a:bodyPr/>
                    <a:lstStyle/>
                    <a:p>
                      <a:endParaRPr kumimoji="1" lang="ja-JP" altLang="en-US"/>
                    </a:p>
                  </a:txBody>
                  <a:tcPr/>
                </a:tc>
                <a:tc>
                  <a:txBody>
                    <a:bodyPr/>
                    <a:lstStyle/>
                    <a:p>
                      <a:pPr algn="ctr" rtl="0" fontAlgn="ctr"/>
                      <a:r>
                        <a:rPr lang="ja-JP" altLang="en-US" sz="1000" b="0">
                          <a:effectLst/>
                          <a:latin typeface="+mn-ea"/>
                          <a:ea typeface="+mn-ea"/>
                        </a:rPr>
                        <a:t>□</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504751827"/>
                  </a:ext>
                </a:extLst>
              </a:tr>
              <a:tr h="313232">
                <a:tc vMerge="1">
                  <a:txBody>
                    <a:bodyPr/>
                    <a:lstStyle/>
                    <a:p>
                      <a:endParaRPr kumimoji="1" lang="ja-JP" altLang="en-US"/>
                    </a:p>
                  </a:txBody>
                  <a:tcPr/>
                </a:tc>
                <a:tc vMerge="1">
                  <a:txBody>
                    <a:bodyPr/>
                    <a:lstStyle/>
                    <a:p>
                      <a:endParaRPr kumimoji="1" lang="ja-JP" altLang="en-US"/>
                    </a:p>
                  </a:txBody>
                  <a:tcPr/>
                </a:tc>
                <a:tc>
                  <a:txBody>
                    <a:bodyPr/>
                    <a:lstStyle/>
                    <a:p>
                      <a:pPr algn="ctr" rtl="0" fontAlgn="ctr"/>
                      <a:r>
                        <a:rPr lang="ja-JP" altLang="en-US" sz="1000" b="0">
                          <a:effectLst/>
                          <a:latin typeface="+mn-ea"/>
                          <a:ea typeface="+mn-ea"/>
                        </a:rPr>
                        <a:t>口コミ依頼の仕組がある</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ja-JP" altLang="en-US" sz="1000" b="0">
                          <a:effectLst/>
                          <a:latin typeface="+mn-ea"/>
                          <a:ea typeface="+mn-ea"/>
                        </a:rPr>
                        <a:t>システムで返信・仕掛けの準備</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ja-JP" altLang="en-US" sz="1000" b="0">
                          <a:effectLst/>
                          <a:latin typeface="+mn-ea"/>
                          <a:ea typeface="+mn-ea"/>
                        </a:rPr>
                        <a:t>クライアント・当社</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vMerge="1">
                  <a:txBody>
                    <a:bodyPr/>
                    <a:lstStyle/>
                    <a:p>
                      <a:endParaRPr kumimoji="1" lang="ja-JP" altLang="en-US"/>
                    </a:p>
                  </a:txBody>
                  <a:tcPr/>
                </a:tc>
                <a:tc>
                  <a:txBody>
                    <a:bodyPr/>
                    <a:lstStyle/>
                    <a:p>
                      <a:pPr algn="ctr" rtl="0" fontAlgn="ctr"/>
                      <a:r>
                        <a:rPr lang="ja-JP" altLang="en-US" sz="1000" b="0">
                          <a:effectLst/>
                          <a:latin typeface="+mn-ea"/>
                          <a:ea typeface="+mn-ea"/>
                        </a:rPr>
                        <a:t>□</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469622037"/>
                  </a:ext>
                </a:extLst>
              </a:tr>
              <a:tr h="313232">
                <a:tc vMerge="1">
                  <a:txBody>
                    <a:bodyPr/>
                    <a:lstStyle/>
                    <a:p>
                      <a:endParaRPr kumimoji="1" lang="ja-JP" altLang="en-US"/>
                    </a:p>
                  </a:txBody>
                  <a:tcPr/>
                </a:tc>
                <a:tc vMerge="1">
                  <a:txBody>
                    <a:bodyPr/>
                    <a:lstStyle/>
                    <a:p>
                      <a:endParaRPr kumimoji="1" lang="ja-JP" altLang="en-US"/>
                    </a:p>
                  </a:txBody>
                  <a:tcPr/>
                </a:tc>
                <a:tc>
                  <a:txBody>
                    <a:bodyPr/>
                    <a:lstStyle/>
                    <a:p>
                      <a:pPr algn="ctr" rtl="0" fontAlgn="ctr"/>
                      <a:r>
                        <a:rPr lang="ja-JP" altLang="en-US" sz="1000" b="0">
                          <a:effectLst/>
                          <a:latin typeface="+mn-ea"/>
                          <a:ea typeface="+mn-ea"/>
                        </a:rPr>
                        <a:t>口コミにキーワードを入れる誘導をしている</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ja-JP" altLang="en-US" sz="1000" b="0">
                          <a:effectLst/>
                          <a:latin typeface="+mn-ea"/>
                          <a:ea typeface="+mn-ea"/>
                        </a:rPr>
                        <a:t>システムで返信・仕掛けの準備</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ja-JP" altLang="en-US" sz="1000" b="0">
                          <a:effectLst/>
                          <a:latin typeface="+mn-ea"/>
                          <a:ea typeface="+mn-ea"/>
                        </a:rPr>
                        <a:t>クライアント</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vMerge="1">
                  <a:txBody>
                    <a:bodyPr/>
                    <a:lstStyle/>
                    <a:p>
                      <a:endParaRPr kumimoji="1" lang="ja-JP" altLang="en-US"/>
                    </a:p>
                  </a:txBody>
                  <a:tcPr/>
                </a:tc>
                <a:tc>
                  <a:txBody>
                    <a:bodyPr/>
                    <a:lstStyle/>
                    <a:p>
                      <a:pPr algn="ctr" rtl="0" fontAlgn="ctr"/>
                      <a:r>
                        <a:rPr lang="ja-JP" altLang="en-US" sz="1000" b="0">
                          <a:effectLst/>
                          <a:latin typeface="+mn-ea"/>
                          <a:ea typeface="+mn-ea"/>
                        </a:rPr>
                        <a:t>□</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900039794"/>
                  </a:ext>
                </a:extLst>
              </a:tr>
              <a:tr h="164230">
                <a:tc vMerge="1">
                  <a:txBody>
                    <a:bodyPr/>
                    <a:lstStyle/>
                    <a:p>
                      <a:endParaRPr kumimoji="1" lang="ja-JP" altLang="en-US"/>
                    </a:p>
                  </a:txBody>
                  <a:tcPr/>
                </a:tc>
                <a:tc rowSpan="5">
                  <a:txBody>
                    <a:bodyPr/>
                    <a:lstStyle/>
                    <a:p>
                      <a:pPr algn="ctr" rtl="0" fontAlgn="ctr"/>
                      <a:r>
                        <a:rPr lang="ja-JP" altLang="en-US" sz="1000" b="0">
                          <a:effectLst/>
                          <a:latin typeface="+mn-ea"/>
                          <a:ea typeface="+mn-ea"/>
                        </a:rPr>
                        <a:t>計測</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D9D9D9"/>
                    </a:solidFill>
                  </a:tcPr>
                </a:tc>
                <a:tc>
                  <a:txBody>
                    <a:bodyPr/>
                    <a:lstStyle/>
                    <a:p>
                      <a:pPr algn="ctr" rtl="0" fontAlgn="ctr"/>
                      <a:r>
                        <a:rPr lang="en-US" altLang="ja-JP" sz="1000" b="0">
                          <a:effectLst/>
                          <a:latin typeface="+mn-ea"/>
                          <a:ea typeface="+mn-ea"/>
                        </a:rPr>
                        <a:t>CTA</a:t>
                      </a:r>
                      <a:r>
                        <a:rPr lang="ja-JP" altLang="en-US" sz="1000" b="0">
                          <a:effectLst/>
                          <a:latin typeface="+mn-ea"/>
                          <a:ea typeface="+mn-ea"/>
                        </a:rPr>
                        <a:t>の計測を行っている</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en-US" sz="1000" b="0">
                          <a:effectLst/>
                          <a:latin typeface="+mn-ea"/>
                          <a:ea typeface="+mn-ea"/>
                        </a:rPr>
                        <a:t>GyronMEO</a:t>
                      </a:r>
                      <a:r>
                        <a:rPr lang="ja-JP" altLang="en-US" sz="1000" b="0">
                          <a:effectLst/>
                          <a:latin typeface="+mn-ea"/>
                          <a:ea typeface="+mn-ea"/>
                        </a:rPr>
                        <a:t>で計測</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ja-JP" altLang="en-US" sz="1000" b="0">
                          <a:effectLst/>
                          <a:latin typeface="+mn-ea"/>
                          <a:ea typeface="+mn-ea"/>
                        </a:rPr>
                        <a:t>システム</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vMerge="1">
                  <a:txBody>
                    <a:bodyPr/>
                    <a:lstStyle/>
                    <a:p>
                      <a:endParaRPr kumimoji="1" lang="ja-JP" altLang="en-US"/>
                    </a:p>
                  </a:txBody>
                  <a:tcPr/>
                </a:tc>
                <a:tc>
                  <a:txBody>
                    <a:bodyPr/>
                    <a:lstStyle/>
                    <a:p>
                      <a:pPr algn="ctr" rtl="0" fontAlgn="ctr"/>
                      <a:r>
                        <a:rPr lang="ja-JP" altLang="en-US" sz="1000" b="0">
                          <a:effectLst/>
                          <a:latin typeface="+mn-ea"/>
                          <a:ea typeface="+mn-ea"/>
                        </a:rPr>
                        <a:t>□</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085589229"/>
                  </a:ext>
                </a:extLst>
              </a:tr>
              <a:tr h="164230">
                <a:tc vMerge="1">
                  <a:txBody>
                    <a:bodyPr/>
                    <a:lstStyle/>
                    <a:p>
                      <a:endParaRPr kumimoji="1" lang="ja-JP" altLang="en-US"/>
                    </a:p>
                  </a:txBody>
                  <a:tcPr/>
                </a:tc>
                <a:tc vMerge="1">
                  <a:txBody>
                    <a:bodyPr/>
                    <a:lstStyle/>
                    <a:p>
                      <a:endParaRPr kumimoji="1" lang="ja-JP" altLang="en-US"/>
                    </a:p>
                  </a:txBody>
                  <a:tcPr/>
                </a:tc>
                <a:tc>
                  <a:txBody>
                    <a:bodyPr/>
                    <a:lstStyle/>
                    <a:p>
                      <a:pPr algn="ctr" rtl="0" fontAlgn="ctr"/>
                      <a:r>
                        <a:rPr lang="ja-JP" altLang="en-US" sz="1000" b="0">
                          <a:effectLst/>
                          <a:latin typeface="+mn-ea"/>
                          <a:ea typeface="+mn-ea"/>
                        </a:rPr>
                        <a:t>キーワードの定点観測を行っている</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en-US" sz="1000" b="0">
                          <a:effectLst/>
                          <a:latin typeface="+mn-ea"/>
                          <a:ea typeface="+mn-ea"/>
                        </a:rPr>
                        <a:t>GyronMEO</a:t>
                      </a:r>
                      <a:r>
                        <a:rPr lang="ja-JP" altLang="en-US" sz="1000" b="0">
                          <a:effectLst/>
                          <a:latin typeface="+mn-ea"/>
                          <a:ea typeface="+mn-ea"/>
                        </a:rPr>
                        <a:t>で計測</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ja-JP" altLang="en-US" sz="1000" b="0">
                          <a:effectLst/>
                          <a:latin typeface="+mn-ea"/>
                          <a:ea typeface="+mn-ea"/>
                        </a:rPr>
                        <a:t>システム</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vMerge="1">
                  <a:txBody>
                    <a:bodyPr/>
                    <a:lstStyle/>
                    <a:p>
                      <a:endParaRPr kumimoji="1" lang="ja-JP" altLang="en-US"/>
                    </a:p>
                  </a:txBody>
                  <a:tcPr/>
                </a:tc>
                <a:tc>
                  <a:txBody>
                    <a:bodyPr/>
                    <a:lstStyle/>
                    <a:p>
                      <a:pPr algn="ctr" rtl="0" fontAlgn="ctr"/>
                      <a:r>
                        <a:rPr lang="ja-JP" altLang="en-US" sz="1000" b="0">
                          <a:effectLst/>
                          <a:latin typeface="+mn-ea"/>
                          <a:ea typeface="+mn-ea"/>
                        </a:rPr>
                        <a:t>□</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776313970"/>
                  </a:ext>
                </a:extLst>
              </a:tr>
              <a:tr h="164230">
                <a:tc vMerge="1">
                  <a:txBody>
                    <a:bodyPr/>
                    <a:lstStyle/>
                    <a:p>
                      <a:endParaRPr kumimoji="1" lang="ja-JP" altLang="en-US"/>
                    </a:p>
                  </a:txBody>
                  <a:tcPr/>
                </a:tc>
                <a:tc vMerge="1">
                  <a:txBody>
                    <a:bodyPr/>
                    <a:lstStyle/>
                    <a:p>
                      <a:endParaRPr kumimoji="1" lang="ja-JP" altLang="en-US"/>
                    </a:p>
                  </a:txBody>
                  <a:tcPr/>
                </a:tc>
                <a:tc>
                  <a:txBody>
                    <a:bodyPr/>
                    <a:lstStyle/>
                    <a:p>
                      <a:pPr algn="ctr" rtl="0" fontAlgn="ctr"/>
                      <a:r>
                        <a:rPr lang="ja-JP" altLang="en-US" sz="1000" b="0">
                          <a:effectLst/>
                          <a:latin typeface="+mn-ea"/>
                          <a:ea typeface="+mn-ea"/>
                        </a:rPr>
                        <a:t>検索地点をセットして定点観測している</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en-US" sz="1000" b="0">
                          <a:effectLst/>
                          <a:latin typeface="+mn-ea"/>
                          <a:ea typeface="+mn-ea"/>
                        </a:rPr>
                        <a:t>GyronMEO</a:t>
                      </a:r>
                      <a:r>
                        <a:rPr lang="ja-JP" altLang="en-US" sz="1000" b="0">
                          <a:effectLst/>
                          <a:latin typeface="+mn-ea"/>
                          <a:ea typeface="+mn-ea"/>
                        </a:rPr>
                        <a:t>で計測</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ja-JP" altLang="en-US" sz="1000" b="0">
                          <a:effectLst/>
                          <a:latin typeface="+mn-ea"/>
                          <a:ea typeface="+mn-ea"/>
                        </a:rPr>
                        <a:t>システム</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vMerge="1">
                  <a:txBody>
                    <a:bodyPr/>
                    <a:lstStyle/>
                    <a:p>
                      <a:endParaRPr kumimoji="1" lang="ja-JP" altLang="en-US"/>
                    </a:p>
                  </a:txBody>
                  <a:tcPr/>
                </a:tc>
                <a:tc>
                  <a:txBody>
                    <a:bodyPr/>
                    <a:lstStyle/>
                    <a:p>
                      <a:pPr algn="ctr" rtl="0" fontAlgn="ctr"/>
                      <a:r>
                        <a:rPr lang="ja-JP" altLang="en-US" sz="1000" b="0">
                          <a:effectLst/>
                          <a:latin typeface="+mn-ea"/>
                          <a:ea typeface="+mn-ea"/>
                        </a:rPr>
                        <a:t>□</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921670781"/>
                  </a:ext>
                </a:extLst>
              </a:tr>
              <a:tr h="164230">
                <a:tc vMerge="1">
                  <a:txBody>
                    <a:bodyPr/>
                    <a:lstStyle/>
                    <a:p>
                      <a:endParaRPr kumimoji="1" lang="ja-JP" altLang="en-US"/>
                    </a:p>
                  </a:txBody>
                  <a:tcPr/>
                </a:tc>
                <a:tc vMerge="1">
                  <a:txBody>
                    <a:bodyPr/>
                    <a:lstStyle/>
                    <a:p>
                      <a:endParaRPr kumimoji="1" lang="ja-JP" altLang="en-US"/>
                    </a:p>
                  </a:txBody>
                  <a:tcPr/>
                </a:tc>
                <a:tc>
                  <a:txBody>
                    <a:bodyPr/>
                    <a:lstStyle/>
                    <a:p>
                      <a:pPr algn="ctr" rtl="0" fontAlgn="ctr"/>
                      <a:r>
                        <a:rPr lang="ja-JP" altLang="en-US" sz="1000" b="0">
                          <a:effectLst/>
                          <a:latin typeface="+mn-ea"/>
                          <a:ea typeface="+mn-ea"/>
                        </a:rPr>
                        <a:t>朝・昼・夕方を分けて定点観測している</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en-US" sz="1000" b="0">
                          <a:effectLst/>
                          <a:latin typeface="+mn-ea"/>
                          <a:ea typeface="+mn-ea"/>
                        </a:rPr>
                        <a:t>GyronMEO</a:t>
                      </a:r>
                      <a:r>
                        <a:rPr lang="ja-JP" altLang="en-US" sz="1000" b="0">
                          <a:effectLst/>
                          <a:latin typeface="+mn-ea"/>
                          <a:ea typeface="+mn-ea"/>
                        </a:rPr>
                        <a:t>で計測</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ja-JP" altLang="en-US" sz="1000" b="0">
                          <a:effectLst/>
                          <a:latin typeface="+mn-ea"/>
                          <a:ea typeface="+mn-ea"/>
                        </a:rPr>
                        <a:t>システム</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vMerge="1">
                  <a:txBody>
                    <a:bodyPr/>
                    <a:lstStyle/>
                    <a:p>
                      <a:endParaRPr kumimoji="1" lang="ja-JP" altLang="en-US"/>
                    </a:p>
                  </a:txBody>
                  <a:tcPr/>
                </a:tc>
                <a:tc>
                  <a:txBody>
                    <a:bodyPr/>
                    <a:lstStyle/>
                    <a:p>
                      <a:pPr algn="ctr" rtl="0" fontAlgn="ctr"/>
                      <a:r>
                        <a:rPr lang="ja-JP" altLang="en-US" sz="1000" b="0">
                          <a:effectLst/>
                          <a:latin typeface="+mn-ea"/>
                          <a:ea typeface="+mn-ea"/>
                        </a:rPr>
                        <a:t>□</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992653423"/>
                  </a:ext>
                </a:extLst>
              </a:tr>
              <a:tr h="164230">
                <a:tc vMerge="1">
                  <a:txBody>
                    <a:bodyPr/>
                    <a:lstStyle/>
                    <a:p>
                      <a:endParaRPr kumimoji="1" lang="ja-JP" altLang="en-US"/>
                    </a:p>
                  </a:txBody>
                  <a:tcPr/>
                </a:tc>
                <a:tc vMerge="1">
                  <a:txBody>
                    <a:bodyPr/>
                    <a:lstStyle/>
                    <a:p>
                      <a:endParaRPr kumimoji="1" lang="ja-JP" altLang="en-US"/>
                    </a:p>
                  </a:txBody>
                  <a:tcPr/>
                </a:tc>
                <a:tc>
                  <a:txBody>
                    <a:bodyPr/>
                    <a:lstStyle/>
                    <a:p>
                      <a:pPr algn="ctr" rtl="0" fontAlgn="ctr"/>
                      <a:r>
                        <a:rPr lang="ja-JP" altLang="en-US" sz="1000" b="0">
                          <a:effectLst/>
                          <a:latin typeface="+mn-ea"/>
                          <a:ea typeface="+mn-ea"/>
                        </a:rPr>
                        <a:t>競合店舗比較を行っている</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en-US" sz="1000" b="0">
                          <a:effectLst/>
                          <a:latin typeface="+mn-ea"/>
                          <a:ea typeface="+mn-ea"/>
                        </a:rPr>
                        <a:t>GyronMEO</a:t>
                      </a:r>
                      <a:r>
                        <a:rPr lang="ja-JP" altLang="en-US" sz="1000" b="0">
                          <a:effectLst/>
                          <a:latin typeface="+mn-ea"/>
                          <a:ea typeface="+mn-ea"/>
                        </a:rPr>
                        <a:t>で計測</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ctr"/>
                      <a:r>
                        <a:rPr lang="ja-JP" altLang="en-US" sz="1000" b="0">
                          <a:effectLst/>
                          <a:latin typeface="+mn-ea"/>
                          <a:ea typeface="+mn-ea"/>
                        </a:rPr>
                        <a:t>システム</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vMerge="1">
                  <a:txBody>
                    <a:bodyPr/>
                    <a:lstStyle/>
                    <a:p>
                      <a:endParaRPr kumimoji="1" lang="ja-JP" altLang="en-US"/>
                    </a:p>
                  </a:txBody>
                  <a:tcPr/>
                </a:tc>
                <a:tc>
                  <a:txBody>
                    <a:bodyPr/>
                    <a:lstStyle/>
                    <a:p>
                      <a:pPr algn="ctr" rtl="0" fontAlgn="ctr"/>
                      <a:r>
                        <a:rPr lang="ja-JP" altLang="en-US" sz="1000" b="0">
                          <a:effectLst/>
                          <a:latin typeface="+mn-ea"/>
                          <a:ea typeface="+mn-ea"/>
                        </a:rPr>
                        <a:t>□</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042139644"/>
                  </a:ext>
                </a:extLst>
              </a:tr>
              <a:tr h="340052">
                <a:tc>
                  <a:txBody>
                    <a:bodyPr/>
                    <a:lstStyle/>
                    <a:p>
                      <a:pPr algn="ctr" rtl="0" fontAlgn="ctr"/>
                      <a:r>
                        <a:rPr lang="en-US" sz="1000" b="0">
                          <a:effectLst/>
                          <a:latin typeface="+mn-ea"/>
                          <a:ea typeface="+mn-ea"/>
                        </a:rPr>
                        <a:t>3rd</a:t>
                      </a:r>
                      <a:r>
                        <a:rPr lang="ja-JP" altLang="en-US" sz="1000" b="0">
                          <a:effectLst/>
                          <a:latin typeface="+mn-ea"/>
                          <a:ea typeface="+mn-ea"/>
                        </a:rPr>
                        <a:t>ステージ</a:t>
                      </a:r>
                    </a:p>
                  </a:txBody>
                  <a:tcPr marL="11680" marR="11680" marT="7787" marB="7787" anchor="ctr">
                    <a:lnL w="635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ja-JP" altLang="en-US" sz="1000" b="0">
                          <a:effectLst/>
                          <a:latin typeface="+mn-ea"/>
                          <a:ea typeface="+mn-ea"/>
                        </a:rPr>
                        <a:t>メディアミックス</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ja-JP" altLang="en-US" sz="1000" b="0" dirty="0">
                          <a:effectLst/>
                          <a:latin typeface="+mn-ea"/>
                          <a:ea typeface="+mn-ea"/>
                        </a:rPr>
                        <a:t>オフラインその他オンラインと連携している</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00" b="0">
                          <a:effectLst/>
                          <a:latin typeface="+mn-ea"/>
                          <a:ea typeface="+mn-ea"/>
                        </a:rPr>
                        <a:t>当社との打ち合わせ</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00" b="0">
                          <a:effectLst/>
                          <a:latin typeface="+mn-ea"/>
                          <a:ea typeface="+mn-ea"/>
                        </a:rPr>
                        <a:t>-</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00" b="0">
                          <a:effectLst/>
                          <a:latin typeface="+mn-ea"/>
                          <a:ea typeface="+mn-ea"/>
                        </a:rPr>
                        <a:t>開始</a:t>
                      </a:r>
                      <a:r>
                        <a:rPr lang="en-US" altLang="ja-JP" sz="1000" b="0">
                          <a:effectLst/>
                          <a:latin typeface="+mn-ea"/>
                          <a:ea typeface="+mn-ea"/>
                        </a:rPr>
                        <a:t>3</a:t>
                      </a:r>
                      <a:r>
                        <a:rPr lang="ja-JP" altLang="en-US" sz="1000" b="0">
                          <a:effectLst/>
                          <a:latin typeface="+mn-ea"/>
                          <a:ea typeface="+mn-ea"/>
                        </a:rPr>
                        <a:t>か月以内（</a:t>
                      </a:r>
                      <a:r>
                        <a:rPr lang="en-US" altLang="ja-JP" sz="1000" b="0">
                          <a:effectLst/>
                          <a:latin typeface="+mn-ea"/>
                          <a:ea typeface="+mn-ea"/>
                        </a:rPr>
                        <a:t>10</a:t>
                      </a:r>
                      <a:r>
                        <a:rPr lang="ja-JP" altLang="en-US" sz="1000" b="0">
                          <a:effectLst/>
                          <a:latin typeface="+mn-ea"/>
                          <a:ea typeface="+mn-ea"/>
                        </a:rPr>
                        <a:t>月）</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00" b="0" dirty="0">
                          <a:effectLst/>
                          <a:latin typeface="+mn-ea"/>
                          <a:ea typeface="+mn-ea"/>
                        </a:rPr>
                        <a:t>□</a:t>
                      </a:r>
                    </a:p>
                  </a:txBody>
                  <a:tcPr marL="11680" marR="11680" marT="7787" marB="7787" anchor="ctr">
                    <a:lnL w="635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8427856"/>
                  </a:ext>
                </a:extLst>
              </a:tr>
            </a:tbl>
          </a:graphicData>
        </a:graphic>
      </p:graphicFrame>
    </p:spTree>
    <p:extLst>
      <p:ext uri="{BB962C8B-B14F-4D97-AF65-F5344CB8AC3E}">
        <p14:creationId xmlns:p14="http://schemas.microsoft.com/office/powerpoint/2010/main" val="998066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sp>
        <p:nvSpPr>
          <p:cNvPr id="37" name="Google Shape;37;p7"/>
          <p:cNvSpPr txBox="1"/>
          <p:nvPr/>
        </p:nvSpPr>
        <p:spPr>
          <a:xfrm>
            <a:off x="378508" y="533659"/>
            <a:ext cx="8356259" cy="326284"/>
          </a:xfrm>
          <a:prstGeom prst="rect">
            <a:avLst/>
          </a:prstGeom>
          <a:noFill/>
          <a:ln>
            <a:noFill/>
          </a:ln>
        </p:spPr>
        <p:txBody>
          <a:bodyPr spcFirstLastPara="1" wrap="square" lIns="0" tIns="0" rIns="0" bIns="0" anchor="ctr" anchorCtr="0">
            <a:noAutofit/>
          </a:bodyPr>
          <a:lstStyle/>
          <a:p>
            <a:pPr defTabSz="914354">
              <a:defRPr/>
            </a:pPr>
            <a:r>
              <a:rPr lang="ja-JP" altLang="en-US" sz="2200" b="1" dirty="0"/>
              <a:t>ではどうすればいいのか？</a:t>
            </a:r>
            <a:endParaRPr sz="2200" b="1" dirty="0"/>
          </a:p>
        </p:txBody>
      </p:sp>
      <p:sp>
        <p:nvSpPr>
          <p:cNvPr id="10" name="Google Shape;37;p7">
            <a:extLst>
              <a:ext uri="{FF2B5EF4-FFF2-40B4-BE49-F238E27FC236}">
                <a16:creationId xmlns:a16="http://schemas.microsoft.com/office/drawing/2014/main" id="{D9E77B94-FD40-436B-92D8-C67E612776EA}"/>
              </a:ext>
            </a:extLst>
          </p:cNvPr>
          <p:cNvSpPr txBox="1"/>
          <p:nvPr/>
        </p:nvSpPr>
        <p:spPr>
          <a:xfrm>
            <a:off x="3120414" y="2542669"/>
            <a:ext cx="5951171" cy="1772661"/>
          </a:xfrm>
          <a:prstGeom prst="rect">
            <a:avLst/>
          </a:prstGeom>
          <a:noFill/>
          <a:ln>
            <a:noFill/>
          </a:ln>
        </p:spPr>
        <p:txBody>
          <a:bodyPr spcFirstLastPara="1" wrap="square" lIns="0" tIns="0" rIns="0" bIns="0" anchor="ctr" anchorCtr="0">
            <a:noAutofit/>
          </a:bodyPr>
          <a:lstStyle/>
          <a:p>
            <a:pPr marL="457200" indent="-457200" defTabSz="914354">
              <a:buFont typeface="+mj-lt"/>
              <a:buAutoNum type="arabicPeriod"/>
              <a:defRPr/>
            </a:pPr>
            <a:r>
              <a:rPr lang="ja-JP" altLang="en-US" sz="4000" b="1" dirty="0">
                <a:latin typeface="メイリオ" panose="020B0604030504040204" pitchFamily="50" charset="-128"/>
                <a:ea typeface="メイリオ" panose="020B0604030504040204" pitchFamily="50" charset="-128"/>
              </a:rPr>
              <a:t>徹底した行動と可視化</a:t>
            </a:r>
            <a:endParaRPr lang="en-US" altLang="ja-JP" sz="4000" b="1" dirty="0">
              <a:latin typeface="メイリオ" panose="020B0604030504040204" pitchFamily="50" charset="-128"/>
              <a:ea typeface="メイリオ" panose="020B0604030504040204" pitchFamily="50" charset="-128"/>
            </a:endParaRPr>
          </a:p>
          <a:p>
            <a:pPr marL="457200" indent="-457200" defTabSz="914354">
              <a:buFont typeface="+mj-lt"/>
              <a:buAutoNum type="arabicPeriod"/>
              <a:defRPr/>
            </a:pPr>
            <a:r>
              <a:rPr lang="ja-JP" altLang="en-US" sz="4000" b="1" dirty="0">
                <a:latin typeface="メイリオ" panose="020B0604030504040204" pitchFamily="50" charset="-128"/>
                <a:ea typeface="メイリオ" panose="020B0604030504040204" pitchFamily="50" charset="-128"/>
              </a:rPr>
              <a:t>アクセスを集める</a:t>
            </a:r>
            <a:endParaRPr lang="en-US" altLang="ja-JP" sz="40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5754199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sp>
        <p:nvSpPr>
          <p:cNvPr id="37" name="Google Shape;37;p7"/>
          <p:cNvSpPr txBox="1"/>
          <p:nvPr/>
        </p:nvSpPr>
        <p:spPr>
          <a:xfrm>
            <a:off x="378508" y="533659"/>
            <a:ext cx="8356259" cy="326284"/>
          </a:xfrm>
          <a:prstGeom prst="rect">
            <a:avLst/>
          </a:prstGeom>
          <a:noFill/>
          <a:ln>
            <a:noFill/>
          </a:ln>
        </p:spPr>
        <p:txBody>
          <a:bodyPr spcFirstLastPara="1" wrap="square" lIns="0" tIns="0" rIns="0" bIns="0" anchor="ctr" anchorCtr="0">
            <a:noAutofit/>
          </a:bodyPr>
          <a:lstStyle/>
          <a:p>
            <a:pPr defTabSz="914354">
              <a:defRPr/>
            </a:pPr>
            <a:r>
              <a:rPr lang="ja-JP" altLang="en-US" sz="2200" b="1" dirty="0"/>
              <a:t>ではどうすればいいのか？</a:t>
            </a:r>
            <a:endParaRPr sz="2200" b="1" dirty="0"/>
          </a:p>
        </p:txBody>
      </p:sp>
      <p:sp>
        <p:nvSpPr>
          <p:cNvPr id="10" name="Google Shape;37;p7">
            <a:extLst>
              <a:ext uri="{FF2B5EF4-FFF2-40B4-BE49-F238E27FC236}">
                <a16:creationId xmlns:a16="http://schemas.microsoft.com/office/drawing/2014/main" id="{D9E77B94-FD40-436B-92D8-C67E612776EA}"/>
              </a:ext>
            </a:extLst>
          </p:cNvPr>
          <p:cNvSpPr txBox="1"/>
          <p:nvPr/>
        </p:nvSpPr>
        <p:spPr>
          <a:xfrm>
            <a:off x="3120414" y="2542669"/>
            <a:ext cx="5951171" cy="1772661"/>
          </a:xfrm>
          <a:prstGeom prst="rect">
            <a:avLst/>
          </a:prstGeom>
          <a:noFill/>
          <a:ln>
            <a:noFill/>
          </a:ln>
        </p:spPr>
        <p:txBody>
          <a:bodyPr spcFirstLastPara="1" wrap="square" lIns="0" tIns="0" rIns="0" bIns="0" anchor="ctr" anchorCtr="0">
            <a:noAutofit/>
          </a:bodyPr>
          <a:lstStyle/>
          <a:p>
            <a:pPr marL="457200" indent="-457200" defTabSz="914354">
              <a:buFont typeface="+mj-lt"/>
              <a:buAutoNum type="arabicPeriod"/>
              <a:defRPr/>
            </a:pPr>
            <a:r>
              <a:rPr lang="ja-JP" altLang="en-US" sz="4000" b="1" dirty="0">
                <a:latin typeface="メイリオ" panose="020B0604030504040204" pitchFamily="50" charset="-128"/>
                <a:ea typeface="メイリオ" panose="020B0604030504040204" pitchFamily="50" charset="-128"/>
              </a:rPr>
              <a:t>徹底した行動と可視化</a:t>
            </a:r>
            <a:endParaRPr lang="en-US" altLang="ja-JP" sz="40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3209785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a:buClr>
                <a:schemeClr val="dk1"/>
              </a:buClr>
              <a:buSzPts val="1100"/>
            </a:pPr>
            <a:r>
              <a:rPr lang="ja-JP" altLang="en-US" sz="2200" b="1" dirty="0">
                <a:solidFill>
                  <a:schemeClr val="tx1"/>
                </a:solidFill>
                <a:latin typeface="Arial" panose="020B0604020202020204" pitchFamily="34" charset="0"/>
                <a:ea typeface="メイリオ" panose="020B0604030504040204" pitchFamily="50" charset="-128"/>
                <a:cs typeface="Arial" panose="020B0604020202020204" pitchFamily="34" charset="0"/>
              </a:rPr>
              <a:t>当社ですべて解決</a:t>
            </a:r>
          </a:p>
        </p:txBody>
      </p:sp>
      <p:pic>
        <p:nvPicPr>
          <p:cNvPr id="3" name="図 2">
            <a:extLst>
              <a:ext uri="{FF2B5EF4-FFF2-40B4-BE49-F238E27FC236}">
                <a16:creationId xmlns:a16="http://schemas.microsoft.com/office/drawing/2014/main" id="{89FB880C-F78C-44E3-860A-52DC0ADF6D8C}"/>
              </a:ext>
            </a:extLst>
          </p:cNvPr>
          <p:cNvPicPr>
            <a:picLocks noChangeAspect="1"/>
          </p:cNvPicPr>
          <p:nvPr/>
        </p:nvPicPr>
        <p:blipFill>
          <a:blip r:embed="rId3"/>
          <a:stretch>
            <a:fillRect/>
          </a:stretch>
        </p:blipFill>
        <p:spPr>
          <a:xfrm>
            <a:off x="5485401" y="1028723"/>
            <a:ext cx="6484041" cy="2847340"/>
          </a:xfrm>
          <a:prstGeom prst="rect">
            <a:avLst/>
          </a:prstGeom>
        </p:spPr>
      </p:pic>
      <p:sp>
        <p:nvSpPr>
          <p:cNvPr id="8" name="Google Shape;556;p27">
            <a:extLst>
              <a:ext uri="{FF2B5EF4-FFF2-40B4-BE49-F238E27FC236}">
                <a16:creationId xmlns:a16="http://schemas.microsoft.com/office/drawing/2014/main" id="{937B26EB-7F99-4E3E-977C-D59F71C52718}"/>
              </a:ext>
            </a:extLst>
          </p:cNvPr>
          <p:cNvSpPr txBox="1"/>
          <p:nvPr/>
        </p:nvSpPr>
        <p:spPr>
          <a:xfrm>
            <a:off x="222558" y="1103203"/>
            <a:ext cx="5842957" cy="3702479"/>
          </a:xfrm>
          <a:prstGeom prst="rect">
            <a:avLst/>
          </a:prstGeom>
          <a:noFill/>
          <a:ln>
            <a:noFill/>
          </a:ln>
        </p:spPr>
        <p:txBody>
          <a:bodyPr spcFirstLastPara="1" wrap="square" lIns="0" tIns="0" rIns="0" bIns="0" anchor="ctr" anchorCtr="0">
            <a:noAutofit/>
          </a:bodyPr>
          <a:lstStyle/>
          <a:p>
            <a:pPr marL="457178" indent="-457178" defTabSz="1069155">
              <a:buSzPts val="2200"/>
              <a:buFont typeface="+mj-lt"/>
              <a:buAutoNum type="arabicPeriod"/>
            </a:pPr>
            <a:r>
              <a:rPr lang="ja-JP" altLang="en-US" sz="2800" dirty="0">
                <a:solidFill>
                  <a:srgbClr val="FF0000"/>
                </a:solidFill>
                <a:latin typeface="Yu Gothic Medium" panose="020B0500000000000000" pitchFamily="50" charset="-128"/>
                <a:ea typeface="Yu Gothic Medium" panose="020B0500000000000000" pitchFamily="50" charset="-128"/>
                <a:cs typeface="Meiryo"/>
                <a:sym typeface="Meiryo"/>
              </a:rPr>
              <a:t>予約投稿・複数店の一括投稿</a:t>
            </a:r>
            <a:endParaRPr lang="en-US" altLang="ja-JP" sz="2800" dirty="0">
              <a:solidFill>
                <a:srgbClr val="FF0000"/>
              </a:solidFill>
              <a:latin typeface="Yu Gothic Medium" panose="020B0500000000000000" pitchFamily="50" charset="-128"/>
              <a:ea typeface="Yu Gothic Medium" panose="020B0500000000000000" pitchFamily="50" charset="-128"/>
              <a:cs typeface="Meiryo"/>
              <a:sym typeface="Meiryo"/>
            </a:endParaRPr>
          </a:p>
          <a:p>
            <a:pPr marL="457178" indent="-457178" defTabSz="1069155">
              <a:buSzPts val="2200"/>
              <a:buFont typeface="+mj-lt"/>
              <a:buAutoNum type="arabicPeriod"/>
            </a:pPr>
            <a:r>
              <a:rPr lang="ja-JP" altLang="en-US" sz="2800" dirty="0">
                <a:solidFill>
                  <a:srgbClr val="FF0000"/>
                </a:solidFill>
                <a:latin typeface="Yu Gothic Medium" panose="020B0500000000000000" pitchFamily="50" charset="-128"/>
                <a:ea typeface="Yu Gothic Medium" panose="020B0500000000000000" pitchFamily="50" charset="-128"/>
                <a:cs typeface="Meiryo"/>
                <a:sym typeface="Meiryo"/>
              </a:rPr>
              <a:t>インスタ投稿連携</a:t>
            </a:r>
            <a:endParaRPr lang="en-US" altLang="ja-JP" sz="2800" dirty="0">
              <a:solidFill>
                <a:srgbClr val="FF0000"/>
              </a:solidFill>
              <a:latin typeface="Yu Gothic Medium" panose="020B0500000000000000" pitchFamily="50" charset="-128"/>
              <a:ea typeface="Yu Gothic Medium" panose="020B0500000000000000" pitchFamily="50" charset="-128"/>
              <a:cs typeface="Meiryo"/>
              <a:sym typeface="Meiryo"/>
            </a:endParaRPr>
          </a:p>
          <a:p>
            <a:pPr marL="457178" indent="-457178" defTabSz="1069155">
              <a:buSzPts val="2200"/>
              <a:buFont typeface="+mj-lt"/>
              <a:buAutoNum type="arabicPeriod"/>
            </a:pPr>
            <a:r>
              <a:rPr lang="ja-JP" altLang="en-US" sz="2800" dirty="0">
                <a:latin typeface="Yu Gothic Medium" panose="020B0500000000000000" pitchFamily="50" charset="-128"/>
                <a:ea typeface="Yu Gothic Medium" panose="020B0500000000000000" pitchFamily="50" charset="-128"/>
                <a:cs typeface="Meiryo"/>
                <a:sym typeface="Meiryo"/>
              </a:rPr>
              <a:t>順位計測</a:t>
            </a:r>
            <a:endParaRPr lang="en-US" altLang="ja-JP" sz="2800" dirty="0">
              <a:latin typeface="Yu Gothic Medium" panose="020B0500000000000000" pitchFamily="50" charset="-128"/>
              <a:ea typeface="Yu Gothic Medium" panose="020B0500000000000000" pitchFamily="50" charset="-128"/>
              <a:cs typeface="Meiryo"/>
              <a:sym typeface="Meiryo"/>
            </a:endParaRPr>
          </a:p>
          <a:p>
            <a:pPr marL="457178" indent="-457178" defTabSz="1069155">
              <a:buSzPts val="2200"/>
              <a:buFont typeface="+mj-lt"/>
              <a:buAutoNum type="arabicPeriod"/>
            </a:pPr>
            <a:r>
              <a:rPr lang="ja-JP" altLang="en-US" sz="2800" dirty="0">
                <a:latin typeface="Yu Gothic Medium" panose="020B0500000000000000" pitchFamily="50" charset="-128"/>
                <a:ea typeface="Yu Gothic Medium" panose="020B0500000000000000" pitchFamily="50" charset="-128"/>
                <a:cs typeface="Meiryo"/>
                <a:sym typeface="Meiryo"/>
              </a:rPr>
              <a:t>検索結果プレビュー機能</a:t>
            </a:r>
          </a:p>
          <a:p>
            <a:pPr marL="457178" indent="-457178" defTabSz="1069155">
              <a:buSzPts val="2200"/>
              <a:buFont typeface="+mj-lt"/>
              <a:buAutoNum type="arabicPeriod"/>
            </a:pPr>
            <a:r>
              <a:rPr lang="ja-JP" altLang="en-US" sz="2800" dirty="0">
                <a:solidFill>
                  <a:srgbClr val="FF0000"/>
                </a:solidFill>
                <a:latin typeface="Yu Gothic Medium" panose="020B0500000000000000" pitchFamily="50" charset="-128"/>
                <a:ea typeface="Yu Gothic Medium" panose="020B0500000000000000" pitchFamily="50" charset="-128"/>
                <a:cs typeface="Meiryo"/>
                <a:sym typeface="Meiryo"/>
              </a:rPr>
              <a:t>競合店舗比較</a:t>
            </a:r>
          </a:p>
          <a:p>
            <a:pPr marL="457178" indent="-457178" defTabSz="1069155">
              <a:buSzPts val="2200"/>
              <a:buFont typeface="+mj-lt"/>
              <a:buAutoNum type="arabicPeriod"/>
            </a:pPr>
            <a:r>
              <a:rPr lang="ja-JP" altLang="en-US" sz="2800" dirty="0">
                <a:latin typeface="Yu Gothic Medium" panose="020B0500000000000000" pitchFamily="50" charset="-128"/>
                <a:ea typeface="Yu Gothic Medium" panose="020B0500000000000000" pitchFamily="50" charset="-128"/>
                <a:cs typeface="Meiryo"/>
                <a:sym typeface="Meiryo"/>
              </a:rPr>
              <a:t>口コミの収集</a:t>
            </a:r>
            <a:endParaRPr lang="en-US" altLang="ja-JP" sz="2800" dirty="0">
              <a:latin typeface="Yu Gothic Medium" panose="020B0500000000000000" pitchFamily="50" charset="-128"/>
              <a:ea typeface="Yu Gothic Medium" panose="020B0500000000000000" pitchFamily="50" charset="-128"/>
              <a:cs typeface="Meiryo"/>
              <a:sym typeface="Meiryo"/>
            </a:endParaRPr>
          </a:p>
          <a:p>
            <a:pPr marL="457178" indent="-457178" defTabSz="1069155">
              <a:buSzPts val="2200"/>
              <a:buFont typeface="+mj-lt"/>
              <a:buAutoNum type="arabicPeriod"/>
            </a:pPr>
            <a:r>
              <a:rPr lang="ja-JP" altLang="en-US" sz="2800" dirty="0">
                <a:latin typeface="Yu Gothic Medium" panose="020B0500000000000000" pitchFamily="50" charset="-128"/>
                <a:ea typeface="Yu Gothic Medium" panose="020B0500000000000000" pitchFamily="50" charset="-128"/>
                <a:cs typeface="Meiryo"/>
                <a:sym typeface="Meiryo"/>
              </a:rPr>
              <a:t>構造化マークアップ</a:t>
            </a:r>
            <a:endParaRPr lang="en-US" altLang="ja-JP" sz="2800" dirty="0">
              <a:latin typeface="Yu Gothic Medium" panose="020B0500000000000000" pitchFamily="50" charset="-128"/>
              <a:ea typeface="Yu Gothic Medium" panose="020B0500000000000000" pitchFamily="50" charset="-128"/>
              <a:cs typeface="Meiryo"/>
              <a:sym typeface="Meiryo"/>
            </a:endParaRPr>
          </a:p>
          <a:p>
            <a:pPr marL="457178" indent="-457178" defTabSz="1069155">
              <a:buSzPts val="2200"/>
              <a:buFont typeface="+mj-lt"/>
              <a:buAutoNum type="arabicPeriod"/>
            </a:pPr>
            <a:r>
              <a:rPr lang="ja-JP" altLang="en-US" sz="2800" dirty="0">
                <a:solidFill>
                  <a:srgbClr val="FF0000"/>
                </a:solidFill>
                <a:latin typeface="Yu Gothic Medium" panose="020B0500000000000000" pitchFamily="50" charset="-128"/>
                <a:ea typeface="Yu Gothic Medium" panose="020B0500000000000000" pitchFamily="50" charset="-128"/>
                <a:cs typeface="Meiryo"/>
                <a:sym typeface="Meiryo"/>
              </a:rPr>
              <a:t>サイテーション強化</a:t>
            </a:r>
            <a:endParaRPr lang="en-US" altLang="ja-JP" sz="2800" dirty="0">
              <a:solidFill>
                <a:srgbClr val="FF0000"/>
              </a:solidFill>
              <a:latin typeface="Yu Gothic Medium" panose="020B0500000000000000" pitchFamily="50" charset="-128"/>
              <a:ea typeface="Yu Gothic Medium" panose="020B0500000000000000" pitchFamily="50" charset="-128"/>
              <a:cs typeface="Meiryo"/>
              <a:sym typeface="Meiryo"/>
            </a:endParaRPr>
          </a:p>
          <a:p>
            <a:pPr marL="457178" indent="-457178" defTabSz="1069155">
              <a:buSzPts val="2200"/>
              <a:buFont typeface="+mj-lt"/>
              <a:buAutoNum type="arabicPeriod"/>
            </a:pPr>
            <a:r>
              <a:rPr lang="ja-JP" altLang="en-US" sz="2800" dirty="0">
                <a:solidFill>
                  <a:srgbClr val="FF0000"/>
                </a:solidFill>
                <a:latin typeface="Yu Gothic Medium" panose="020B0500000000000000" pitchFamily="50" charset="-128"/>
                <a:ea typeface="Yu Gothic Medium" panose="020B0500000000000000" pitchFamily="50" charset="-128"/>
                <a:cs typeface="Meiryo"/>
                <a:sym typeface="Meiryo"/>
              </a:rPr>
              <a:t>店舗情報の一元管理</a:t>
            </a:r>
            <a:endParaRPr lang="en-US" altLang="ja-JP" sz="2800" dirty="0">
              <a:solidFill>
                <a:srgbClr val="FF0000"/>
              </a:solidFill>
              <a:latin typeface="Yu Gothic Medium" panose="020B0500000000000000" pitchFamily="50" charset="-128"/>
              <a:ea typeface="Yu Gothic Medium" panose="020B0500000000000000" pitchFamily="50" charset="-128"/>
              <a:cs typeface="Meiryo"/>
              <a:sym typeface="Meiryo"/>
            </a:endParaRPr>
          </a:p>
        </p:txBody>
      </p:sp>
      <p:sp>
        <p:nvSpPr>
          <p:cNvPr id="9" name="テキスト ボックス 8">
            <a:extLst>
              <a:ext uri="{FF2B5EF4-FFF2-40B4-BE49-F238E27FC236}">
                <a16:creationId xmlns:a16="http://schemas.microsoft.com/office/drawing/2014/main" id="{72EE5E42-7DE7-42BB-8CFB-77BF365BBBC5}"/>
              </a:ext>
            </a:extLst>
          </p:cNvPr>
          <p:cNvSpPr txBox="1"/>
          <p:nvPr/>
        </p:nvSpPr>
        <p:spPr>
          <a:xfrm>
            <a:off x="549597" y="4268881"/>
            <a:ext cx="11419840" cy="1754326"/>
          </a:xfrm>
          <a:prstGeom prst="rect">
            <a:avLst/>
          </a:prstGeom>
          <a:noFill/>
        </p:spPr>
        <p:txBody>
          <a:bodyPr wrap="square" anchor="ctr">
            <a:spAutoFit/>
          </a:bodyPr>
          <a:lstStyle/>
          <a:p>
            <a:pPr marL="457178" indent="-457178" defTabSz="1069155">
              <a:buSzPts val="2200"/>
              <a:buFont typeface="+mj-lt"/>
              <a:buAutoNum type="arabicPeriod"/>
            </a:pPr>
            <a:endParaRPr lang="en-US" altLang="ja-JP" sz="5400" b="1" dirty="0">
              <a:solidFill>
                <a:srgbClr val="0070C0"/>
              </a:solidFill>
              <a:latin typeface="Yu Gothic Medium" panose="020B0500000000000000" pitchFamily="50" charset="-128"/>
              <a:ea typeface="Yu Gothic Medium" panose="020B0500000000000000" pitchFamily="50" charset="-128"/>
              <a:cs typeface="Arial" panose="020B0604020202020204" pitchFamily="34" charset="0"/>
            </a:endParaRPr>
          </a:p>
          <a:p>
            <a:pPr>
              <a:buClr>
                <a:schemeClr val="dk1"/>
              </a:buClr>
              <a:buSzPts val="1100"/>
            </a:pPr>
            <a:r>
              <a:rPr lang="ja-JP" altLang="en-US" sz="5400" b="1" dirty="0">
                <a:solidFill>
                  <a:srgbClr val="0070C0"/>
                </a:solidFill>
                <a:latin typeface="Yu Gothic Medium" panose="020B0500000000000000" pitchFamily="50" charset="-128"/>
                <a:ea typeface="Yu Gothic Medium" panose="020B0500000000000000" pitchFamily="50" charset="-128"/>
                <a:cs typeface="Arial" panose="020B0604020202020204" pitchFamily="34" charset="0"/>
              </a:rPr>
              <a:t>一つのシステムですべて解決します</a:t>
            </a:r>
            <a:endParaRPr lang="ja-JP" altLang="en-US" sz="5400" b="1" dirty="0">
              <a:solidFill>
                <a:srgbClr val="0070C0"/>
              </a:solidFill>
              <a:latin typeface="Yu Gothic Medium" panose="020B0500000000000000" pitchFamily="50" charset="-128"/>
              <a:ea typeface="Yu Gothic Medium" panose="020B0500000000000000" pitchFamily="50" charset="-128"/>
            </a:endParaRPr>
          </a:p>
        </p:txBody>
      </p:sp>
    </p:spTree>
    <p:extLst>
      <p:ext uri="{BB962C8B-B14F-4D97-AF65-F5344CB8AC3E}">
        <p14:creationId xmlns:p14="http://schemas.microsoft.com/office/powerpoint/2010/main" val="39285387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a:buClr>
                <a:schemeClr val="dk1"/>
              </a:buClr>
              <a:buSzPts val="1100"/>
            </a:pPr>
            <a:r>
              <a:rPr lang="ja-JP" altLang="en-US" sz="2200" b="1" dirty="0">
                <a:solidFill>
                  <a:schemeClr val="tx1"/>
                </a:solidFill>
                <a:latin typeface="Arial" panose="020B0604020202020204" pitchFamily="34" charset="0"/>
                <a:ea typeface="メイリオ" panose="020B0604030504040204" pitchFamily="50" charset="-128"/>
                <a:cs typeface="Arial" panose="020B0604020202020204" pitchFamily="34" charset="0"/>
              </a:rPr>
              <a:t>１，予約投稿・複数店の一括投稿</a:t>
            </a:r>
          </a:p>
        </p:txBody>
      </p:sp>
      <p:sp>
        <p:nvSpPr>
          <p:cNvPr id="5" name="テキスト ボックス 4">
            <a:extLst>
              <a:ext uri="{FF2B5EF4-FFF2-40B4-BE49-F238E27FC236}">
                <a16:creationId xmlns:a16="http://schemas.microsoft.com/office/drawing/2014/main" id="{BADF37AB-2E63-4AEE-8875-45324DEC9880}"/>
              </a:ext>
            </a:extLst>
          </p:cNvPr>
          <p:cNvSpPr txBox="1"/>
          <p:nvPr/>
        </p:nvSpPr>
        <p:spPr>
          <a:xfrm>
            <a:off x="1703924" y="1160291"/>
            <a:ext cx="9337456" cy="1200329"/>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kumimoji="1" lang="en-US" altLang="ja-JP" sz="2400" dirty="0">
                <a:latin typeface="Yu Gothic Medium" panose="020B0500000000000000" pitchFamily="50" charset="-128"/>
                <a:ea typeface="Yu Gothic Medium" panose="020B0500000000000000" pitchFamily="50" charset="-128"/>
              </a:rPr>
              <a:t>【</a:t>
            </a:r>
            <a:r>
              <a:rPr kumimoji="1" lang="ja-JP" altLang="en-US" sz="2400" dirty="0">
                <a:latin typeface="Yu Gothic Medium" panose="020B0500000000000000" pitchFamily="50" charset="-128"/>
                <a:ea typeface="Yu Gothic Medium" panose="020B0500000000000000" pitchFamily="50" charset="-128"/>
              </a:rPr>
              <a:t>課題</a:t>
            </a:r>
            <a:r>
              <a:rPr kumimoji="1" lang="en-US" altLang="ja-JP" sz="2400" dirty="0">
                <a:latin typeface="Yu Gothic Medium" panose="020B0500000000000000" pitchFamily="50" charset="-128"/>
                <a:ea typeface="Yu Gothic Medium" panose="020B0500000000000000" pitchFamily="50" charset="-128"/>
              </a:rPr>
              <a:t>】</a:t>
            </a:r>
            <a:r>
              <a:rPr kumimoji="1" lang="ja-JP" altLang="en-US" sz="2400" dirty="0">
                <a:latin typeface="Yu Gothic Medium" panose="020B0500000000000000" pitchFamily="50" charset="-128"/>
                <a:ea typeface="Yu Gothic Medium" panose="020B0500000000000000" pitchFamily="50" charset="-128"/>
              </a:rPr>
              <a:t>忙しくて投稿できない</a:t>
            </a:r>
            <a:endParaRPr kumimoji="1" lang="en-US" altLang="ja-JP" sz="2400" dirty="0">
              <a:latin typeface="Yu Gothic Medium" panose="020B0500000000000000" pitchFamily="50" charset="-128"/>
              <a:ea typeface="Yu Gothic Medium" panose="020B0500000000000000" pitchFamily="50" charset="-128"/>
            </a:endParaRPr>
          </a:p>
          <a:p>
            <a:r>
              <a:rPr kumimoji="1" lang="en-US" altLang="ja-JP" sz="2400" dirty="0">
                <a:latin typeface="Yu Gothic Medium" panose="020B0500000000000000" pitchFamily="50" charset="-128"/>
                <a:ea typeface="Yu Gothic Medium" panose="020B0500000000000000" pitchFamily="50" charset="-128"/>
              </a:rPr>
              <a:t>【</a:t>
            </a:r>
            <a:r>
              <a:rPr kumimoji="1" lang="ja-JP" altLang="en-US" sz="2400" dirty="0">
                <a:latin typeface="Yu Gothic Medium" panose="020B0500000000000000" pitchFamily="50" charset="-128"/>
                <a:ea typeface="Yu Gothic Medium" panose="020B0500000000000000" pitchFamily="50" charset="-128"/>
              </a:rPr>
              <a:t>機能</a:t>
            </a:r>
            <a:r>
              <a:rPr kumimoji="1" lang="en-US" altLang="ja-JP" sz="2400" dirty="0">
                <a:latin typeface="Yu Gothic Medium" panose="020B0500000000000000" pitchFamily="50" charset="-128"/>
                <a:ea typeface="Yu Gothic Medium" panose="020B0500000000000000" pitchFamily="50" charset="-128"/>
              </a:rPr>
              <a:t>】</a:t>
            </a:r>
            <a:r>
              <a:rPr kumimoji="1" lang="ja-JP" altLang="en-US" sz="2400" dirty="0">
                <a:latin typeface="Yu Gothic Medium" panose="020B0500000000000000" pitchFamily="50" charset="-128"/>
                <a:ea typeface="Yu Gothic Medium" panose="020B0500000000000000" pitchFamily="50" charset="-128"/>
              </a:rPr>
              <a:t>予約投稿・複数店一括投稿が可能</a:t>
            </a:r>
            <a:endParaRPr kumimoji="1" lang="en-US" altLang="ja-JP" sz="2400" dirty="0">
              <a:latin typeface="Yu Gothic Medium" panose="020B0500000000000000" pitchFamily="50" charset="-128"/>
              <a:ea typeface="Yu Gothic Medium" panose="020B0500000000000000" pitchFamily="50" charset="-128"/>
            </a:endParaRPr>
          </a:p>
          <a:p>
            <a:r>
              <a:rPr kumimoji="1" lang="en-US" altLang="ja-JP" sz="2400" dirty="0">
                <a:latin typeface="Yu Gothic Medium" panose="020B0500000000000000" pitchFamily="50" charset="-128"/>
                <a:ea typeface="Yu Gothic Medium" panose="020B0500000000000000" pitchFamily="50" charset="-128"/>
              </a:rPr>
              <a:t>【</a:t>
            </a:r>
            <a:r>
              <a:rPr kumimoji="1" lang="ja-JP" altLang="en-US" sz="2400" dirty="0">
                <a:latin typeface="Yu Gothic Medium" panose="020B0500000000000000" pitchFamily="50" charset="-128"/>
                <a:ea typeface="Yu Gothic Medium" panose="020B0500000000000000" pitchFamily="50" charset="-128"/>
              </a:rPr>
              <a:t>成果</a:t>
            </a:r>
            <a:r>
              <a:rPr kumimoji="1" lang="en-US" altLang="ja-JP" sz="2400" dirty="0">
                <a:latin typeface="Yu Gothic Medium" panose="020B0500000000000000" pitchFamily="50" charset="-128"/>
                <a:ea typeface="Yu Gothic Medium" panose="020B0500000000000000" pitchFamily="50" charset="-128"/>
              </a:rPr>
              <a:t>】</a:t>
            </a:r>
            <a:r>
              <a:rPr kumimoji="1" lang="ja-JP" altLang="en-US" sz="2400" dirty="0">
                <a:latin typeface="Yu Gothic Medium" panose="020B0500000000000000" pitchFamily="50" charset="-128"/>
                <a:ea typeface="Yu Gothic Medium" panose="020B0500000000000000" pitchFamily="50" charset="-128"/>
              </a:rPr>
              <a:t>手間の削減と機会損失を無くす。投稿が増えアクセス増加</a:t>
            </a:r>
          </a:p>
        </p:txBody>
      </p:sp>
      <p:pic>
        <p:nvPicPr>
          <p:cNvPr id="6" name="Google Shape;337;p42">
            <a:extLst>
              <a:ext uri="{FF2B5EF4-FFF2-40B4-BE49-F238E27FC236}">
                <a16:creationId xmlns:a16="http://schemas.microsoft.com/office/drawing/2014/main" id="{91E64A20-5043-42A7-B2D5-FF68A70E4714}"/>
              </a:ext>
            </a:extLst>
          </p:cNvPr>
          <p:cNvPicPr preferRelativeResize="0"/>
          <p:nvPr/>
        </p:nvPicPr>
        <p:blipFill rotWithShape="1">
          <a:blip r:embed="rId3">
            <a:alphaModFix/>
          </a:blip>
          <a:srcRect/>
          <a:stretch/>
        </p:blipFill>
        <p:spPr>
          <a:xfrm>
            <a:off x="1265763" y="2809219"/>
            <a:ext cx="2992628" cy="3611903"/>
          </a:xfrm>
          <a:prstGeom prst="rect">
            <a:avLst/>
          </a:prstGeom>
          <a:noFill/>
          <a:ln>
            <a:noFill/>
          </a:ln>
        </p:spPr>
      </p:pic>
      <p:sp>
        <p:nvSpPr>
          <p:cNvPr id="7" name="Google Shape;338;p42">
            <a:extLst>
              <a:ext uri="{FF2B5EF4-FFF2-40B4-BE49-F238E27FC236}">
                <a16:creationId xmlns:a16="http://schemas.microsoft.com/office/drawing/2014/main" id="{D2BE4E1B-F347-4507-A478-C85201FED240}"/>
              </a:ext>
            </a:extLst>
          </p:cNvPr>
          <p:cNvSpPr/>
          <p:nvPr/>
        </p:nvSpPr>
        <p:spPr>
          <a:xfrm>
            <a:off x="1275507" y="3530602"/>
            <a:ext cx="2798655" cy="700607"/>
          </a:xfrm>
          <a:prstGeom prst="roundRect">
            <a:avLst>
              <a:gd name="adj" fmla="val 16667"/>
            </a:avLst>
          </a:prstGeom>
          <a:noFill/>
          <a:ln w="19050" cap="flat" cmpd="sng">
            <a:solidFill>
              <a:srgbClr val="FF0000"/>
            </a:solidFill>
            <a:prstDash val="solid"/>
            <a:round/>
            <a:headEnd type="none" w="sm" len="sm"/>
            <a:tailEnd type="none" w="sm" len="sm"/>
          </a:ln>
        </p:spPr>
        <p:txBody>
          <a:bodyPr spcFirstLastPara="1" wrap="square" lIns="106901" tIns="106901" rIns="106901" bIns="106901" anchor="ctr" anchorCtr="0">
            <a:noAutofit/>
          </a:bodyPr>
          <a:lstStyle/>
          <a:p>
            <a:pPr defTabSz="1069155">
              <a:buSzPts val="1400"/>
            </a:pPr>
            <a:endParaRPr sz="1637">
              <a:latin typeface="Meiryo"/>
              <a:ea typeface="Meiryo"/>
              <a:cs typeface="Meiryo"/>
              <a:sym typeface="Meiryo"/>
            </a:endParaRPr>
          </a:p>
        </p:txBody>
      </p:sp>
      <p:pic>
        <p:nvPicPr>
          <p:cNvPr id="11" name="図 10">
            <a:extLst>
              <a:ext uri="{FF2B5EF4-FFF2-40B4-BE49-F238E27FC236}">
                <a16:creationId xmlns:a16="http://schemas.microsoft.com/office/drawing/2014/main" id="{4700AFFF-803B-4B3F-A53D-161B8DD99648}"/>
              </a:ext>
            </a:extLst>
          </p:cNvPr>
          <p:cNvPicPr>
            <a:picLocks noChangeAspect="1"/>
          </p:cNvPicPr>
          <p:nvPr/>
        </p:nvPicPr>
        <p:blipFill>
          <a:blip r:embed="rId4"/>
          <a:stretch>
            <a:fillRect/>
          </a:stretch>
        </p:blipFill>
        <p:spPr>
          <a:xfrm>
            <a:off x="222565" y="936251"/>
            <a:ext cx="2197879" cy="1648408"/>
          </a:xfrm>
          <a:prstGeom prst="rect">
            <a:avLst/>
          </a:prstGeom>
        </p:spPr>
      </p:pic>
      <p:sp>
        <p:nvSpPr>
          <p:cNvPr id="2" name="テキスト ボックス 1">
            <a:extLst>
              <a:ext uri="{FF2B5EF4-FFF2-40B4-BE49-F238E27FC236}">
                <a16:creationId xmlns:a16="http://schemas.microsoft.com/office/drawing/2014/main" id="{0E4635BE-0706-4E9D-892C-09E53CBDD7D1}"/>
              </a:ext>
            </a:extLst>
          </p:cNvPr>
          <p:cNvSpPr txBox="1"/>
          <p:nvPr/>
        </p:nvSpPr>
        <p:spPr>
          <a:xfrm>
            <a:off x="4593931" y="253679"/>
            <a:ext cx="5306980" cy="523220"/>
          </a:xfrm>
          <a:prstGeom prst="rect">
            <a:avLst/>
          </a:prstGeom>
          <a:solidFill>
            <a:srgbClr val="FF0000"/>
          </a:solidFill>
        </p:spPr>
        <p:txBody>
          <a:bodyPr wrap="square" rtlCol="0">
            <a:spAutoFit/>
          </a:bodyPr>
          <a:lstStyle/>
          <a:p>
            <a:r>
              <a:rPr kumimoji="1" lang="ja-JP" altLang="en-US" sz="2800" b="1" dirty="0">
                <a:solidFill>
                  <a:schemeClr val="bg1"/>
                </a:solidFill>
                <a:latin typeface="Yu Gothic Medium" panose="020B0500000000000000" pitchFamily="50" charset="-128"/>
                <a:ea typeface="Yu Gothic Medium" panose="020B0500000000000000" pitchFamily="50" charset="-128"/>
              </a:rPr>
              <a:t>注意）</a:t>
            </a:r>
            <a:r>
              <a:rPr kumimoji="1" lang="en-US" altLang="ja-JP" sz="2800" b="1" dirty="0">
                <a:solidFill>
                  <a:schemeClr val="bg1"/>
                </a:solidFill>
                <a:latin typeface="Yu Gothic Medium" panose="020B0500000000000000" pitchFamily="50" charset="-128"/>
                <a:ea typeface="Yu Gothic Medium" panose="020B0500000000000000" pitchFamily="50" charset="-128"/>
              </a:rPr>
              <a:t>Google</a:t>
            </a:r>
            <a:r>
              <a:rPr kumimoji="1" lang="ja-JP" altLang="en-US" sz="2800" b="1" dirty="0">
                <a:solidFill>
                  <a:schemeClr val="bg1"/>
                </a:solidFill>
                <a:latin typeface="Yu Gothic Medium" panose="020B0500000000000000" pitchFamily="50" charset="-128"/>
                <a:ea typeface="Yu Gothic Medium" panose="020B0500000000000000" pitchFamily="50" charset="-128"/>
              </a:rPr>
              <a:t>では出来ません！</a:t>
            </a:r>
          </a:p>
        </p:txBody>
      </p:sp>
      <p:pic>
        <p:nvPicPr>
          <p:cNvPr id="12" name="図 11">
            <a:extLst>
              <a:ext uri="{FF2B5EF4-FFF2-40B4-BE49-F238E27FC236}">
                <a16:creationId xmlns:a16="http://schemas.microsoft.com/office/drawing/2014/main" id="{804ECD2A-4751-4032-97FB-9C30A8F6A3B8}"/>
              </a:ext>
            </a:extLst>
          </p:cNvPr>
          <p:cNvPicPr>
            <a:picLocks noChangeAspect="1"/>
          </p:cNvPicPr>
          <p:nvPr/>
        </p:nvPicPr>
        <p:blipFill>
          <a:blip r:embed="rId5"/>
          <a:stretch>
            <a:fillRect/>
          </a:stretch>
        </p:blipFill>
        <p:spPr>
          <a:xfrm>
            <a:off x="4400692" y="2809222"/>
            <a:ext cx="6640688" cy="3702207"/>
          </a:xfrm>
          <a:prstGeom prst="rect">
            <a:avLst/>
          </a:prstGeom>
        </p:spPr>
      </p:pic>
    </p:spTree>
    <p:extLst>
      <p:ext uri="{BB962C8B-B14F-4D97-AF65-F5344CB8AC3E}">
        <p14:creationId xmlns:p14="http://schemas.microsoft.com/office/powerpoint/2010/main" val="20870663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a:buClr>
                <a:schemeClr val="dk1"/>
              </a:buClr>
              <a:buSzPts val="1100"/>
            </a:pPr>
            <a:r>
              <a:rPr lang="en-US" altLang="ja-JP" sz="2200" b="1" dirty="0">
                <a:solidFill>
                  <a:schemeClr val="tx1"/>
                </a:solidFill>
                <a:latin typeface="Arial" panose="020B0604020202020204" pitchFamily="34" charset="0"/>
                <a:ea typeface="メイリオ" panose="020B0604030504040204" pitchFamily="50" charset="-128"/>
                <a:cs typeface="Arial" panose="020B0604020202020204" pitchFamily="34" charset="0"/>
              </a:rPr>
              <a:t>2</a:t>
            </a:r>
            <a:r>
              <a:rPr lang="ja-JP" altLang="en-US" sz="2200" b="1" dirty="0">
                <a:solidFill>
                  <a:schemeClr val="tx1"/>
                </a:solidFill>
                <a:latin typeface="Arial" panose="020B0604020202020204" pitchFamily="34" charset="0"/>
                <a:ea typeface="メイリオ" panose="020B0604030504040204" pitchFamily="50" charset="-128"/>
                <a:cs typeface="Arial" panose="020B0604020202020204" pitchFamily="34" charset="0"/>
              </a:rPr>
              <a:t>，インスタ投稿連携</a:t>
            </a:r>
          </a:p>
        </p:txBody>
      </p:sp>
      <p:sp>
        <p:nvSpPr>
          <p:cNvPr id="5" name="テキスト ボックス 4">
            <a:extLst>
              <a:ext uri="{FF2B5EF4-FFF2-40B4-BE49-F238E27FC236}">
                <a16:creationId xmlns:a16="http://schemas.microsoft.com/office/drawing/2014/main" id="{BADF37AB-2E63-4AEE-8875-45324DEC9880}"/>
              </a:ext>
            </a:extLst>
          </p:cNvPr>
          <p:cNvSpPr txBox="1"/>
          <p:nvPr/>
        </p:nvSpPr>
        <p:spPr>
          <a:xfrm>
            <a:off x="1703924" y="1160291"/>
            <a:ext cx="9337456" cy="1200329"/>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kumimoji="1" lang="en-US" altLang="ja-JP" sz="2400" dirty="0">
                <a:latin typeface="Yu Gothic Medium" panose="020B0500000000000000" pitchFamily="50" charset="-128"/>
                <a:ea typeface="Yu Gothic Medium" panose="020B0500000000000000" pitchFamily="50" charset="-128"/>
              </a:rPr>
              <a:t>【</a:t>
            </a:r>
            <a:r>
              <a:rPr kumimoji="1" lang="ja-JP" altLang="en-US" sz="2400" dirty="0">
                <a:latin typeface="Yu Gothic Medium" panose="020B0500000000000000" pitchFamily="50" charset="-128"/>
                <a:ea typeface="Yu Gothic Medium" panose="020B0500000000000000" pitchFamily="50" charset="-128"/>
              </a:rPr>
              <a:t>課題</a:t>
            </a:r>
            <a:r>
              <a:rPr kumimoji="1" lang="en-US" altLang="ja-JP" sz="2400" dirty="0">
                <a:latin typeface="Yu Gothic Medium" panose="020B0500000000000000" pitchFamily="50" charset="-128"/>
                <a:ea typeface="Yu Gothic Medium" panose="020B0500000000000000" pitchFamily="50" charset="-128"/>
              </a:rPr>
              <a:t>】</a:t>
            </a:r>
            <a:r>
              <a:rPr kumimoji="1" lang="ja-JP" altLang="en-US" sz="2400" dirty="0">
                <a:latin typeface="Yu Gothic Medium" panose="020B0500000000000000" pitchFamily="50" charset="-128"/>
                <a:ea typeface="Yu Gothic Medium" panose="020B0500000000000000" pitchFamily="50" charset="-128"/>
              </a:rPr>
              <a:t>忙しくて投稿できない</a:t>
            </a:r>
            <a:endParaRPr kumimoji="1" lang="en-US" altLang="ja-JP" sz="2400" dirty="0">
              <a:latin typeface="Yu Gothic Medium" panose="020B0500000000000000" pitchFamily="50" charset="-128"/>
              <a:ea typeface="Yu Gothic Medium" panose="020B0500000000000000" pitchFamily="50" charset="-128"/>
            </a:endParaRPr>
          </a:p>
          <a:p>
            <a:r>
              <a:rPr kumimoji="1" lang="en-US" altLang="ja-JP" sz="2400" dirty="0">
                <a:latin typeface="Yu Gothic Medium" panose="020B0500000000000000" pitchFamily="50" charset="-128"/>
                <a:ea typeface="Yu Gothic Medium" panose="020B0500000000000000" pitchFamily="50" charset="-128"/>
              </a:rPr>
              <a:t>【</a:t>
            </a:r>
            <a:r>
              <a:rPr kumimoji="1" lang="ja-JP" altLang="en-US" sz="2400" dirty="0">
                <a:latin typeface="Yu Gothic Medium" panose="020B0500000000000000" pitchFamily="50" charset="-128"/>
                <a:ea typeface="Yu Gothic Medium" panose="020B0500000000000000" pitchFamily="50" charset="-128"/>
              </a:rPr>
              <a:t>機能</a:t>
            </a:r>
            <a:r>
              <a:rPr kumimoji="1" lang="en-US" altLang="ja-JP" sz="2400" dirty="0">
                <a:latin typeface="Yu Gothic Medium" panose="020B0500000000000000" pitchFamily="50" charset="-128"/>
                <a:ea typeface="Yu Gothic Medium" panose="020B0500000000000000" pitchFamily="50" charset="-128"/>
              </a:rPr>
              <a:t>】</a:t>
            </a:r>
            <a:r>
              <a:rPr kumimoji="1" lang="ja-JP" altLang="en-US" sz="2400" dirty="0">
                <a:latin typeface="Yu Gothic Medium" panose="020B0500000000000000" pitchFamily="50" charset="-128"/>
                <a:ea typeface="Yu Gothic Medium" panose="020B0500000000000000" pitchFamily="50" charset="-128"/>
              </a:rPr>
              <a:t>インスタに投稿したものをそのまま</a:t>
            </a:r>
            <a:r>
              <a:rPr kumimoji="1" lang="en-US" altLang="ja-JP" sz="2400" dirty="0">
                <a:latin typeface="Yu Gothic Medium" panose="020B0500000000000000" pitchFamily="50" charset="-128"/>
                <a:ea typeface="Yu Gothic Medium" panose="020B0500000000000000" pitchFamily="50" charset="-128"/>
              </a:rPr>
              <a:t>GMB</a:t>
            </a:r>
            <a:r>
              <a:rPr kumimoji="1" lang="ja-JP" altLang="en-US" sz="2400" dirty="0">
                <a:latin typeface="Yu Gothic Medium" panose="020B0500000000000000" pitchFamily="50" charset="-128"/>
                <a:ea typeface="Yu Gothic Medium" panose="020B0500000000000000" pitchFamily="50" charset="-128"/>
              </a:rPr>
              <a:t>で投稿</a:t>
            </a:r>
            <a:endParaRPr kumimoji="1" lang="en-US" altLang="ja-JP" sz="2400" dirty="0">
              <a:latin typeface="Yu Gothic Medium" panose="020B0500000000000000" pitchFamily="50" charset="-128"/>
              <a:ea typeface="Yu Gothic Medium" panose="020B0500000000000000" pitchFamily="50" charset="-128"/>
            </a:endParaRPr>
          </a:p>
          <a:p>
            <a:r>
              <a:rPr kumimoji="1" lang="en-US" altLang="ja-JP" sz="2400" dirty="0">
                <a:latin typeface="Yu Gothic Medium" panose="020B0500000000000000" pitchFamily="50" charset="-128"/>
                <a:ea typeface="Yu Gothic Medium" panose="020B0500000000000000" pitchFamily="50" charset="-128"/>
              </a:rPr>
              <a:t>【</a:t>
            </a:r>
            <a:r>
              <a:rPr kumimoji="1" lang="ja-JP" altLang="en-US" sz="2400" dirty="0">
                <a:latin typeface="Yu Gothic Medium" panose="020B0500000000000000" pitchFamily="50" charset="-128"/>
                <a:ea typeface="Yu Gothic Medium" panose="020B0500000000000000" pitchFamily="50" charset="-128"/>
              </a:rPr>
              <a:t>成果</a:t>
            </a:r>
            <a:r>
              <a:rPr kumimoji="1" lang="en-US" altLang="ja-JP" sz="2400" dirty="0">
                <a:latin typeface="Yu Gothic Medium" panose="020B0500000000000000" pitchFamily="50" charset="-128"/>
                <a:ea typeface="Yu Gothic Medium" panose="020B0500000000000000" pitchFamily="50" charset="-128"/>
              </a:rPr>
              <a:t>】</a:t>
            </a:r>
            <a:r>
              <a:rPr kumimoji="1" lang="ja-JP" altLang="en-US" sz="2400" dirty="0">
                <a:latin typeface="Yu Gothic Medium" panose="020B0500000000000000" pitchFamily="50" charset="-128"/>
                <a:ea typeface="Yu Gothic Medium" panose="020B0500000000000000" pitchFamily="50" charset="-128"/>
              </a:rPr>
              <a:t>手間の削減と機会損失を無くす。投稿が増えアクセス増加</a:t>
            </a:r>
          </a:p>
        </p:txBody>
      </p:sp>
      <p:pic>
        <p:nvPicPr>
          <p:cNvPr id="11" name="図 10">
            <a:extLst>
              <a:ext uri="{FF2B5EF4-FFF2-40B4-BE49-F238E27FC236}">
                <a16:creationId xmlns:a16="http://schemas.microsoft.com/office/drawing/2014/main" id="{4700AFFF-803B-4B3F-A53D-161B8DD99648}"/>
              </a:ext>
            </a:extLst>
          </p:cNvPr>
          <p:cNvPicPr>
            <a:picLocks noChangeAspect="1"/>
          </p:cNvPicPr>
          <p:nvPr/>
        </p:nvPicPr>
        <p:blipFill>
          <a:blip r:embed="rId3"/>
          <a:stretch>
            <a:fillRect/>
          </a:stretch>
        </p:blipFill>
        <p:spPr>
          <a:xfrm>
            <a:off x="222565" y="936251"/>
            <a:ext cx="2197879" cy="1648408"/>
          </a:xfrm>
          <a:prstGeom prst="rect">
            <a:avLst/>
          </a:prstGeom>
        </p:spPr>
      </p:pic>
      <p:sp>
        <p:nvSpPr>
          <p:cNvPr id="2" name="テキスト ボックス 1">
            <a:extLst>
              <a:ext uri="{FF2B5EF4-FFF2-40B4-BE49-F238E27FC236}">
                <a16:creationId xmlns:a16="http://schemas.microsoft.com/office/drawing/2014/main" id="{0E4635BE-0706-4E9D-892C-09E53CBDD7D1}"/>
              </a:ext>
            </a:extLst>
          </p:cNvPr>
          <p:cNvSpPr txBox="1"/>
          <p:nvPr/>
        </p:nvSpPr>
        <p:spPr>
          <a:xfrm>
            <a:off x="4593931" y="253679"/>
            <a:ext cx="5306980" cy="523220"/>
          </a:xfrm>
          <a:prstGeom prst="rect">
            <a:avLst/>
          </a:prstGeom>
          <a:solidFill>
            <a:srgbClr val="FF0000"/>
          </a:solidFill>
        </p:spPr>
        <p:txBody>
          <a:bodyPr wrap="square" rtlCol="0">
            <a:spAutoFit/>
          </a:bodyPr>
          <a:lstStyle/>
          <a:p>
            <a:r>
              <a:rPr kumimoji="1" lang="ja-JP" altLang="en-US" sz="2800" b="1" dirty="0">
                <a:solidFill>
                  <a:schemeClr val="bg1"/>
                </a:solidFill>
                <a:latin typeface="Yu Gothic Medium" panose="020B0500000000000000" pitchFamily="50" charset="-128"/>
                <a:ea typeface="Yu Gothic Medium" panose="020B0500000000000000" pitchFamily="50" charset="-128"/>
              </a:rPr>
              <a:t>注意）</a:t>
            </a:r>
            <a:r>
              <a:rPr kumimoji="1" lang="en-US" altLang="ja-JP" sz="2800" b="1" dirty="0">
                <a:solidFill>
                  <a:schemeClr val="bg1"/>
                </a:solidFill>
                <a:latin typeface="Yu Gothic Medium" panose="020B0500000000000000" pitchFamily="50" charset="-128"/>
                <a:ea typeface="Yu Gothic Medium" panose="020B0500000000000000" pitchFamily="50" charset="-128"/>
              </a:rPr>
              <a:t>Google</a:t>
            </a:r>
            <a:r>
              <a:rPr kumimoji="1" lang="ja-JP" altLang="en-US" sz="2800" b="1" dirty="0">
                <a:solidFill>
                  <a:schemeClr val="bg1"/>
                </a:solidFill>
                <a:latin typeface="Yu Gothic Medium" panose="020B0500000000000000" pitchFamily="50" charset="-128"/>
                <a:ea typeface="Yu Gothic Medium" panose="020B0500000000000000" pitchFamily="50" charset="-128"/>
              </a:rPr>
              <a:t>では出来ません！</a:t>
            </a:r>
          </a:p>
        </p:txBody>
      </p:sp>
      <p:pic>
        <p:nvPicPr>
          <p:cNvPr id="9" name="図 8">
            <a:extLst>
              <a:ext uri="{FF2B5EF4-FFF2-40B4-BE49-F238E27FC236}">
                <a16:creationId xmlns:a16="http://schemas.microsoft.com/office/drawing/2014/main" id="{D3534990-5696-43DF-8952-C64803C49EDA}"/>
              </a:ext>
            </a:extLst>
          </p:cNvPr>
          <p:cNvPicPr>
            <a:picLocks noChangeAspect="1"/>
          </p:cNvPicPr>
          <p:nvPr/>
        </p:nvPicPr>
        <p:blipFill>
          <a:blip r:embed="rId4"/>
          <a:stretch>
            <a:fillRect/>
          </a:stretch>
        </p:blipFill>
        <p:spPr>
          <a:xfrm>
            <a:off x="3736220" y="2744012"/>
            <a:ext cx="8233215" cy="3736269"/>
          </a:xfrm>
          <a:prstGeom prst="rect">
            <a:avLst/>
          </a:prstGeom>
        </p:spPr>
      </p:pic>
      <p:pic>
        <p:nvPicPr>
          <p:cNvPr id="13" name="図 12">
            <a:extLst>
              <a:ext uri="{FF2B5EF4-FFF2-40B4-BE49-F238E27FC236}">
                <a16:creationId xmlns:a16="http://schemas.microsoft.com/office/drawing/2014/main" id="{FC98C3D0-040D-4A4D-BE39-9D1BB062922B}"/>
              </a:ext>
            </a:extLst>
          </p:cNvPr>
          <p:cNvPicPr>
            <a:picLocks noChangeAspect="1"/>
          </p:cNvPicPr>
          <p:nvPr/>
        </p:nvPicPr>
        <p:blipFill>
          <a:blip r:embed="rId5"/>
          <a:stretch>
            <a:fillRect/>
          </a:stretch>
        </p:blipFill>
        <p:spPr>
          <a:xfrm flipH="1">
            <a:off x="222565" y="3156821"/>
            <a:ext cx="1473054" cy="3187840"/>
          </a:xfrm>
          <a:prstGeom prst="rect">
            <a:avLst/>
          </a:prstGeom>
        </p:spPr>
      </p:pic>
      <p:pic>
        <p:nvPicPr>
          <p:cNvPr id="15" name="図 14">
            <a:extLst>
              <a:ext uri="{FF2B5EF4-FFF2-40B4-BE49-F238E27FC236}">
                <a16:creationId xmlns:a16="http://schemas.microsoft.com/office/drawing/2014/main" id="{E5CFD8D6-8240-4115-ACBC-70B4C8A53AEE}"/>
              </a:ext>
            </a:extLst>
          </p:cNvPr>
          <p:cNvPicPr>
            <a:picLocks noChangeAspect="1"/>
          </p:cNvPicPr>
          <p:nvPr/>
        </p:nvPicPr>
        <p:blipFill>
          <a:blip r:embed="rId6"/>
          <a:stretch>
            <a:fillRect/>
          </a:stretch>
        </p:blipFill>
        <p:spPr>
          <a:xfrm flipH="1">
            <a:off x="1906898" y="3142643"/>
            <a:ext cx="1473054" cy="3187840"/>
          </a:xfrm>
          <a:prstGeom prst="rect">
            <a:avLst/>
          </a:prstGeom>
        </p:spPr>
      </p:pic>
      <p:sp>
        <p:nvSpPr>
          <p:cNvPr id="17" name="Google Shape;338;p42">
            <a:extLst>
              <a:ext uri="{FF2B5EF4-FFF2-40B4-BE49-F238E27FC236}">
                <a16:creationId xmlns:a16="http://schemas.microsoft.com/office/drawing/2014/main" id="{8C7309A1-1118-4E43-A158-42645923EDF9}"/>
              </a:ext>
            </a:extLst>
          </p:cNvPr>
          <p:cNvSpPr/>
          <p:nvPr/>
        </p:nvSpPr>
        <p:spPr>
          <a:xfrm>
            <a:off x="151302" y="3078696"/>
            <a:ext cx="3435178" cy="3515144"/>
          </a:xfrm>
          <a:prstGeom prst="roundRect">
            <a:avLst>
              <a:gd name="adj" fmla="val 16667"/>
            </a:avLst>
          </a:prstGeom>
          <a:noFill/>
          <a:ln w="57150" cap="flat" cmpd="sng">
            <a:solidFill>
              <a:srgbClr val="FF0000"/>
            </a:solidFill>
            <a:prstDash val="solid"/>
            <a:round/>
            <a:headEnd type="none" w="sm" len="sm"/>
            <a:tailEnd type="none" w="sm" len="sm"/>
          </a:ln>
        </p:spPr>
        <p:txBody>
          <a:bodyPr spcFirstLastPara="1" wrap="square" lIns="106901" tIns="106901" rIns="106901" bIns="106901" anchor="ctr" anchorCtr="0">
            <a:noAutofit/>
          </a:bodyPr>
          <a:lstStyle/>
          <a:p>
            <a:pPr defTabSz="1069155">
              <a:buSzPts val="1400"/>
            </a:pPr>
            <a:endParaRPr sz="1637">
              <a:latin typeface="Meiryo"/>
              <a:ea typeface="Meiryo"/>
              <a:cs typeface="Meiryo"/>
              <a:sym typeface="Meiryo"/>
            </a:endParaRPr>
          </a:p>
        </p:txBody>
      </p:sp>
      <p:sp>
        <p:nvSpPr>
          <p:cNvPr id="18" name="Google Shape;338;p42">
            <a:extLst>
              <a:ext uri="{FF2B5EF4-FFF2-40B4-BE49-F238E27FC236}">
                <a16:creationId xmlns:a16="http://schemas.microsoft.com/office/drawing/2014/main" id="{2E35AB77-B290-41DE-8B3D-12D3237FD0C2}"/>
              </a:ext>
            </a:extLst>
          </p:cNvPr>
          <p:cNvSpPr/>
          <p:nvPr/>
        </p:nvSpPr>
        <p:spPr>
          <a:xfrm>
            <a:off x="6465732" y="3069271"/>
            <a:ext cx="3602827" cy="3515144"/>
          </a:xfrm>
          <a:prstGeom prst="roundRect">
            <a:avLst>
              <a:gd name="adj" fmla="val 16667"/>
            </a:avLst>
          </a:prstGeom>
          <a:noFill/>
          <a:ln w="57150" cap="flat" cmpd="sng">
            <a:solidFill>
              <a:srgbClr val="FF0000"/>
            </a:solidFill>
            <a:prstDash val="solid"/>
            <a:round/>
            <a:headEnd type="none" w="sm" len="sm"/>
            <a:tailEnd type="none" w="sm" len="sm"/>
          </a:ln>
        </p:spPr>
        <p:txBody>
          <a:bodyPr spcFirstLastPara="1" wrap="square" lIns="106901" tIns="106901" rIns="106901" bIns="106901" anchor="ctr" anchorCtr="0">
            <a:noAutofit/>
          </a:bodyPr>
          <a:lstStyle/>
          <a:p>
            <a:pPr defTabSz="1069155">
              <a:buSzPts val="1400"/>
            </a:pPr>
            <a:endParaRPr sz="1637">
              <a:latin typeface="Meiryo"/>
              <a:ea typeface="Meiryo"/>
              <a:cs typeface="Meiryo"/>
              <a:sym typeface="Meiryo"/>
            </a:endParaRPr>
          </a:p>
        </p:txBody>
      </p:sp>
    </p:spTree>
    <p:extLst>
      <p:ext uri="{BB962C8B-B14F-4D97-AF65-F5344CB8AC3E}">
        <p14:creationId xmlns:p14="http://schemas.microsoft.com/office/powerpoint/2010/main" val="39587642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a:buClr>
                <a:schemeClr val="dk1"/>
              </a:buClr>
              <a:buSzPts val="1100"/>
            </a:pPr>
            <a:r>
              <a:rPr lang="en-US" altLang="ja-JP" sz="2400" b="1" dirty="0">
                <a:latin typeface="Meiryo"/>
                <a:ea typeface="Meiryo"/>
                <a:cs typeface="Meiryo"/>
                <a:sym typeface="Meiryo"/>
              </a:rPr>
              <a:t>3</a:t>
            </a:r>
            <a:r>
              <a:rPr lang="ja-JP" altLang="en-US" sz="2400" b="1" dirty="0">
                <a:latin typeface="Meiryo"/>
                <a:ea typeface="Meiryo"/>
                <a:cs typeface="Meiryo"/>
                <a:sym typeface="Meiryo"/>
              </a:rPr>
              <a:t>，順位計測</a:t>
            </a:r>
            <a:endParaRPr lang="en-US" altLang="ja-JP" sz="2400" b="1" dirty="0">
              <a:latin typeface="Meiryo"/>
              <a:ea typeface="Meiryo"/>
              <a:cs typeface="Meiryo"/>
              <a:sym typeface="Meiryo"/>
            </a:endParaRPr>
          </a:p>
        </p:txBody>
      </p:sp>
      <p:pic>
        <p:nvPicPr>
          <p:cNvPr id="6" name="Google Shape;359;p35">
            <a:extLst>
              <a:ext uri="{FF2B5EF4-FFF2-40B4-BE49-F238E27FC236}">
                <a16:creationId xmlns:a16="http://schemas.microsoft.com/office/drawing/2014/main" id="{1B851808-C913-45CA-96B3-6AEF882DDD00}"/>
              </a:ext>
            </a:extLst>
          </p:cNvPr>
          <p:cNvPicPr preferRelativeResize="0"/>
          <p:nvPr/>
        </p:nvPicPr>
        <p:blipFill rotWithShape="1">
          <a:blip r:embed="rId3">
            <a:alphaModFix/>
          </a:blip>
          <a:srcRect l="2909" t="7680" r="6461"/>
          <a:stretch/>
        </p:blipFill>
        <p:spPr>
          <a:xfrm>
            <a:off x="2144333" y="2658143"/>
            <a:ext cx="7415659" cy="3829852"/>
          </a:xfrm>
          <a:prstGeom prst="rect">
            <a:avLst/>
          </a:prstGeom>
          <a:noFill/>
          <a:ln>
            <a:noFill/>
          </a:ln>
        </p:spPr>
      </p:pic>
      <p:sp>
        <p:nvSpPr>
          <p:cNvPr id="7" name="Google Shape;368;p35">
            <a:extLst>
              <a:ext uri="{FF2B5EF4-FFF2-40B4-BE49-F238E27FC236}">
                <a16:creationId xmlns:a16="http://schemas.microsoft.com/office/drawing/2014/main" id="{98764B74-3674-417F-BBA9-85BDC9AD09B4}"/>
              </a:ext>
            </a:extLst>
          </p:cNvPr>
          <p:cNvSpPr txBox="1"/>
          <p:nvPr/>
        </p:nvSpPr>
        <p:spPr>
          <a:xfrm>
            <a:off x="9116304" y="4335462"/>
            <a:ext cx="2363785" cy="680085"/>
          </a:xfrm>
          <a:prstGeom prst="rect">
            <a:avLst/>
          </a:prstGeom>
          <a:noFill/>
          <a:ln>
            <a:noFill/>
          </a:ln>
        </p:spPr>
        <p:txBody>
          <a:bodyPr spcFirstLastPara="1" wrap="square" lIns="106901" tIns="106901" rIns="106901" bIns="106901" anchor="t" anchorCtr="0">
            <a:noAutofit/>
          </a:bodyPr>
          <a:lstStyle/>
          <a:p>
            <a:pPr defTabSz="1069155"/>
            <a:r>
              <a:rPr lang="ja" altLang="en-US" sz="1100" dirty="0">
                <a:solidFill>
                  <a:srgbClr val="00B050"/>
                </a:solidFill>
                <a:latin typeface="メイリオ" panose="020B0604030504040204" pitchFamily="50" charset="-128"/>
                <a:ea typeface="メイリオ" panose="020B0604030504040204" pitchFamily="50" charset="-128"/>
              </a:rPr>
              <a:t>検索地点：品川駅</a:t>
            </a:r>
            <a:endParaRPr sz="1100" dirty="0">
              <a:solidFill>
                <a:srgbClr val="00B050"/>
              </a:solidFill>
              <a:latin typeface="メイリオ" panose="020B0604030504040204" pitchFamily="50" charset="-128"/>
              <a:ea typeface="メイリオ" panose="020B0604030504040204" pitchFamily="50" charset="-128"/>
            </a:endParaRPr>
          </a:p>
          <a:p>
            <a:pPr defTabSz="1069155"/>
            <a:r>
              <a:rPr lang="ja" altLang="en-US" sz="1100" dirty="0">
                <a:solidFill>
                  <a:srgbClr val="00B050"/>
                </a:solidFill>
                <a:latin typeface="メイリオ" panose="020B0604030504040204" pitchFamily="50" charset="-128"/>
                <a:ea typeface="メイリオ" panose="020B0604030504040204" pitchFamily="50" charset="-128"/>
              </a:rPr>
              <a:t>店舗と検索地点が</a:t>
            </a:r>
            <a:r>
              <a:rPr lang="en-US" altLang="ja" sz="1100" dirty="0">
                <a:solidFill>
                  <a:srgbClr val="00B050"/>
                </a:solidFill>
                <a:latin typeface="メイリオ" panose="020B0604030504040204" pitchFamily="50" charset="-128"/>
                <a:ea typeface="メイリオ" panose="020B0604030504040204" pitchFamily="50" charset="-128"/>
              </a:rPr>
              <a:t>1㎞</a:t>
            </a:r>
            <a:r>
              <a:rPr lang="ja" altLang="en-US" sz="1100" dirty="0">
                <a:solidFill>
                  <a:srgbClr val="00B050"/>
                </a:solidFill>
                <a:latin typeface="メイリオ" panose="020B0604030504040204" pitchFamily="50" charset="-128"/>
                <a:ea typeface="メイリオ" panose="020B0604030504040204" pitchFamily="50" charset="-128"/>
              </a:rPr>
              <a:t>以上離れる。</a:t>
            </a:r>
            <a:endParaRPr sz="1100" dirty="0">
              <a:solidFill>
                <a:srgbClr val="00B050"/>
              </a:solidFill>
              <a:latin typeface="メイリオ" panose="020B0604030504040204" pitchFamily="50" charset="-128"/>
              <a:ea typeface="メイリオ" panose="020B0604030504040204" pitchFamily="50" charset="-128"/>
            </a:endParaRPr>
          </a:p>
          <a:p>
            <a:pPr defTabSz="1069155"/>
            <a:r>
              <a:rPr lang="ja" altLang="en-US" sz="1100" dirty="0">
                <a:solidFill>
                  <a:srgbClr val="00B050"/>
                </a:solidFill>
                <a:latin typeface="メイリオ" panose="020B0604030504040204" pitchFamily="50" charset="-128"/>
                <a:ea typeface="メイリオ" panose="020B0604030504040204" pitchFamily="50" charset="-128"/>
              </a:rPr>
              <a:t>上位表示出来ていない。</a:t>
            </a:r>
            <a:endParaRPr sz="1100" dirty="0">
              <a:solidFill>
                <a:srgbClr val="00B050"/>
              </a:solidFill>
              <a:latin typeface="メイリオ" panose="020B0604030504040204" pitchFamily="50" charset="-128"/>
              <a:ea typeface="メイリオ" panose="020B0604030504040204" pitchFamily="50" charset="-128"/>
            </a:endParaRPr>
          </a:p>
        </p:txBody>
      </p:sp>
      <p:sp>
        <p:nvSpPr>
          <p:cNvPr id="8" name="Google Shape;369;p35">
            <a:extLst>
              <a:ext uri="{FF2B5EF4-FFF2-40B4-BE49-F238E27FC236}">
                <a16:creationId xmlns:a16="http://schemas.microsoft.com/office/drawing/2014/main" id="{12FFEF14-C230-45C8-BE63-4B200F7477D0}"/>
              </a:ext>
            </a:extLst>
          </p:cNvPr>
          <p:cNvSpPr txBox="1"/>
          <p:nvPr/>
        </p:nvSpPr>
        <p:spPr>
          <a:xfrm>
            <a:off x="9116302" y="5924239"/>
            <a:ext cx="2608823" cy="680085"/>
          </a:xfrm>
          <a:prstGeom prst="rect">
            <a:avLst/>
          </a:prstGeom>
          <a:noFill/>
          <a:ln>
            <a:noFill/>
          </a:ln>
        </p:spPr>
        <p:txBody>
          <a:bodyPr spcFirstLastPara="1" wrap="square" lIns="106901" tIns="106901" rIns="106901" bIns="106901" anchor="t" anchorCtr="0">
            <a:noAutofit/>
          </a:bodyPr>
          <a:lstStyle/>
          <a:p>
            <a:pPr defTabSz="1069155"/>
            <a:r>
              <a:rPr lang="ja" altLang="en-US" sz="1200" dirty="0">
                <a:solidFill>
                  <a:srgbClr val="00B050"/>
                </a:solidFill>
                <a:latin typeface="メイリオ" panose="020B0604030504040204" pitchFamily="50" charset="-128"/>
                <a:ea typeface="メイリオ" panose="020B0604030504040204" pitchFamily="50" charset="-128"/>
              </a:rPr>
              <a:t>検索地点：大崎広小路駅</a:t>
            </a:r>
            <a:endParaRPr sz="1200" dirty="0">
              <a:solidFill>
                <a:srgbClr val="00B050"/>
              </a:solidFill>
              <a:latin typeface="メイリオ" panose="020B0604030504040204" pitchFamily="50" charset="-128"/>
              <a:ea typeface="メイリオ" panose="020B0604030504040204" pitchFamily="50" charset="-128"/>
            </a:endParaRPr>
          </a:p>
          <a:p>
            <a:pPr defTabSz="1069155"/>
            <a:r>
              <a:rPr lang="ja" altLang="en-US" sz="1200" dirty="0">
                <a:solidFill>
                  <a:srgbClr val="00B050"/>
                </a:solidFill>
                <a:latin typeface="メイリオ" panose="020B0604030504040204" pitchFamily="50" charset="-128"/>
                <a:ea typeface="メイリオ" panose="020B0604030504040204" pitchFamily="50" charset="-128"/>
              </a:rPr>
              <a:t>どの時間帯も上位表示されている。</a:t>
            </a:r>
            <a:endParaRPr sz="1200" dirty="0">
              <a:solidFill>
                <a:srgbClr val="00B050"/>
              </a:solidFill>
              <a:latin typeface="メイリオ" panose="020B0604030504040204" pitchFamily="50" charset="-128"/>
              <a:ea typeface="メイリオ" panose="020B0604030504040204" pitchFamily="50" charset="-128"/>
            </a:endParaRPr>
          </a:p>
        </p:txBody>
      </p:sp>
      <p:sp>
        <p:nvSpPr>
          <p:cNvPr id="9" name="Google Shape;361;p35">
            <a:extLst>
              <a:ext uri="{FF2B5EF4-FFF2-40B4-BE49-F238E27FC236}">
                <a16:creationId xmlns:a16="http://schemas.microsoft.com/office/drawing/2014/main" id="{663FD1EF-A853-4D9F-9592-0844230A5B0B}"/>
              </a:ext>
            </a:extLst>
          </p:cNvPr>
          <p:cNvSpPr txBox="1"/>
          <p:nvPr/>
        </p:nvSpPr>
        <p:spPr>
          <a:xfrm>
            <a:off x="1198884" y="1075055"/>
            <a:ext cx="10526241" cy="144749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106901" tIns="106901" rIns="106901" bIns="106901" anchor="ctr" anchorCtr="0">
            <a:noAutofit/>
          </a:bodyPr>
          <a:lstStyle/>
          <a:p>
            <a:pPr defTabSz="1069155"/>
            <a:r>
              <a:rPr lang="en-US" altLang="ja-JP" sz="2000" dirty="0">
                <a:latin typeface="Yu Gothic Medium" panose="020B0500000000000000" pitchFamily="50" charset="-128"/>
                <a:ea typeface="Yu Gothic Medium" panose="020B0500000000000000" pitchFamily="50" charset="-128"/>
              </a:rPr>
              <a:t>【</a:t>
            </a:r>
            <a:r>
              <a:rPr lang="ja-JP" altLang="en-US" sz="2000" dirty="0">
                <a:latin typeface="Yu Gothic Medium" panose="020B0500000000000000" pitchFamily="50" charset="-128"/>
                <a:ea typeface="Yu Gothic Medium" panose="020B0500000000000000" pitchFamily="50" charset="-128"/>
              </a:rPr>
              <a:t>課題</a:t>
            </a:r>
            <a:r>
              <a:rPr lang="en-US" altLang="ja-JP" sz="2000" dirty="0">
                <a:latin typeface="Yu Gothic Medium" panose="020B0500000000000000" pitchFamily="50" charset="-128"/>
                <a:ea typeface="Yu Gothic Medium" panose="020B0500000000000000" pitchFamily="50" charset="-128"/>
              </a:rPr>
              <a:t>】Google</a:t>
            </a:r>
            <a:r>
              <a:rPr lang="ja-JP" altLang="en-US" sz="2000" dirty="0">
                <a:latin typeface="Yu Gothic Medium" panose="020B0500000000000000" pitchFamily="50" charset="-128"/>
                <a:ea typeface="Yu Gothic Medium" panose="020B0500000000000000" pitchFamily="50" charset="-128"/>
              </a:rPr>
              <a:t>では全く分からない</a:t>
            </a:r>
            <a:endParaRPr lang="en-US" altLang="ja-JP" sz="2000" dirty="0">
              <a:latin typeface="Yu Gothic Medium" panose="020B0500000000000000" pitchFamily="50" charset="-128"/>
              <a:ea typeface="Yu Gothic Medium" panose="020B0500000000000000" pitchFamily="50" charset="-128"/>
            </a:endParaRPr>
          </a:p>
          <a:p>
            <a:pPr defTabSz="1069155"/>
            <a:r>
              <a:rPr lang="en-US" altLang="ja-JP" sz="2000" dirty="0">
                <a:latin typeface="Yu Gothic Medium" panose="020B0500000000000000" pitchFamily="50" charset="-128"/>
                <a:ea typeface="Yu Gothic Medium" panose="020B0500000000000000" pitchFamily="50" charset="-128"/>
              </a:rPr>
              <a:t>【</a:t>
            </a:r>
            <a:r>
              <a:rPr lang="ja-JP" altLang="en-US" sz="2000" dirty="0">
                <a:latin typeface="Yu Gothic Medium" panose="020B0500000000000000" pitchFamily="50" charset="-128"/>
                <a:ea typeface="Yu Gothic Medium" panose="020B0500000000000000" pitchFamily="50" charset="-128"/>
              </a:rPr>
              <a:t>機能</a:t>
            </a:r>
            <a:r>
              <a:rPr lang="en-US" altLang="ja-JP" sz="2000" dirty="0">
                <a:latin typeface="Yu Gothic Medium" panose="020B0500000000000000" pitchFamily="50" charset="-128"/>
                <a:ea typeface="Yu Gothic Medium" panose="020B0500000000000000" pitchFamily="50" charset="-128"/>
              </a:rPr>
              <a:t>】</a:t>
            </a:r>
            <a:r>
              <a:rPr lang="ja" altLang="en-US" sz="2000" dirty="0">
                <a:latin typeface="Yu Gothic Medium" panose="020B0500000000000000" pitchFamily="50" charset="-128"/>
                <a:ea typeface="Yu Gothic Medium" panose="020B0500000000000000" pitchFamily="50" charset="-128"/>
              </a:rPr>
              <a:t>同じキーワードでもエリア毎の順位を計測する事で複数地点で計測し、上位表示できている地点と順位が低迷している地点を分析する事が可能。</a:t>
            </a:r>
            <a:endParaRPr lang="en-US" altLang="ja" sz="2000" dirty="0">
              <a:latin typeface="Yu Gothic Medium" panose="020B0500000000000000" pitchFamily="50" charset="-128"/>
              <a:ea typeface="Yu Gothic Medium" panose="020B0500000000000000" pitchFamily="50" charset="-128"/>
            </a:endParaRPr>
          </a:p>
          <a:p>
            <a:pPr defTabSz="1069155"/>
            <a:r>
              <a:rPr lang="en-US" altLang="ja-JP" sz="2000" dirty="0">
                <a:latin typeface="Yu Gothic Medium" panose="020B0500000000000000" pitchFamily="50" charset="-128"/>
                <a:ea typeface="Yu Gothic Medium" panose="020B0500000000000000" pitchFamily="50" charset="-128"/>
              </a:rPr>
              <a:t>【</a:t>
            </a:r>
            <a:r>
              <a:rPr lang="ja-JP" altLang="en-US" sz="2000" dirty="0">
                <a:latin typeface="Yu Gothic Medium" panose="020B0500000000000000" pitchFamily="50" charset="-128"/>
                <a:ea typeface="Yu Gothic Medium" panose="020B0500000000000000" pitchFamily="50" charset="-128"/>
              </a:rPr>
              <a:t>成果</a:t>
            </a:r>
            <a:r>
              <a:rPr lang="en-US" altLang="ja-JP" sz="2000" dirty="0">
                <a:latin typeface="Yu Gothic Medium" panose="020B0500000000000000" pitchFamily="50" charset="-128"/>
                <a:ea typeface="Yu Gothic Medium" panose="020B0500000000000000" pitchFamily="50" charset="-128"/>
              </a:rPr>
              <a:t>】</a:t>
            </a:r>
            <a:r>
              <a:rPr lang="ja-JP" altLang="en-US" sz="2000" dirty="0">
                <a:latin typeface="Yu Gothic Medium" panose="020B0500000000000000" pitchFamily="50" charset="-128"/>
                <a:ea typeface="Yu Gothic Medium" panose="020B0500000000000000" pitchFamily="50" charset="-128"/>
              </a:rPr>
              <a:t>仮説→検証のサイクルを回し、精度の高い施策がうてる</a:t>
            </a:r>
            <a:endParaRPr sz="2000" dirty="0">
              <a:latin typeface="Yu Gothic Medium" panose="020B0500000000000000" pitchFamily="50" charset="-128"/>
              <a:ea typeface="Yu Gothic Medium" panose="020B0500000000000000" pitchFamily="50" charset="-128"/>
            </a:endParaRPr>
          </a:p>
        </p:txBody>
      </p:sp>
      <p:pic>
        <p:nvPicPr>
          <p:cNvPr id="10" name="図 9">
            <a:extLst>
              <a:ext uri="{FF2B5EF4-FFF2-40B4-BE49-F238E27FC236}">
                <a16:creationId xmlns:a16="http://schemas.microsoft.com/office/drawing/2014/main" id="{1747A485-746E-49CA-AC47-D63FF2C1F01A}"/>
              </a:ext>
            </a:extLst>
          </p:cNvPr>
          <p:cNvPicPr>
            <a:picLocks noChangeAspect="1"/>
          </p:cNvPicPr>
          <p:nvPr/>
        </p:nvPicPr>
        <p:blipFill>
          <a:blip r:embed="rId4"/>
          <a:stretch>
            <a:fillRect/>
          </a:stretch>
        </p:blipFill>
        <p:spPr>
          <a:xfrm>
            <a:off x="140001" y="1135163"/>
            <a:ext cx="1629115" cy="1221836"/>
          </a:xfrm>
          <a:prstGeom prst="rect">
            <a:avLst/>
          </a:prstGeom>
        </p:spPr>
      </p:pic>
      <p:sp>
        <p:nvSpPr>
          <p:cNvPr id="11" name="テキスト ボックス 10">
            <a:extLst>
              <a:ext uri="{FF2B5EF4-FFF2-40B4-BE49-F238E27FC236}">
                <a16:creationId xmlns:a16="http://schemas.microsoft.com/office/drawing/2014/main" id="{FAF27DD9-ECBD-4789-9D43-10E292B8F2A1}"/>
              </a:ext>
            </a:extLst>
          </p:cNvPr>
          <p:cNvSpPr txBox="1"/>
          <p:nvPr/>
        </p:nvSpPr>
        <p:spPr>
          <a:xfrm>
            <a:off x="4593931" y="253679"/>
            <a:ext cx="5306980" cy="523220"/>
          </a:xfrm>
          <a:prstGeom prst="rect">
            <a:avLst/>
          </a:prstGeom>
          <a:solidFill>
            <a:srgbClr val="FF0000"/>
          </a:solidFill>
        </p:spPr>
        <p:txBody>
          <a:bodyPr wrap="square" rtlCol="0">
            <a:spAutoFit/>
          </a:bodyPr>
          <a:lstStyle/>
          <a:p>
            <a:r>
              <a:rPr kumimoji="1" lang="ja-JP" altLang="en-US" sz="2800" b="1" dirty="0">
                <a:solidFill>
                  <a:schemeClr val="bg1"/>
                </a:solidFill>
                <a:latin typeface="Yu Gothic Medium" panose="020B0500000000000000" pitchFamily="50" charset="-128"/>
                <a:ea typeface="Yu Gothic Medium" panose="020B0500000000000000" pitchFamily="50" charset="-128"/>
              </a:rPr>
              <a:t>注意）</a:t>
            </a:r>
            <a:r>
              <a:rPr kumimoji="1" lang="en-US" altLang="ja-JP" sz="2800" b="1" dirty="0">
                <a:solidFill>
                  <a:schemeClr val="bg1"/>
                </a:solidFill>
                <a:latin typeface="Yu Gothic Medium" panose="020B0500000000000000" pitchFamily="50" charset="-128"/>
                <a:ea typeface="Yu Gothic Medium" panose="020B0500000000000000" pitchFamily="50" charset="-128"/>
              </a:rPr>
              <a:t>Google</a:t>
            </a:r>
            <a:r>
              <a:rPr kumimoji="1" lang="ja-JP" altLang="en-US" sz="2800" b="1" dirty="0">
                <a:solidFill>
                  <a:schemeClr val="bg1"/>
                </a:solidFill>
                <a:latin typeface="Yu Gothic Medium" panose="020B0500000000000000" pitchFamily="50" charset="-128"/>
                <a:ea typeface="Yu Gothic Medium" panose="020B0500000000000000" pitchFamily="50" charset="-128"/>
              </a:rPr>
              <a:t>では出来ません！</a:t>
            </a:r>
          </a:p>
        </p:txBody>
      </p:sp>
    </p:spTree>
    <p:extLst>
      <p:ext uri="{BB962C8B-B14F-4D97-AF65-F5344CB8AC3E}">
        <p14:creationId xmlns:p14="http://schemas.microsoft.com/office/powerpoint/2010/main" val="3193260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a:buClr>
                <a:schemeClr val="dk1"/>
              </a:buClr>
              <a:buSzPts val="1100"/>
            </a:pPr>
            <a:r>
              <a:rPr lang="ja-JP" altLang="en-US" sz="2200" dirty="0"/>
              <a:t>当社の</a:t>
            </a:r>
            <a:r>
              <a:rPr lang="en-US" altLang="ja-JP" sz="2200" dirty="0"/>
              <a:t>MEO</a:t>
            </a:r>
            <a:r>
              <a:rPr lang="ja-JP" altLang="en-US" sz="2200" dirty="0"/>
              <a:t>施策</a:t>
            </a:r>
          </a:p>
        </p:txBody>
      </p:sp>
      <p:pic>
        <p:nvPicPr>
          <p:cNvPr id="3" name="図 2">
            <a:extLst>
              <a:ext uri="{FF2B5EF4-FFF2-40B4-BE49-F238E27FC236}">
                <a16:creationId xmlns:a16="http://schemas.microsoft.com/office/drawing/2014/main" id="{8A89325E-F1CF-4102-ADE8-D6BDDEC1CE37}"/>
              </a:ext>
            </a:extLst>
          </p:cNvPr>
          <p:cNvPicPr>
            <a:picLocks noChangeAspect="1"/>
          </p:cNvPicPr>
          <p:nvPr/>
        </p:nvPicPr>
        <p:blipFill>
          <a:blip r:embed="rId3"/>
          <a:stretch>
            <a:fillRect/>
          </a:stretch>
        </p:blipFill>
        <p:spPr>
          <a:xfrm>
            <a:off x="1333500" y="1252019"/>
            <a:ext cx="9525000" cy="2447925"/>
          </a:xfrm>
          <a:prstGeom prst="rect">
            <a:avLst/>
          </a:prstGeom>
        </p:spPr>
      </p:pic>
      <p:pic>
        <p:nvPicPr>
          <p:cNvPr id="5" name="図 4">
            <a:extLst>
              <a:ext uri="{FF2B5EF4-FFF2-40B4-BE49-F238E27FC236}">
                <a16:creationId xmlns:a16="http://schemas.microsoft.com/office/drawing/2014/main" id="{D6403DDF-E19F-4D27-927E-1AFBC692F18C}"/>
              </a:ext>
            </a:extLst>
          </p:cNvPr>
          <p:cNvPicPr>
            <a:picLocks noChangeAspect="1"/>
          </p:cNvPicPr>
          <p:nvPr/>
        </p:nvPicPr>
        <p:blipFill>
          <a:blip r:embed="rId4"/>
          <a:stretch>
            <a:fillRect/>
          </a:stretch>
        </p:blipFill>
        <p:spPr>
          <a:xfrm>
            <a:off x="1333500" y="4112341"/>
            <a:ext cx="9525000" cy="2447925"/>
          </a:xfrm>
          <a:prstGeom prst="rect">
            <a:avLst/>
          </a:prstGeom>
        </p:spPr>
      </p:pic>
    </p:spTree>
    <p:extLst>
      <p:ext uri="{BB962C8B-B14F-4D97-AF65-F5344CB8AC3E}">
        <p14:creationId xmlns:p14="http://schemas.microsoft.com/office/powerpoint/2010/main" val="34245072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a:buClr>
                <a:schemeClr val="dk1"/>
              </a:buClr>
              <a:buSzPts val="1100"/>
            </a:pPr>
            <a:r>
              <a:rPr lang="en-US" altLang="ja-JP" sz="2400" b="1" dirty="0">
                <a:latin typeface="Meiryo"/>
                <a:ea typeface="Meiryo"/>
                <a:cs typeface="Meiryo"/>
                <a:sym typeface="Meiryo"/>
              </a:rPr>
              <a:t>4</a:t>
            </a:r>
            <a:r>
              <a:rPr lang="ja-JP" altLang="en-US" sz="2400" b="1" dirty="0">
                <a:latin typeface="Meiryo"/>
                <a:ea typeface="Meiryo"/>
                <a:cs typeface="Meiryo"/>
                <a:sym typeface="Meiryo"/>
              </a:rPr>
              <a:t>，検索結果プレビュー機能</a:t>
            </a:r>
          </a:p>
        </p:txBody>
      </p:sp>
      <p:sp>
        <p:nvSpPr>
          <p:cNvPr id="11" name="テキスト ボックス 10">
            <a:extLst>
              <a:ext uri="{FF2B5EF4-FFF2-40B4-BE49-F238E27FC236}">
                <a16:creationId xmlns:a16="http://schemas.microsoft.com/office/drawing/2014/main" id="{FAF27DD9-ECBD-4789-9D43-10E292B8F2A1}"/>
              </a:ext>
            </a:extLst>
          </p:cNvPr>
          <p:cNvSpPr txBox="1"/>
          <p:nvPr/>
        </p:nvSpPr>
        <p:spPr>
          <a:xfrm>
            <a:off x="4593931" y="253679"/>
            <a:ext cx="5306980" cy="523220"/>
          </a:xfrm>
          <a:prstGeom prst="rect">
            <a:avLst/>
          </a:prstGeom>
          <a:solidFill>
            <a:srgbClr val="FF0000"/>
          </a:solidFill>
        </p:spPr>
        <p:txBody>
          <a:bodyPr wrap="square" rtlCol="0">
            <a:spAutoFit/>
          </a:bodyPr>
          <a:lstStyle/>
          <a:p>
            <a:r>
              <a:rPr kumimoji="1" lang="ja-JP" altLang="en-US" sz="2800" b="1" dirty="0">
                <a:solidFill>
                  <a:schemeClr val="bg1"/>
                </a:solidFill>
                <a:latin typeface="Yu Gothic Medium" panose="020B0500000000000000" pitchFamily="50" charset="-128"/>
                <a:ea typeface="Yu Gothic Medium" panose="020B0500000000000000" pitchFamily="50" charset="-128"/>
              </a:rPr>
              <a:t>注意）</a:t>
            </a:r>
            <a:r>
              <a:rPr kumimoji="1" lang="en-US" altLang="ja-JP" sz="2800" b="1" dirty="0">
                <a:solidFill>
                  <a:schemeClr val="bg1"/>
                </a:solidFill>
                <a:latin typeface="Yu Gothic Medium" panose="020B0500000000000000" pitchFamily="50" charset="-128"/>
                <a:ea typeface="Yu Gothic Medium" panose="020B0500000000000000" pitchFamily="50" charset="-128"/>
              </a:rPr>
              <a:t>Google</a:t>
            </a:r>
            <a:r>
              <a:rPr kumimoji="1" lang="ja-JP" altLang="en-US" sz="2800" b="1" dirty="0">
                <a:solidFill>
                  <a:schemeClr val="bg1"/>
                </a:solidFill>
                <a:latin typeface="Yu Gothic Medium" panose="020B0500000000000000" pitchFamily="50" charset="-128"/>
                <a:ea typeface="Yu Gothic Medium" panose="020B0500000000000000" pitchFamily="50" charset="-128"/>
              </a:rPr>
              <a:t>では出来ません！</a:t>
            </a:r>
          </a:p>
        </p:txBody>
      </p:sp>
      <p:sp>
        <p:nvSpPr>
          <p:cNvPr id="12" name="Google Shape;361;p35">
            <a:extLst>
              <a:ext uri="{FF2B5EF4-FFF2-40B4-BE49-F238E27FC236}">
                <a16:creationId xmlns:a16="http://schemas.microsoft.com/office/drawing/2014/main" id="{6BAF0281-57D7-493F-ABC3-85F939E0482D}"/>
              </a:ext>
            </a:extLst>
          </p:cNvPr>
          <p:cNvSpPr txBox="1"/>
          <p:nvPr/>
        </p:nvSpPr>
        <p:spPr>
          <a:xfrm>
            <a:off x="1412031" y="1046581"/>
            <a:ext cx="10121539" cy="138541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106901" tIns="106901" rIns="106901" bIns="106901" anchor="t" anchorCtr="0">
            <a:noAutofit/>
          </a:bodyPr>
          <a:lstStyle/>
          <a:p>
            <a:pPr defTabSz="1069155"/>
            <a:r>
              <a:rPr lang="en-US" altLang="ja-JP" sz="2000" dirty="0">
                <a:latin typeface="Yu Gothic Medium" panose="020B0500000000000000" pitchFamily="50" charset="-128"/>
                <a:ea typeface="Yu Gothic Medium" panose="020B0500000000000000" pitchFamily="50" charset="-128"/>
              </a:rPr>
              <a:t>【</a:t>
            </a:r>
            <a:r>
              <a:rPr lang="ja-JP" altLang="en-US" sz="2000" dirty="0">
                <a:latin typeface="Yu Gothic Medium" panose="020B0500000000000000" pitchFamily="50" charset="-128"/>
                <a:ea typeface="Yu Gothic Medium" panose="020B0500000000000000" pitchFamily="50" charset="-128"/>
              </a:rPr>
              <a:t>課題</a:t>
            </a:r>
            <a:r>
              <a:rPr lang="en-US" altLang="ja-JP" sz="2000" dirty="0">
                <a:latin typeface="Yu Gothic Medium" panose="020B0500000000000000" pitchFamily="50" charset="-128"/>
                <a:ea typeface="Yu Gothic Medium" panose="020B0500000000000000" pitchFamily="50" charset="-128"/>
              </a:rPr>
              <a:t>】</a:t>
            </a:r>
            <a:r>
              <a:rPr lang="ja-JP" altLang="en-US" sz="2000" dirty="0">
                <a:latin typeface="Yu Gothic Medium" panose="020B0500000000000000" pitchFamily="50" charset="-128"/>
                <a:ea typeface="Yu Gothic Medium" panose="020B0500000000000000" pitchFamily="50" charset="-128"/>
              </a:rPr>
              <a:t>実際にその場、その時間に行かないと見れない。</a:t>
            </a:r>
            <a:endParaRPr lang="en-US" altLang="ja-JP" sz="2000" dirty="0">
              <a:latin typeface="Yu Gothic Medium" panose="020B0500000000000000" pitchFamily="50" charset="-128"/>
              <a:ea typeface="Yu Gothic Medium" panose="020B0500000000000000" pitchFamily="50" charset="-128"/>
            </a:endParaRPr>
          </a:p>
          <a:p>
            <a:pPr defTabSz="1069155"/>
            <a:r>
              <a:rPr lang="en-US" altLang="ja-JP" sz="2000" dirty="0">
                <a:latin typeface="Yu Gothic Medium" panose="020B0500000000000000" pitchFamily="50" charset="-128"/>
                <a:ea typeface="Yu Gothic Medium" panose="020B0500000000000000" pitchFamily="50" charset="-128"/>
              </a:rPr>
              <a:t>【</a:t>
            </a:r>
            <a:r>
              <a:rPr lang="ja-JP" altLang="en-US" sz="2000" dirty="0">
                <a:latin typeface="Yu Gothic Medium" panose="020B0500000000000000" pitchFamily="50" charset="-128"/>
                <a:ea typeface="Yu Gothic Medium" panose="020B0500000000000000" pitchFamily="50" charset="-128"/>
              </a:rPr>
              <a:t>機能</a:t>
            </a:r>
            <a:r>
              <a:rPr lang="en-US" altLang="ja-JP" sz="2000" dirty="0">
                <a:latin typeface="Yu Gothic Medium" panose="020B0500000000000000" pitchFamily="50" charset="-128"/>
                <a:ea typeface="Yu Gothic Medium" panose="020B0500000000000000" pitchFamily="50" charset="-128"/>
              </a:rPr>
              <a:t>】</a:t>
            </a:r>
            <a:r>
              <a:rPr lang="ja-JP" altLang="en-US" sz="2000" dirty="0">
                <a:latin typeface="Yu Gothic Medium" panose="020B0500000000000000" pitchFamily="50" charset="-128"/>
                <a:ea typeface="Yu Gothic Medium" panose="020B0500000000000000" pitchFamily="50" charset="-128"/>
              </a:rPr>
              <a:t>プレビュー画面が順位だけでなく、実際の検索結果（</a:t>
            </a:r>
            <a:r>
              <a:rPr lang="en-US" altLang="ja-JP" sz="2000" dirty="0">
                <a:latin typeface="Yu Gothic Medium" panose="020B0500000000000000" pitchFamily="50" charset="-128"/>
                <a:ea typeface="Yu Gothic Medium" panose="020B0500000000000000" pitchFamily="50" charset="-128"/>
              </a:rPr>
              <a:t>PC</a:t>
            </a:r>
            <a:r>
              <a:rPr lang="ja-JP" altLang="en-US" sz="2000" dirty="0">
                <a:latin typeface="Yu Gothic Medium" panose="020B0500000000000000" pitchFamily="50" charset="-128"/>
                <a:ea typeface="Yu Gothic Medium" panose="020B0500000000000000" pitchFamily="50" charset="-128"/>
              </a:rPr>
              <a:t>／スマホ）を毎日自動で取得。</a:t>
            </a:r>
            <a:endParaRPr lang="en-US" altLang="ja-JP" sz="2000" dirty="0">
              <a:latin typeface="Yu Gothic Medium" panose="020B0500000000000000" pitchFamily="50" charset="-128"/>
              <a:ea typeface="Yu Gothic Medium" panose="020B0500000000000000" pitchFamily="50" charset="-128"/>
            </a:endParaRPr>
          </a:p>
          <a:p>
            <a:pPr defTabSz="1069155"/>
            <a:r>
              <a:rPr lang="en-US" altLang="ja-JP" sz="2000" dirty="0">
                <a:latin typeface="Yu Gothic Medium" panose="020B0500000000000000" pitchFamily="50" charset="-128"/>
                <a:ea typeface="Yu Gothic Medium" panose="020B0500000000000000" pitchFamily="50" charset="-128"/>
              </a:rPr>
              <a:t>【</a:t>
            </a:r>
            <a:r>
              <a:rPr lang="ja-JP" altLang="en-US" sz="2000" dirty="0">
                <a:latin typeface="Yu Gothic Medium" panose="020B0500000000000000" pitchFamily="50" charset="-128"/>
                <a:ea typeface="Yu Gothic Medium" panose="020B0500000000000000" pitchFamily="50" charset="-128"/>
              </a:rPr>
              <a:t>成果</a:t>
            </a:r>
            <a:r>
              <a:rPr lang="en-US" altLang="ja-JP" sz="2000" dirty="0">
                <a:latin typeface="Yu Gothic Medium" panose="020B0500000000000000" pitchFamily="50" charset="-128"/>
                <a:ea typeface="Yu Gothic Medium" panose="020B0500000000000000" pitchFamily="50" charset="-128"/>
              </a:rPr>
              <a:t>】</a:t>
            </a:r>
            <a:r>
              <a:rPr lang="ja-JP" altLang="en-US" sz="2000" dirty="0">
                <a:latin typeface="Yu Gothic Medium" panose="020B0500000000000000" pitchFamily="50" charset="-128"/>
                <a:ea typeface="Yu Gothic Medium" panose="020B0500000000000000" pitchFamily="50" charset="-128"/>
              </a:rPr>
              <a:t>エリアごとの競合分析などに活用可能です。</a:t>
            </a:r>
          </a:p>
        </p:txBody>
      </p:sp>
      <p:pic>
        <p:nvPicPr>
          <p:cNvPr id="13" name="図 12">
            <a:extLst>
              <a:ext uri="{FF2B5EF4-FFF2-40B4-BE49-F238E27FC236}">
                <a16:creationId xmlns:a16="http://schemas.microsoft.com/office/drawing/2014/main" id="{14DD83A7-3B0D-4FBF-ACF5-CE5AFC07706F}"/>
              </a:ext>
            </a:extLst>
          </p:cNvPr>
          <p:cNvPicPr>
            <a:picLocks noChangeAspect="1"/>
          </p:cNvPicPr>
          <p:nvPr/>
        </p:nvPicPr>
        <p:blipFill>
          <a:blip r:embed="rId3"/>
          <a:stretch>
            <a:fillRect/>
          </a:stretch>
        </p:blipFill>
        <p:spPr>
          <a:xfrm>
            <a:off x="1690028" y="2638950"/>
            <a:ext cx="8811944" cy="3965375"/>
          </a:xfrm>
          <a:prstGeom prst="rect">
            <a:avLst/>
          </a:prstGeom>
        </p:spPr>
      </p:pic>
      <p:pic>
        <p:nvPicPr>
          <p:cNvPr id="14" name="図 13">
            <a:extLst>
              <a:ext uri="{FF2B5EF4-FFF2-40B4-BE49-F238E27FC236}">
                <a16:creationId xmlns:a16="http://schemas.microsoft.com/office/drawing/2014/main" id="{7A552876-7B62-4470-B2B5-29B96CF04D24}"/>
              </a:ext>
            </a:extLst>
          </p:cNvPr>
          <p:cNvPicPr>
            <a:picLocks noChangeAspect="1"/>
          </p:cNvPicPr>
          <p:nvPr/>
        </p:nvPicPr>
        <p:blipFill>
          <a:blip r:embed="rId4"/>
          <a:stretch>
            <a:fillRect/>
          </a:stretch>
        </p:blipFill>
        <p:spPr>
          <a:xfrm>
            <a:off x="314005" y="1061543"/>
            <a:ext cx="1629115" cy="1221836"/>
          </a:xfrm>
          <a:prstGeom prst="rect">
            <a:avLst/>
          </a:prstGeom>
        </p:spPr>
      </p:pic>
    </p:spTree>
    <p:extLst>
      <p:ext uri="{BB962C8B-B14F-4D97-AF65-F5344CB8AC3E}">
        <p14:creationId xmlns:p14="http://schemas.microsoft.com/office/powerpoint/2010/main" val="39124958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altLang="ja-JP" sz="2400" b="1" i="0" u="none" strike="noStrike" kern="0" cap="none" spc="0" normalizeH="0" baseline="0" noProof="0" dirty="0">
                <a:ln>
                  <a:noFill/>
                </a:ln>
                <a:solidFill>
                  <a:srgbClr val="000000"/>
                </a:solidFill>
                <a:effectLst/>
                <a:uLnTx/>
                <a:uFillTx/>
                <a:latin typeface="Meiryo"/>
                <a:ea typeface="Meiryo"/>
                <a:cs typeface="Meiryo"/>
                <a:sym typeface="Meiryo"/>
              </a:rPr>
              <a:t>4</a:t>
            </a:r>
            <a:r>
              <a:rPr kumimoji="0" lang="ja-JP" altLang="en-US" sz="2400" b="1" i="0" u="none" strike="noStrike" kern="0" cap="none" spc="0" normalizeH="0" baseline="0" noProof="0" dirty="0">
                <a:ln>
                  <a:noFill/>
                </a:ln>
                <a:solidFill>
                  <a:srgbClr val="000000"/>
                </a:solidFill>
                <a:effectLst/>
                <a:uLnTx/>
                <a:uFillTx/>
                <a:latin typeface="Meiryo"/>
                <a:ea typeface="Meiryo"/>
                <a:cs typeface="Meiryo"/>
                <a:sym typeface="Meiryo"/>
              </a:rPr>
              <a:t>，検索結果プレビュー機能</a:t>
            </a:r>
          </a:p>
        </p:txBody>
      </p:sp>
      <p:sp>
        <p:nvSpPr>
          <p:cNvPr id="11" name="テキスト ボックス 10">
            <a:extLst>
              <a:ext uri="{FF2B5EF4-FFF2-40B4-BE49-F238E27FC236}">
                <a16:creationId xmlns:a16="http://schemas.microsoft.com/office/drawing/2014/main" id="{FAF27DD9-ECBD-4789-9D43-10E292B8F2A1}"/>
              </a:ext>
            </a:extLst>
          </p:cNvPr>
          <p:cNvSpPr txBox="1"/>
          <p:nvPr/>
        </p:nvSpPr>
        <p:spPr>
          <a:xfrm>
            <a:off x="4593931" y="253679"/>
            <a:ext cx="5306980" cy="523220"/>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800" b="1"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Arial"/>
                <a:sym typeface="Arial"/>
              </a:rPr>
              <a:t>注意）</a:t>
            </a:r>
            <a:r>
              <a:rPr kumimoji="1" lang="en-US" altLang="ja-JP" sz="2800" b="1"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Arial"/>
                <a:sym typeface="Arial"/>
              </a:rPr>
              <a:t>Google</a:t>
            </a:r>
            <a:r>
              <a:rPr kumimoji="1" lang="ja-JP" altLang="en-US" sz="2800" b="1"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Arial"/>
                <a:sym typeface="Arial"/>
              </a:rPr>
              <a:t>では出来ません！</a:t>
            </a:r>
          </a:p>
        </p:txBody>
      </p:sp>
      <p:sp>
        <p:nvSpPr>
          <p:cNvPr id="12" name="Google Shape;361;p35">
            <a:extLst>
              <a:ext uri="{FF2B5EF4-FFF2-40B4-BE49-F238E27FC236}">
                <a16:creationId xmlns:a16="http://schemas.microsoft.com/office/drawing/2014/main" id="{6BAF0281-57D7-493F-ABC3-85F939E0482D}"/>
              </a:ext>
            </a:extLst>
          </p:cNvPr>
          <p:cNvSpPr txBox="1"/>
          <p:nvPr/>
        </p:nvSpPr>
        <p:spPr>
          <a:xfrm>
            <a:off x="1412031" y="1046581"/>
            <a:ext cx="10121539" cy="138541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106901" tIns="106901" rIns="106901" bIns="106901" anchor="t" anchorCtr="0">
            <a:noAutofit/>
          </a:bodyPr>
          <a:lstStyle/>
          <a:p>
            <a:pPr marL="0" marR="0" lvl="0" indent="0" algn="l" defTabSz="1069155" rtl="0" eaLnBrk="1" fontAlgn="auto" latinLnBrk="0" hangingPunct="1">
              <a:lnSpc>
                <a:spcPct val="100000"/>
              </a:lnSpc>
              <a:spcBef>
                <a:spcPts val="0"/>
              </a:spcBef>
              <a:spcAft>
                <a:spcPts val="0"/>
              </a:spcAft>
              <a:buClr>
                <a:srgbClr val="000000"/>
              </a:buClr>
              <a:buSzTx/>
              <a:buFont typeface="Arial"/>
              <a:buNone/>
              <a:tabLst/>
              <a:defRPr/>
            </a:pPr>
            <a:r>
              <a:rPr kumimoji="0" lang="en-US" altLang="ja-JP" sz="2000" b="0"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mn-cs"/>
                <a:sym typeface="Arial"/>
              </a:rPr>
              <a:t>【</a:t>
            </a:r>
            <a:r>
              <a:rPr kumimoji="0" lang="ja-JP" altLang="en-US" sz="2000" b="0"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mn-cs"/>
                <a:sym typeface="Arial"/>
              </a:rPr>
              <a:t>課題</a:t>
            </a:r>
            <a:r>
              <a:rPr kumimoji="0" lang="en-US" altLang="ja-JP" sz="2000" b="0"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mn-cs"/>
                <a:sym typeface="Arial"/>
              </a:rPr>
              <a:t>】</a:t>
            </a:r>
            <a:r>
              <a:rPr kumimoji="0" lang="ja-JP" altLang="en-US" sz="2000" b="0"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mn-cs"/>
                <a:sym typeface="Arial"/>
              </a:rPr>
              <a:t>実際にその場、その時間に行かないと見れない。</a:t>
            </a:r>
            <a:endParaRPr kumimoji="0" lang="en-US" altLang="ja-JP" sz="2000" b="0"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mn-cs"/>
              <a:sym typeface="Arial"/>
            </a:endParaRPr>
          </a:p>
          <a:p>
            <a:pPr marL="0" marR="0" lvl="0" indent="0" algn="l" defTabSz="1069155" rtl="0" eaLnBrk="1" fontAlgn="auto" latinLnBrk="0" hangingPunct="1">
              <a:lnSpc>
                <a:spcPct val="100000"/>
              </a:lnSpc>
              <a:spcBef>
                <a:spcPts val="0"/>
              </a:spcBef>
              <a:spcAft>
                <a:spcPts val="0"/>
              </a:spcAft>
              <a:buClr>
                <a:srgbClr val="000000"/>
              </a:buClr>
              <a:buSzTx/>
              <a:buFont typeface="Arial"/>
              <a:buNone/>
              <a:tabLst/>
              <a:defRPr/>
            </a:pPr>
            <a:r>
              <a:rPr kumimoji="0" lang="en-US" altLang="ja-JP" sz="2000" b="0"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mn-cs"/>
                <a:sym typeface="Arial"/>
              </a:rPr>
              <a:t>【</a:t>
            </a:r>
            <a:r>
              <a:rPr kumimoji="0" lang="ja-JP" altLang="en-US" sz="2000" b="0"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mn-cs"/>
                <a:sym typeface="Arial"/>
              </a:rPr>
              <a:t>機能</a:t>
            </a:r>
            <a:r>
              <a:rPr kumimoji="0" lang="en-US" altLang="ja-JP" sz="2000" b="0"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mn-cs"/>
                <a:sym typeface="Arial"/>
              </a:rPr>
              <a:t>】</a:t>
            </a:r>
            <a:r>
              <a:rPr kumimoji="0" lang="ja-JP" altLang="en-US" sz="2000" b="0"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mn-cs"/>
                <a:sym typeface="Arial"/>
              </a:rPr>
              <a:t>プレビュー画面が順位だけでなく、実際の検索結果（</a:t>
            </a:r>
            <a:r>
              <a:rPr kumimoji="0" lang="en-US" altLang="ja-JP" sz="2000" b="0"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mn-cs"/>
                <a:sym typeface="Arial"/>
              </a:rPr>
              <a:t>PC</a:t>
            </a:r>
            <a:r>
              <a:rPr kumimoji="0" lang="ja-JP" altLang="en-US" sz="2000" b="0"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mn-cs"/>
                <a:sym typeface="Arial"/>
              </a:rPr>
              <a:t>／スマホ）を毎日自動で取得。</a:t>
            </a:r>
            <a:endParaRPr kumimoji="0" lang="en-US" altLang="ja-JP" sz="2000" b="0"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mn-cs"/>
              <a:sym typeface="Arial"/>
            </a:endParaRPr>
          </a:p>
          <a:p>
            <a:pPr marL="0" marR="0" lvl="0" indent="0" algn="l" defTabSz="1069155" rtl="0" eaLnBrk="1" fontAlgn="auto" latinLnBrk="0" hangingPunct="1">
              <a:lnSpc>
                <a:spcPct val="100000"/>
              </a:lnSpc>
              <a:spcBef>
                <a:spcPts val="0"/>
              </a:spcBef>
              <a:spcAft>
                <a:spcPts val="0"/>
              </a:spcAft>
              <a:buClr>
                <a:srgbClr val="000000"/>
              </a:buClr>
              <a:buSzTx/>
              <a:buFont typeface="Arial"/>
              <a:buNone/>
              <a:tabLst/>
              <a:defRPr/>
            </a:pPr>
            <a:r>
              <a:rPr kumimoji="0" lang="en-US" altLang="ja-JP" sz="2000" b="0"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mn-cs"/>
                <a:sym typeface="Arial"/>
              </a:rPr>
              <a:t>【</a:t>
            </a:r>
            <a:r>
              <a:rPr kumimoji="0" lang="ja-JP" altLang="en-US" sz="2000" b="0"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mn-cs"/>
                <a:sym typeface="Arial"/>
              </a:rPr>
              <a:t>成果</a:t>
            </a:r>
            <a:r>
              <a:rPr kumimoji="0" lang="en-US" altLang="ja-JP" sz="2000" b="0"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mn-cs"/>
                <a:sym typeface="Arial"/>
              </a:rPr>
              <a:t>】</a:t>
            </a:r>
            <a:r>
              <a:rPr kumimoji="0" lang="ja-JP" altLang="en-US" sz="2000" b="0" i="0" u="none" strike="noStrike" kern="0" cap="none" spc="0" normalizeH="0" baseline="0" noProof="0" dirty="0">
                <a:ln>
                  <a:noFill/>
                </a:ln>
                <a:solidFill>
                  <a:srgbClr val="FFFFFF"/>
                </a:solidFill>
                <a:effectLst/>
                <a:uLnTx/>
                <a:uFillTx/>
                <a:latin typeface="Yu Gothic Medium" panose="020B0500000000000000" pitchFamily="50" charset="-128"/>
                <a:ea typeface="Yu Gothic Medium" panose="020B0500000000000000" pitchFamily="50" charset="-128"/>
                <a:cs typeface="+mn-cs"/>
                <a:sym typeface="Arial"/>
              </a:rPr>
              <a:t>エリアごとの競合分析などに活用可能です。</a:t>
            </a:r>
          </a:p>
        </p:txBody>
      </p:sp>
      <p:pic>
        <p:nvPicPr>
          <p:cNvPr id="13" name="図 12">
            <a:extLst>
              <a:ext uri="{FF2B5EF4-FFF2-40B4-BE49-F238E27FC236}">
                <a16:creationId xmlns:a16="http://schemas.microsoft.com/office/drawing/2014/main" id="{14DD83A7-3B0D-4FBF-ACF5-CE5AFC07706F}"/>
              </a:ext>
            </a:extLst>
          </p:cNvPr>
          <p:cNvPicPr>
            <a:picLocks noChangeAspect="1"/>
          </p:cNvPicPr>
          <p:nvPr/>
        </p:nvPicPr>
        <p:blipFill>
          <a:blip r:embed="rId3"/>
          <a:stretch>
            <a:fillRect/>
          </a:stretch>
        </p:blipFill>
        <p:spPr>
          <a:xfrm>
            <a:off x="1690028" y="2638950"/>
            <a:ext cx="8811944" cy="3965375"/>
          </a:xfrm>
          <a:prstGeom prst="rect">
            <a:avLst/>
          </a:prstGeom>
        </p:spPr>
      </p:pic>
      <p:pic>
        <p:nvPicPr>
          <p:cNvPr id="14" name="図 13">
            <a:extLst>
              <a:ext uri="{FF2B5EF4-FFF2-40B4-BE49-F238E27FC236}">
                <a16:creationId xmlns:a16="http://schemas.microsoft.com/office/drawing/2014/main" id="{7A552876-7B62-4470-B2B5-29B96CF04D24}"/>
              </a:ext>
            </a:extLst>
          </p:cNvPr>
          <p:cNvPicPr>
            <a:picLocks noChangeAspect="1"/>
          </p:cNvPicPr>
          <p:nvPr/>
        </p:nvPicPr>
        <p:blipFill>
          <a:blip r:embed="rId4"/>
          <a:stretch>
            <a:fillRect/>
          </a:stretch>
        </p:blipFill>
        <p:spPr>
          <a:xfrm>
            <a:off x="314005" y="1061543"/>
            <a:ext cx="1629115" cy="1221836"/>
          </a:xfrm>
          <a:prstGeom prst="rect">
            <a:avLst/>
          </a:prstGeom>
        </p:spPr>
      </p:pic>
    </p:spTree>
    <p:extLst>
      <p:ext uri="{BB962C8B-B14F-4D97-AF65-F5344CB8AC3E}">
        <p14:creationId xmlns:p14="http://schemas.microsoft.com/office/powerpoint/2010/main" val="6548442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a:buClr>
                <a:schemeClr val="dk1"/>
              </a:buClr>
              <a:buSzPts val="1100"/>
            </a:pPr>
            <a:r>
              <a:rPr lang="en-US" altLang="ja-JP" sz="2400" b="1" dirty="0">
                <a:latin typeface="Meiryo"/>
                <a:ea typeface="Meiryo"/>
                <a:cs typeface="Meiryo"/>
                <a:sym typeface="Meiryo"/>
              </a:rPr>
              <a:t>5</a:t>
            </a:r>
            <a:r>
              <a:rPr lang="ja-JP" altLang="en-US" sz="2400" b="1" dirty="0">
                <a:latin typeface="Meiryo"/>
                <a:ea typeface="Meiryo"/>
                <a:cs typeface="Meiryo"/>
                <a:sym typeface="Meiryo"/>
              </a:rPr>
              <a:t>，</a:t>
            </a:r>
            <a:r>
              <a:rPr lang="zh-TW" altLang="en-US" sz="2400" b="1" dirty="0">
                <a:latin typeface="Meiryo"/>
                <a:ea typeface="Meiryo"/>
                <a:cs typeface="Meiryo"/>
                <a:sym typeface="Meiryo"/>
              </a:rPr>
              <a:t>競合店舗比較</a:t>
            </a:r>
          </a:p>
        </p:txBody>
      </p:sp>
      <p:sp>
        <p:nvSpPr>
          <p:cNvPr id="11" name="テキスト ボックス 10">
            <a:extLst>
              <a:ext uri="{FF2B5EF4-FFF2-40B4-BE49-F238E27FC236}">
                <a16:creationId xmlns:a16="http://schemas.microsoft.com/office/drawing/2014/main" id="{FAF27DD9-ECBD-4789-9D43-10E292B8F2A1}"/>
              </a:ext>
            </a:extLst>
          </p:cNvPr>
          <p:cNvSpPr txBox="1"/>
          <p:nvPr/>
        </p:nvSpPr>
        <p:spPr>
          <a:xfrm>
            <a:off x="4593931" y="253679"/>
            <a:ext cx="5306980" cy="523220"/>
          </a:xfrm>
          <a:prstGeom prst="rect">
            <a:avLst/>
          </a:prstGeom>
          <a:solidFill>
            <a:srgbClr val="FF0000"/>
          </a:solidFill>
        </p:spPr>
        <p:txBody>
          <a:bodyPr wrap="square" rtlCol="0">
            <a:spAutoFit/>
          </a:bodyPr>
          <a:lstStyle/>
          <a:p>
            <a:r>
              <a:rPr kumimoji="1" lang="ja-JP" altLang="en-US" sz="2800" b="1" dirty="0">
                <a:solidFill>
                  <a:schemeClr val="bg1"/>
                </a:solidFill>
                <a:latin typeface="Yu Gothic Medium" panose="020B0500000000000000" pitchFamily="50" charset="-128"/>
                <a:ea typeface="Yu Gothic Medium" panose="020B0500000000000000" pitchFamily="50" charset="-128"/>
              </a:rPr>
              <a:t>注意）</a:t>
            </a:r>
            <a:r>
              <a:rPr kumimoji="1" lang="en-US" altLang="ja-JP" sz="2800" b="1" dirty="0">
                <a:solidFill>
                  <a:schemeClr val="bg1"/>
                </a:solidFill>
                <a:latin typeface="Yu Gothic Medium" panose="020B0500000000000000" pitchFamily="50" charset="-128"/>
                <a:ea typeface="Yu Gothic Medium" panose="020B0500000000000000" pitchFamily="50" charset="-128"/>
              </a:rPr>
              <a:t>Google</a:t>
            </a:r>
            <a:r>
              <a:rPr kumimoji="1" lang="ja-JP" altLang="en-US" sz="2800" b="1" dirty="0">
                <a:solidFill>
                  <a:schemeClr val="bg1"/>
                </a:solidFill>
                <a:latin typeface="Yu Gothic Medium" panose="020B0500000000000000" pitchFamily="50" charset="-128"/>
                <a:ea typeface="Yu Gothic Medium" panose="020B0500000000000000" pitchFamily="50" charset="-128"/>
              </a:rPr>
              <a:t>では出来ません！</a:t>
            </a:r>
          </a:p>
        </p:txBody>
      </p:sp>
      <p:sp>
        <p:nvSpPr>
          <p:cNvPr id="12" name="Google Shape;361;p35">
            <a:extLst>
              <a:ext uri="{FF2B5EF4-FFF2-40B4-BE49-F238E27FC236}">
                <a16:creationId xmlns:a16="http://schemas.microsoft.com/office/drawing/2014/main" id="{6BAF0281-57D7-493F-ABC3-85F939E0482D}"/>
              </a:ext>
            </a:extLst>
          </p:cNvPr>
          <p:cNvSpPr txBox="1"/>
          <p:nvPr/>
        </p:nvSpPr>
        <p:spPr>
          <a:xfrm>
            <a:off x="1412031" y="1046580"/>
            <a:ext cx="10170371" cy="1189043"/>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106901" tIns="106901" rIns="106901" bIns="106901" anchor="t" anchorCtr="0">
            <a:noAutofit/>
          </a:bodyPr>
          <a:lstStyle/>
          <a:p>
            <a:pPr defTabSz="1069155"/>
            <a:r>
              <a:rPr lang="en-US" altLang="ja-JP" sz="2000" dirty="0">
                <a:latin typeface="Yu Gothic Medium" panose="020B0500000000000000" pitchFamily="50" charset="-128"/>
                <a:ea typeface="Yu Gothic Medium" panose="020B0500000000000000" pitchFamily="50" charset="-128"/>
              </a:rPr>
              <a:t>【</a:t>
            </a:r>
            <a:r>
              <a:rPr lang="ja-JP" altLang="en-US" sz="2000" dirty="0">
                <a:latin typeface="Yu Gothic Medium" panose="020B0500000000000000" pitchFamily="50" charset="-128"/>
                <a:ea typeface="Yu Gothic Medium" panose="020B0500000000000000" pitchFamily="50" charset="-128"/>
              </a:rPr>
              <a:t>課題</a:t>
            </a:r>
            <a:r>
              <a:rPr lang="en-US" altLang="ja-JP" sz="2000" dirty="0">
                <a:latin typeface="Yu Gothic Medium" panose="020B0500000000000000" pitchFamily="50" charset="-128"/>
                <a:ea typeface="Yu Gothic Medium" panose="020B0500000000000000" pitchFamily="50" charset="-128"/>
              </a:rPr>
              <a:t>】</a:t>
            </a:r>
            <a:r>
              <a:rPr lang="ja-JP" altLang="en-US" sz="2000" dirty="0">
                <a:latin typeface="Yu Gothic Medium" panose="020B0500000000000000" pitchFamily="50" charset="-128"/>
                <a:ea typeface="Yu Gothic Medium" panose="020B0500000000000000" pitchFamily="50" charset="-128"/>
              </a:rPr>
              <a:t>そもそも競合を設定できない。自社の立ち位置も分からない。</a:t>
            </a:r>
            <a:endParaRPr lang="en-US" altLang="ja-JP" sz="2000" dirty="0">
              <a:latin typeface="Yu Gothic Medium" panose="020B0500000000000000" pitchFamily="50" charset="-128"/>
              <a:ea typeface="Yu Gothic Medium" panose="020B0500000000000000" pitchFamily="50" charset="-128"/>
            </a:endParaRPr>
          </a:p>
          <a:p>
            <a:pPr defTabSz="1069155"/>
            <a:r>
              <a:rPr lang="en-US" altLang="ja-JP" sz="2000" dirty="0">
                <a:latin typeface="Yu Gothic Medium" panose="020B0500000000000000" pitchFamily="50" charset="-128"/>
                <a:ea typeface="Yu Gothic Medium" panose="020B0500000000000000" pitchFamily="50" charset="-128"/>
              </a:rPr>
              <a:t>【</a:t>
            </a:r>
            <a:r>
              <a:rPr lang="ja-JP" altLang="en-US" sz="2000" dirty="0">
                <a:latin typeface="Yu Gothic Medium" panose="020B0500000000000000" pitchFamily="50" charset="-128"/>
                <a:ea typeface="Yu Gothic Medium" panose="020B0500000000000000" pitchFamily="50" charset="-128"/>
              </a:rPr>
              <a:t>機能</a:t>
            </a:r>
            <a:r>
              <a:rPr lang="en-US" altLang="ja-JP" sz="2000" dirty="0">
                <a:latin typeface="Yu Gothic Medium" panose="020B0500000000000000" pitchFamily="50" charset="-128"/>
                <a:ea typeface="Yu Gothic Medium" panose="020B0500000000000000" pitchFamily="50" charset="-128"/>
              </a:rPr>
              <a:t>】</a:t>
            </a:r>
            <a:r>
              <a:rPr lang="ja-JP" altLang="en-US" sz="2000" dirty="0">
                <a:latin typeface="Yu Gothic Medium" panose="020B0500000000000000" pitchFamily="50" charset="-128"/>
                <a:ea typeface="Yu Gothic Medium" panose="020B0500000000000000" pitchFamily="50" charset="-128"/>
              </a:rPr>
              <a:t>競合との順位比較が可能。検索地点と検索時間帯ごとに比較できる。</a:t>
            </a:r>
          </a:p>
          <a:p>
            <a:pPr defTabSz="1069155"/>
            <a:r>
              <a:rPr lang="en-US" altLang="ja-JP" sz="2000" dirty="0">
                <a:latin typeface="Yu Gothic Medium" panose="020B0500000000000000" pitchFamily="50" charset="-128"/>
                <a:ea typeface="Yu Gothic Medium" panose="020B0500000000000000" pitchFamily="50" charset="-128"/>
              </a:rPr>
              <a:t>【</a:t>
            </a:r>
            <a:r>
              <a:rPr lang="ja-JP" altLang="en-US" sz="2000" dirty="0">
                <a:latin typeface="Yu Gothic Medium" panose="020B0500000000000000" pitchFamily="50" charset="-128"/>
                <a:ea typeface="Yu Gothic Medium" panose="020B0500000000000000" pitchFamily="50" charset="-128"/>
              </a:rPr>
              <a:t>成果</a:t>
            </a:r>
            <a:r>
              <a:rPr lang="en-US" altLang="ja-JP" sz="2000" dirty="0">
                <a:latin typeface="Yu Gothic Medium" panose="020B0500000000000000" pitchFamily="50" charset="-128"/>
                <a:ea typeface="Yu Gothic Medium" panose="020B0500000000000000" pitchFamily="50" charset="-128"/>
              </a:rPr>
              <a:t>】</a:t>
            </a:r>
            <a:r>
              <a:rPr lang="ja-JP" altLang="en-US" sz="2000" dirty="0">
                <a:latin typeface="Yu Gothic Medium" panose="020B0500000000000000" pitchFamily="50" charset="-128"/>
                <a:ea typeface="Yu Gothic Medium" panose="020B0500000000000000" pitchFamily="50" charset="-128"/>
              </a:rPr>
              <a:t>エリアごとの競合分析などに活用可能です。</a:t>
            </a:r>
          </a:p>
        </p:txBody>
      </p:sp>
      <p:pic>
        <p:nvPicPr>
          <p:cNvPr id="14" name="図 13">
            <a:extLst>
              <a:ext uri="{FF2B5EF4-FFF2-40B4-BE49-F238E27FC236}">
                <a16:creationId xmlns:a16="http://schemas.microsoft.com/office/drawing/2014/main" id="{7A552876-7B62-4470-B2B5-29B96CF04D24}"/>
              </a:ext>
            </a:extLst>
          </p:cNvPr>
          <p:cNvPicPr>
            <a:picLocks noChangeAspect="1"/>
          </p:cNvPicPr>
          <p:nvPr/>
        </p:nvPicPr>
        <p:blipFill>
          <a:blip r:embed="rId3"/>
          <a:stretch>
            <a:fillRect/>
          </a:stretch>
        </p:blipFill>
        <p:spPr>
          <a:xfrm>
            <a:off x="314005" y="1061543"/>
            <a:ext cx="1629115" cy="1221836"/>
          </a:xfrm>
          <a:prstGeom prst="rect">
            <a:avLst/>
          </a:prstGeom>
        </p:spPr>
      </p:pic>
      <p:pic>
        <p:nvPicPr>
          <p:cNvPr id="8" name="図 7">
            <a:extLst>
              <a:ext uri="{FF2B5EF4-FFF2-40B4-BE49-F238E27FC236}">
                <a16:creationId xmlns:a16="http://schemas.microsoft.com/office/drawing/2014/main" id="{93C10CDF-13F3-4250-AB6E-4928C491287E}"/>
              </a:ext>
            </a:extLst>
          </p:cNvPr>
          <p:cNvPicPr>
            <a:picLocks noChangeAspect="1"/>
          </p:cNvPicPr>
          <p:nvPr/>
        </p:nvPicPr>
        <p:blipFill>
          <a:blip r:embed="rId4"/>
          <a:stretch>
            <a:fillRect/>
          </a:stretch>
        </p:blipFill>
        <p:spPr>
          <a:xfrm>
            <a:off x="314005" y="2438511"/>
            <a:ext cx="6031431" cy="2724004"/>
          </a:xfrm>
          <a:prstGeom prst="rect">
            <a:avLst/>
          </a:prstGeom>
        </p:spPr>
      </p:pic>
      <p:pic>
        <p:nvPicPr>
          <p:cNvPr id="9" name="図 8">
            <a:extLst>
              <a:ext uri="{FF2B5EF4-FFF2-40B4-BE49-F238E27FC236}">
                <a16:creationId xmlns:a16="http://schemas.microsoft.com/office/drawing/2014/main" id="{EC37390A-8A8F-4BD8-88A7-205166D41232}"/>
              </a:ext>
            </a:extLst>
          </p:cNvPr>
          <p:cNvPicPr>
            <a:picLocks noChangeAspect="1"/>
          </p:cNvPicPr>
          <p:nvPr/>
        </p:nvPicPr>
        <p:blipFill>
          <a:blip r:embed="rId5"/>
          <a:stretch>
            <a:fillRect/>
          </a:stretch>
        </p:blipFill>
        <p:spPr>
          <a:xfrm>
            <a:off x="6345438" y="3997153"/>
            <a:ext cx="5566135" cy="2607171"/>
          </a:xfrm>
          <a:prstGeom prst="rect">
            <a:avLst/>
          </a:prstGeom>
        </p:spPr>
      </p:pic>
    </p:spTree>
    <p:extLst>
      <p:ext uri="{BB962C8B-B14F-4D97-AF65-F5344CB8AC3E}">
        <p14:creationId xmlns:p14="http://schemas.microsoft.com/office/powerpoint/2010/main" val="22897373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a:buClr>
                <a:schemeClr val="dk1"/>
              </a:buClr>
              <a:buSzPts val="1100"/>
            </a:pPr>
            <a:r>
              <a:rPr lang="en-US" altLang="ja-JP" sz="2400" b="1" dirty="0">
                <a:latin typeface="Meiryo"/>
                <a:ea typeface="Meiryo"/>
                <a:cs typeface="Meiryo"/>
                <a:sym typeface="Meiryo"/>
              </a:rPr>
              <a:t>6</a:t>
            </a:r>
            <a:r>
              <a:rPr lang="ja-JP" altLang="en-US" sz="2400" b="1" dirty="0">
                <a:latin typeface="Meiryo"/>
                <a:ea typeface="Meiryo"/>
                <a:cs typeface="Meiryo"/>
                <a:sym typeface="Meiryo"/>
              </a:rPr>
              <a:t>，口コミの収集</a:t>
            </a:r>
          </a:p>
        </p:txBody>
      </p:sp>
      <p:sp>
        <p:nvSpPr>
          <p:cNvPr id="11" name="テキスト ボックス 10">
            <a:extLst>
              <a:ext uri="{FF2B5EF4-FFF2-40B4-BE49-F238E27FC236}">
                <a16:creationId xmlns:a16="http://schemas.microsoft.com/office/drawing/2014/main" id="{FAF27DD9-ECBD-4789-9D43-10E292B8F2A1}"/>
              </a:ext>
            </a:extLst>
          </p:cNvPr>
          <p:cNvSpPr txBox="1"/>
          <p:nvPr/>
        </p:nvSpPr>
        <p:spPr>
          <a:xfrm>
            <a:off x="4593931" y="253679"/>
            <a:ext cx="5306980" cy="523220"/>
          </a:xfrm>
          <a:prstGeom prst="rect">
            <a:avLst/>
          </a:prstGeom>
          <a:solidFill>
            <a:srgbClr val="FF0000"/>
          </a:solidFill>
        </p:spPr>
        <p:txBody>
          <a:bodyPr wrap="square" rtlCol="0">
            <a:spAutoFit/>
          </a:bodyPr>
          <a:lstStyle/>
          <a:p>
            <a:r>
              <a:rPr kumimoji="1" lang="ja-JP" altLang="en-US" sz="2800" b="1" dirty="0">
                <a:solidFill>
                  <a:schemeClr val="bg1"/>
                </a:solidFill>
                <a:latin typeface="Yu Gothic Medium" panose="020B0500000000000000" pitchFamily="50" charset="-128"/>
                <a:ea typeface="Yu Gothic Medium" panose="020B0500000000000000" pitchFamily="50" charset="-128"/>
              </a:rPr>
              <a:t>注意）</a:t>
            </a:r>
            <a:r>
              <a:rPr kumimoji="1" lang="en-US" altLang="ja-JP" sz="2800" b="1" dirty="0">
                <a:solidFill>
                  <a:schemeClr val="bg1"/>
                </a:solidFill>
                <a:latin typeface="Yu Gothic Medium" panose="020B0500000000000000" pitchFamily="50" charset="-128"/>
                <a:ea typeface="Yu Gothic Medium" panose="020B0500000000000000" pitchFamily="50" charset="-128"/>
              </a:rPr>
              <a:t>Google</a:t>
            </a:r>
            <a:r>
              <a:rPr kumimoji="1" lang="ja-JP" altLang="en-US" sz="2800" b="1" dirty="0">
                <a:solidFill>
                  <a:schemeClr val="bg1"/>
                </a:solidFill>
                <a:latin typeface="Yu Gothic Medium" panose="020B0500000000000000" pitchFamily="50" charset="-128"/>
                <a:ea typeface="Yu Gothic Medium" panose="020B0500000000000000" pitchFamily="50" charset="-128"/>
              </a:rPr>
              <a:t>では出来ません！</a:t>
            </a:r>
          </a:p>
        </p:txBody>
      </p:sp>
      <p:sp>
        <p:nvSpPr>
          <p:cNvPr id="12" name="Google Shape;361;p35">
            <a:extLst>
              <a:ext uri="{FF2B5EF4-FFF2-40B4-BE49-F238E27FC236}">
                <a16:creationId xmlns:a16="http://schemas.microsoft.com/office/drawing/2014/main" id="{6BAF0281-57D7-493F-ABC3-85F939E0482D}"/>
              </a:ext>
            </a:extLst>
          </p:cNvPr>
          <p:cNvSpPr txBox="1"/>
          <p:nvPr/>
        </p:nvSpPr>
        <p:spPr>
          <a:xfrm>
            <a:off x="1412031" y="1046580"/>
            <a:ext cx="10170371" cy="1189043"/>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106901" tIns="106901" rIns="106901" bIns="106901" anchor="t" anchorCtr="0">
            <a:noAutofit/>
          </a:bodyPr>
          <a:lstStyle/>
          <a:p>
            <a:pPr defTabSz="1069155"/>
            <a:r>
              <a:rPr lang="en-US" altLang="ja-JP" sz="2000" dirty="0">
                <a:latin typeface="Yu Gothic Medium" panose="020B0500000000000000" pitchFamily="50" charset="-128"/>
                <a:ea typeface="Yu Gothic Medium" panose="020B0500000000000000" pitchFamily="50" charset="-128"/>
              </a:rPr>
              <a:t>【</a:t>
            </a:r>
            <a:r>
              <a:rPr lang="ja-JP" altLang="en-US" sz="2000" dirty="0">
                <a:latin typeface="Yu Gothic Medium" panose="020B0500000000000000" pitchFamily="50" charset="-128"/>
                <a:ea typeface="Yu Gothic Medium" panose="020B0500000000000000" pitchFamily="50" charset="-128"/>
              </a:rPr>
              <a:t>課題</a:t>
            </a:r>
            <a:r>
              <a:rPr lang="en-US" altLang="ja-JP" sz="2000" dirty="0">
                <a:latin typeface="Yu Gothic Medium" panose="020B0500000000000000" pitchFamily="50" charset="-128"/>
                <a:ea typeface="Yu Gothic Medium" panose="020B0500000000000000" pitchFamily="50" charset="-128"/>
              </a:rPr>
              <a:t>】</a:t>
            </a:r>
            <a:r>
              <a:rPr lang="ja-JP" altLang="en-US" sz="2000" dirty="0">
                <a:latin typeface="Yu Gothic Medium" panose="020B0500000000000000" pitchFamily="50" charset="-128"/>
                <a:ea typeface="Yu Gothic Medium" panose="020B0500000000000000" pitchFamily="50" charset="-128"/>
              </a:rPr>
              <a:t>口コミを各社員に任せている。結果迅速に返信できていない。</a:t>
            </a:r>
            <a:endParaRPr lang="en-US" altLang="ja-JP" sz="2000" dirty="0">
              <a:latin typeface="Yu Gothic Medium" panose="020B0500000000000000" pitchFamily="50" charset="-128"/>
              <a:ea typeface="Yu Gothic Medium" panose="020B0500000000000000" pitchFamily="50" charset="-128"/>
            </a:endParaRPr>
          </a:p>
          <a:p>
            <a:pPr defTabSz="1069155"/>
            <a:r>
              <a:rPr lang="en-US" altLang="ja-JP" sz="2000" dirty="0">
                <a:latin typeface="Yu Gothic Medium" panose="020B0500000000000000" pitchFamily="50" charset="-128"/>
                <a:ea typeface="Yu Gothic Medium" panose="020B0500000000000000" pitchFamily="50" charset="-128"/>
              </a:rPr>
              <a:t>【</a:t>
            </a:r>
            <a:r>
              <a:rPr lang="ja-JP" altLang="en-US" sz="2000" dirty="0">
                <a:latin typeface="Yu Gothic Medium" panose="020B0500000000000000" pitchFamily="50" charset="-128"/>
                <a:ea typeface="Yu Gothic Medium" panose="020B0500000000000000" pitchFamily="50" charset="-128"/>
              </a:rPr>
              <a:t>機能</a:t>
            </a:r>
            <a:r>
              <a:rPr lang="en-US" altLang="ja-JP" sz="2000" dirty="0">
                <a:latin typeface="Yu Gothic Medium" panose="020B0500000000000000" pitchFamily="50" charset="-128"/>
                <a:ea typeface="Yu Gothic Medium" panose="020B0500000000000000" pitchFamily="50" charset="-128"/>
              </a:rPr>
              <a:t>】</a:t>
            </a:r>
            <a:r>
              <a:rPr lang="ja-JP" altLang="en-US" sz="2000" dirty="0">
                <a:latin typeface="Yu Gothic Medium" panose="020B0500000000000000" pitchFamily="50" charset="-128"/>
                <a:ea typeface="Yu Gothic Medium" panose="020B0500000000000000" pitchFamily="50" charset="-128"/>
              </a:rPr>
              <a:t>口コミのフォーマット、および一括返信、エクスポートが可能。</a:t>
            </a:r>
            <a:endParaRPr lang="en-US" altLang="ja-JP" sz="2000" dirty="0">
              <a:latin typeface="Yu Gothic Medium" panose="020B0500000000000000" pitchFamily="50" charset="-128"/>
              <a:ea typeface="Yu Gothic Medium" panose="020B0500000000000000" pitchFamily="50" charset="-128"/>
            </a:endParaRPr>
          </a:p>
          <a:p>
            <a:pPr defTabSz="1069155"/>
            <a:r>
              <a:rPr lang="en-US" altLang="ja-JP" sz="2000" dirty="0">
                <a:latin typeface="Yu Gothic Medium" panose="020B0500000000000000" pitchFamily="50" charset="-128"/>
                <a:ea typeface="Yu Gothic Medium" panose="020B0500000000000000" pitchFamily="50" charset="-128"/>
              </a:rPr>
              <a:t>【</a:t>
            </a:r>
            <a:r>
              <a:rPr lang="ja-JP" altLang="en-US" sz="2000" dirty="0">
                <a:latin typeface="Yu Gothic Medium" panose="020B0500000000000000" pitchFamily="50" charset="-128"/>
                <a:ea typeface="Yu Gothic Medium" panose="020B0500000000000000" pitchFamily="50" charset="-128"/>
              </a:rPr>
              <a:t>成果</a:t>
            </a:r>
            <a:r>
              <a:rPr lang="en-US" altLang="ja-JP" sz="2000" dirty="0">
                <a:latin typeface="Yu Gothic Medium" panose="020B0500000000000000" pitchFamily="50" charset="-128"/>
                <a:ea typeface="Yu Gothic Medium" panose="020B0500000000000000" pitchFamily="50" charset="-128"/>
              </a:rPr>
              <a:t>】</a:t>
            </a:r>
            <a:r>
              <a:rPr lang="ja-JP" altLang="en-US" sz="2000" dirty="0">
                <a:latin typeface="Yu Gothic Medium" panose="020B0500000000000000" pitchFamily="50" charset="-128"/>
                <a:ea typeface="Yu Gothic Medium" panose="020B0500000000000000" pitchFamily="50" charset="-128"/>
              </a:rPr>
              <a:t>圧倒的な時間削減と管理</a:t>
            </a:r>
          </a:p>
        </p:txBody>
      </p:sp>
      <p:pic>
        <p:nvPicPr>
          <p:cNvPr id="14" name="図 13">
            <a:extLst>
              <a:ext uri="{FF2B5EF4-FFF2-40B4-BE49-F238E27FC236}">
                <a16:creationId xmlns:a16="http://schemas.microsoft.com/office/drawing/2014/main" id="{7A552876-7B62-4470-B2B5-29B96CF04D24}"/>
              </a:ext>
            </a:extLst>
          </p:cNvPr>
          <p:cNvPicPr>
            <a:picLocks noChangeAspect="1"/>
          </p:cNvPicPr>
          <p:nvPr/>
        </p:nvPicPr>
        <p:blipFill>
          <a:blip r:embed="rId3"/>
          <a:stretch>
            <a:fillRect/>
          </a:stretch>
        </p:blipFill>
        <p:spPr>
          <a:xfrm>
            <a:off x="314005" y="1061543"/>
            <a:ext cx="1629115" cy="1221836"/>
          </a:xfrm>
          <a:prstGeom prst="rect">
            <a:avLst/>
          </a:prstGeom>
        </p:spPr>
      </p:pic>
      <p:pic>
        <p:nvPicPr>
          <p:cNvPr id="3" name="図 2">
            <a:extLst>
              <a:ext uri="{FF2B5EF4-FFF2-40B4-BE49-F238E27FC236}">
                <a16:creationId xmlns:a16="http://schemas.microsoft.com/office/drawing/2014/main" id="{0931FF32-AD38-45CE-92AE-CA8911B1F9A2}"/>
              </a:ext>
            </a:extLst>
          </p:cNvPr>
          <p:cNvPicPr>
            <a:picLocks noChangeAspect="1"/>
          </p:cNvPicPr>
          <p:nvPr/>
        </p:nvPicPr>
        <p:blipFill>
          <a:blip r:embed="rId4"/>
          <a:stretch>
            <a:fillRect/>
          </a:stretch>
        </p:blipFill>
        <p:spPr>
          <a:xfrm>
            <a:off x="1943121" y="2547579"/>
            <a:ext cx="8356259" cy="3797084"/>
          </a:xfrm>
          <a:prstGeom prst="rect">
            <a:avLst/>
          </a:prstGeom>
        </p:spPr>
      </p:pic>
    </p:spTree>
    <p:extLst>
      <p:ext uri="{BB962C8B-B14F-4D97-AF65-F5344CB8AC3E}">
        <p14:creationId xmlns:p14="http://schemas.microsoft.com/office/powerpoint/2010/main" val="6544316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a:buClr>
                <a:schemeClr val="dk1"/>
              </a:buClr>
              <a:buSzPts val="1100"/>
            </a:pPr>
            <a:r>
              <a:rPr lang="ja-JP" altLang="en-US" sz="2400" b="1" dirty="0">
                <a:latin typeface="Meiryo"/>
                <a:ea typeface="Meiryo"/>
                <a:cs typeface="Meiryo"/>
                <a:sym typeface="Meiryo"/>
              </a:rPr>
              <a:t>おまけ：口コミの収集テクニック</a:t>
            </a:r>
          </a:p>
        </p:txBody>
      </p:sp>
      <p:sp>
        <p:nvSpPr>
          <p:cNvPr id="11" name="テキスト ボックス 10">
            <a:extLst>
              <a:ext uri="{FF2B5EF4-FFF2-40B4-BE49-F238E27FC236}">
                <a16:creationId xmlns:a16="http://schemas.microsoft.com/office/drawing/2014/main" id="{FAF27DD9-ECBD-4789-9D43-10E292B8F2A1}"/>
              </a:ext>
            </a:extLst>
          </p:cNvPr>
          <p:cNvSpPr txBox="1"/>
          <p:nvPr/>
        </p:nvSpPr>
        <p:spPr>
          <a:xfrm>
            <a:off x="4959691" y="291422"/>
            <a:ext cx="5306980" cy="523220"/>
          </a:xfrm>
          <a:prstGeom prst="rect">
            <a:avLst/>
          </a:prstGeom>
          <a:solidFill>
            <a:srgbClr val="FF0000"/>
          </a:solidFill>
        </p:spPr>
        <p:txBody>
          <a:bodyPr wrap="square" rtlCol="0">
            <a:spAutoFit/>
          </a:bodyPr>
          <a:lstStyle/>
          <a:p>
            <a:r>
              <a:rPr kumimoji="1" lang="ja-JP" altLang="en-US" sz="2800" b="1" dirty="0">
                <a:solidFill>
                  <a:schemeClr val="bg1"/>
                </a:solidFill>
                <a:latin typeface="Yu Gothic Medium" panose="020B0500000000000000" pitchFamily="50" charset="-128"/>
                <a:ea typeface="Yu Gothic Medium" panose="020B0500000000000000" pitchFamily="50" charset="-128"/>
              </a:rPr>
              <a:t>注意）</a:t>
            </a:r>
            <a:r>
              <a:rPr kumimoji="1" lang="en-US" altLang="ja-JP" sz="2800" b="1" dirty="0">
                <a:solidFill>
                  <a:schemeClr val="bg1"/>
                </a:solidFill>
                <a:latin typeface="Yu Gothic Medium" panose="020B0500000000000000" pitchFamily="50" charset="-128"/>
                <a:ea typeface="Yu Gothic Medium" panose="020B0500000000000000" pitchFamily="50" charset="-128"/>
              </a:rPr>
              <a:t>Google</a:t>
            </a:r>
            <a:r>
              <a:rPr kumimoji="1" lang="ja-JP" altLang="en-US" sz="2800" b="1" dirty="0">
                <a:solidFill>
                  <a:schemeClr val="bg1"/>
                </a:solidFill>
                <a:latin typeface="Yu Gothic Medium" panose="020B0500000000000000" pitchFamily="50" charset="-128"/>
                <a:ea typeface="Yu Gothic Medium" panose="020B0500000000000000" pitchFamily="50" charset="-128"/>
              </a:rPr>
              <a:t>では出来ません！</a:t>
            </a:r>
          </a:p>
        </p:txBody>
      </p:sp>
      <p:sp>
        <p:nvSpPr>
          <p:cNvPr id="46" name="Google Shape;227;p32">
            <a:extLst>
              <a:ext uri="{FF2B5EF4-FFF2-40B4-BE49-F238E27FC236}">
                <a16:creationId xmlns:a16="http://schemas.microsoft.com/office/drawing/2014/main" id="{5420350E-625E-4454-B29E-B28853CE5C55}"/>
              </a:ext>
            </a:extLst>
          </p:cNvPr>
          <p:cNvSpPr txBox="1">
            <a:spLocks/>
          </p:cNvSpPr>
          <p:nvPr/>
        </p:nvSpPr>
        <p:spPr>
          <a:xfrm>
            <a:off x="2107321" y="1052827"/>
            <a:ext cx="8267171" cy="61512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0" tIns="0" rIns="0" bIns="19093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9pPr>
          </a:lstStyle>
          <a:p>
            <a:pPr defTabSz="829502">
              <a:buNone/>
            </a:pPr>
            <a:r>
              <a:rPr lang="en-US" altLang="ja-JP" sz="1800" dirty="0">
                <a:solidFill>
                  <a:srgbClr val="FFFFFF"/>
                </a:solidFill>
                <a:latin typeface="Yu Gothic Medium" panose="020B0500000000000000" pitchFamily="50" charset="-128"/>
                <a:ea typeface="Yu Gothic Medium" panose="020B0500000000000000" pitchFamily="50" charset="-128"/>
              </a:rPr>
              <a:t>POP</a:t>
            </a:r>
            <a:r>
              <a:rPr lang="ja-JP" altLang="en-US" sz="1800" dirty="0">
                <a:solidFill>
                  <a:srgbClr val="FFFFFF"/>
                </a:solidFill>
                <a:latin typeface="Yu Gothic Medium" panose="020B0500000000000000" pitchFamily="50" charset="-128"/>
                <a:ea typeface="Yu Gothic Medium" panose="020B0500000000000000" pitchFamily="50" charset="-128"/>
              </a:rPr>
              <a:t>やポスター、ミニのぼり旗に</a:t>
            </a:r>
            <a:r>
              <a:rPr lang="en-US" altLang="ja-JP" sz="1800" dirty="0">
                <a:solidFill>
                  <a:srgbClr val="FFFFFF"/>
                </a:solidFill>
                <a:latin typeface="Yu Gothic Medium" panose="020B0500000000000000" pitchFamily="50" charset="-128"/>
                <a:ea typeface="Yu Gothic Medium" panose="020B0500000000000000" pitchFamily="50" charset="-128"/>
              </a:rPr>
              <a:t>QR</a:t>
            </a:r>
            <a:r>
              <a:rPr lang="ja-JP" altLang="en-US" sz="1800" dirty="0">
                <a:solidFill>
                  <a:srgbClr val="FFFFFF"/>
                </a:solidFill>
                <a:latin typeface="Yu Gothic Medium" panose="020B0500000000000000" pitchFamily="50" charset="-128"/>
                <a:ea typeface="Yu Gothic Medium" panose="020B0500000000000000" pitchFamily="50" charset="-128"/>
              </a:rPr>
              <a:t>コードを添付し、口コミへ誘導</a:t>
            </a:r>
            <a:endParaRPr lang="en-US" altLang="ja-JP" sz="1800" dirty="0">
              <a:solidFill>
                <a:srgbClr val="FFFFFF"/>
              </a:solidFill>
              <a:latin typeface="Yu Gothic Medium" panose="020B0500000000000000" pitchFamily="50" charset="-128"/>
              <a:ea typeface="Yu Gothic Medium" panose="020B0500000000000000" pitchFamily="50" charset="-128"/>
            </a:endParaRPr>
          </a:p>
        </p:txBody>
      </p:sp>
      <p:sp>
        <p:nvSpPr>
          <p:cNvPr id="47" name="Google Shape;229;p32">
            <a:extLst>
              <a:ext uri="{FF2B5EF4-FFF2-40B4-BE49-F238E27FC236}">
                <a16:creationId xmlns:a16="http://schemas.microsoft.com/office/drawing/2014/main" id="{528487B0-57C3-4EC9-846C-34D5205BBE32}"/>
              </a:ext>
            </a:extLst>
          </p:cNvPr>
          <p:cNvSpPr/>
          <p:nvPr/>
        </p:nvSpPr>
        <p:spPr>
          <a:xfrm>
            <a:off x="8493595" y="2334906"/>
            <a:ext cx="2071628" cy="3153903"/>
          </a:xfrm>
          <a:prstGeom prst="roundRect">
            <a:avLst>
              <a:gd name="adj" fmla="val 3682"/>
            </a:avLst>
          </a:prstGeom>
          <a:solidFill>
            <a:srgbClr val="F3F3F3"/>
          </a:solidFill>
          <a:ln>
            <a:noFill/>
          </a:ln>
        </p:spPr>
        <p:txBody>
          <a:bodyPr spcFirstLastPara="1" wrap="square" lIns="96979" tIns="96979" rIns="96979" bIns="96979" anchor="ctr" anchorCtr="0">
            <a:noAutofit/>
          </a:bodyPr>
          <a:lstStyle/>
          <a:p>
            <a:pPr defTabSz="969937"/>
            <a:endParaRPr sz="900">
              <a:latin typeface="Yu Gothic Medium" panose="020B0500000000000000" pitchFamily="50" charset="-128"/>
              <a:ea typeface="Yu Gothic Medium" panose="020B0500000000000000" pitchFamily="50" charset="-128"/>
            </a:endParaRPr>
          </a:p>
        </p:txBody>
      </p:sp>
      <p:sp>
        <p:nvSpPr>
          <p:cNvPr id="48" name="Google Shape;230;p32">
            <a:extLst>
              <a:ext uri="{FF2B5EF4-FFF2-40B4-BE49-F238E27FC236}">
                <a16:creationId xmlns:a16="http://schemas.microsoft.com/office/drawing/2014/main" id="{4787F5DF-FAE8-4F94-BF48-FC05FE0275F2}"/>
              </a:ext>
            </a:extLst>
          </p:cNvPr>
          <p:cNvSpPr/>
          <p:nvPr/>
        </p:nvSpPr>
        <p:spPr>
          <a:xfrm>
            <a:off x="6171463" y="2334906"/>
            <a:ext cx="2071628" cy="3153903"/>
          </a:xfrm>
          <a:prstGeom prst="roundRect">
            <a:avLst>
              <a:gd name="adj" fmla="val 3682"/>
            </a:avLst>
          </a:prstGeom>
          <a:solidFill>
            <a:srgbClr val="F3F3F3"/>
          </a:solidFill>
          <a:ln>
            <a:noFill/>
          </a:ln>
        </p:spPr>
        <p:txBody>
          <a:bodyPr spcFirstLastPara="1" wrap="square" lIns="96979" tIns="96979" rIns="96979" bIns="96979" anchor="ctr" anchorCtr="0">
            <a:noAutofit/>
          </a:bodyPr>
          <a:lstStyle/>
          <a:p>
            <a:pPr defTabSz="969937"/>
            <a:endParaRPr sz="900">
              <a:latin typeface="Yu Gothic Medium" panose="020B0500000000000000" pitchFamily="50" charset="-128"/>
              <a:ea typeface="Yu Gothic Medium" panose="020B0500000000000000" pitchFamily="50" charset="-128"/>
            </a:endParaRPr>
          </a:p>
        </p:txBody>
      </p:sp>
      <p:sp>
        <p:nvSpPr>
          <p:cNvPr id="49" name="Google Shape;231;p32">
            <a:extLst>
              <a:ext uri="{FF2B5EF4-FFF2-40B4-BE49-F238E27FC236}">
                <a16:creationId xmlns:a16="http://schemas.microsoft.com/office/drawing/2014/main" id="{D82FB902-8CD2-407A-9876-F6AD5FCCA029}"/>
              </a:ext>
            </a:extLst>
          </p:cNvPr>
          <p:cNvSpPr/>
          <p:nvPr/>
        </p:nvSpPr>
        <p:spPr>
          <a:xfrm>
            <a:off x="3849331" y="2334906"/>
            <a:ext cx="2071628" cy="3153903"/>
          </a:xfrm>
          <a:prstGeom prst="roundRect">
            <a:avLst>
              <a:gd name="adj" fmla="val 3682"/>
            </a:avLst>
          </a:prstGeom>
          <a:solidFill>
            <a:srgbClr val="F3F3F3"/>
          </a:solidFill>
          <a:ln>
            <a:noFill/>
          </a:ln>
        </p:spPr>
        <p:txBody>
          <a:bodyPr spcFirstLastPara="1" wrap="square" lIns="96979" tIns="96979" rIns="96979" bIns="96979" anchor="ctr" anchorCtr="0">
            <a:noAutofit/>
          </a:bodyPr>
          <a:lstStyle/>
          <a:p>
            <a:pPr defTabSz="969937"/>
            <a:endParaRPr sz="900">
              <a:latin typeface="Yu Gothic Medium" panose="020B0500000000000000" pitchFamily="50" charset="-128"/>
              <a:ea typeface="Yu Gothic Medium" panose="020B0500000000000000" pitchFamily="50" charset="-128"/>
            </a:endParaRPr>
          </a:p>
        </p:txBody>
      </p:sp>
      <p:sp>
        <p:nvSpPr>
          <p:cNvPr id="50" name="Google Shape;232;p32">
            <a:extLst>
              <a:ext uri="{FF2B5EF4-FFF2-40B4-BE49-F238E27FC236}">
                <a16:creationId xmlns:a16="http://schemas.microsoft.com/office/drawing/2014/main" id="{453FA34E-AF78-460C-9324-E0C9F9AEE0DE}"/>
              </a:ext>
            </a:extLst>
          </p:cNvPr>
          <p:cNvSpPr/>
          <p:nvPr/>
        </p:nvSpPr>
        <p:spPr>
          <a:xfrm>
            <a:off x="1527203" y="2334906"/>
            <a:ext cx="2071628" cy="3153903"/>
          </a:xfrm>
          <a:prstGeom prst="roundRect">
            <a:avLst>
              <a:gd name="adj" fmla="val 3682"/>
            </a:avLst>
          </a:prstGeom>
          <a:solidFill>
            <a:srgbClr val="F3F3F3"/>
          </a:solidFill>
          <a:ln>
            <a:noFill/>
          </a:ln>
        </p:spPr>
        <p:txBody>
          <a:bodyPr spcFirstLastPara="1" wrap="square" lIns="96979" tIns="96979" rIns="96979" bIns="96979" anchor="ctr" anchorCtr="0">
            <a:noAutofit/>
          </a:bodyPr>
          <a:lstStyle/>
          <a:p>
            <a:pPr defTabSz="969937"/>
            <a:endParaRPr sz="900">
              <a:latin typeface="Yu Gothic Medium" panose="020B0500000000000000" pitchFamily="50" charset="-128"/>
              <a:ea typeface="Yu Gothic Medium" panose="020B0500000000000000" pitchFamily="50" charset="-128"/>
            </a:endParaRPr>
          </a:p>
        </p:txBody>
      </p:sp>
      <p:sp>
        <p:nvSpPr>
          <p:cNvPr id="51" name="Google Shape;233;p32">
            <a:extLst>
              <a:ext uri="{FF2B5EF4-FFF2-40B4-BE49-F238E27FC236}">
                <a16:creationId xmlns:a16="http://schemas.microsoft.com/office/drawing/2014/main" id="{7E9A9F40-D9A2-48CC-894C-36F010009AD3}"/>
              </a:ext>
            </a:extLst>
          </p:cNvPr>
          <p:cNvSpPr/>
          <p:nvPr/>
        </p:nvSpPr>
        <p:spPr>
          <a:xfrm rot="5400000">
            <a:off x="3556203" y="3869851"/>
            <a:ext cx="335724" cy="84011"/>
          </a:xfrm>
          <a:prstGeom prst="triangle">
            <a:avLst>
              <a:gd name="adj" fmla="val 50000"/>
            </a:avLst>
          </a:prstGeom>
          <a:solidFill>
            <a:srgbClr val="F9CB9C"/>
          </a:solidFill>
          <a:ln>
            <a:noFill/>
          </a:ln>
        </p:spPr>
        <p:txBody>
          <a:bodyPr spcFirstLastPara="1" wrap="square" lIns="96979" tIns="96979" rIns="96979" bIns="96979" anchor="ctr" anchorCtr="0">
            <a:noAutofit/>
          </a:bodyPr>
          <a:lstStyle/>
          <a:p>
            <a:pPr defTabSz="969937"/>
            <a:endParaRPr sz="900">
              <a:latin typeface="Yu Gothic Medium" panose="020B0500000000000000" pitchFamily="50" charset="-128"/>
              <a:ea typeface="Yu Gothic Medium" panose="020B0500000000000000" pitchFamily="50" charset="-128"/>
            </a:endParaRPr>
          </a:p>
        </p:txBody>
      </p:sp>
      <p:sp>
        <p:nvSpPr>
          <p:cNvPr id="52" name="Google Shape;234;p32">
            <a:extLst>
              <a:ext uri="{FF2B5EF4-FFF2-40B4-BE49-F238E27FC236}">
                <a16:creationId xmlns:a16="http://schemas.microsoft.com/office/drawing/2014/main" id="{FC3B56F3-5248-49E9-8FA6-9028D447EB75}"/>
              </a:ext>
            </a:extLst>
          </p:cNvPr>
          <p:cNvSpPr/>
          <p:nvPr/>
        </p:nvSpPr>
        <p:spPr>
          <a:xfrm rot="5400000">
            <a:off x="5878338" y="3869851"/>
            <a:ext cx="335724" cy="84011"/>
          </a:xfrm>
          <a:prstGeom prst="triangle">
            <a:avLst>
              <a:gd name="adj" fmla="val 50000"/>
            </a:avLst>
          </a:prstGeom>
          <a:solidFill>
            <a:srgbClr val="F9CB9C"/>
          </a:solidFill>
          <a:ln>
            <a:noFill/>
          </a:ln>
        </p:spPr>
        <p:txBody>
          <a:bodyPr spcFirstLastPara="1" wrap="square" lIns="96979" tIns="96979" rIns="96979" bIns="96979" anchor="ctr" anchorCtr="0">
            <a:noAutofit/>
          </a:bodyPr>
          <a:lstStyle/>
          <a:p>
            <a:pPr defTabSz="969937"/>
            <a:endParaRPr sz="900">
              <a:latin typeface="Yu Gothic Medium" panose="020B0500000000000000" pitchFamily="50" charset="-128"/>
              <a:ea typeface="Yu Gothic Medium" panose="020B0500000000000000" pitchFamily="50" charset="-128"/>
            </a:endParaRPr>
          </a:p>
        </p:txBody>
      </p:sp>
      <p:sp>
        <p:nvSpPr>
          <p:cNvPr id="53" name="Google Shape;235;p32">
            <a:extLst>
              <a:ext uri="{FF2B5EF4-FFF2-40B4-BE49-F238E27FC236}">
                <a16:creationId xmlns:a16="http://schemas.microsoft.com/office/drawing/2014/main" id="{BB17EACE-B19B-4DE7-9C98-A47D95E34245}"/>
              </a:ext>
            </a:extLst>
          </p:cNvPr>
          <p:cNvSpPr/>
          <p:nvPr/>
        </p:nvSpPr>
        <p:spPr>
          <a:xfrm rot="5400000">
            <a:off x="8200486" y="3869851"/>
            <a:ext cx="335724" cy="84011"/>
          </a:xfrm>
          <a:prstGeom prst="triangle">
            <a:avLst>
              <a:gd name="adj" fmla="val 50000"/>
            </a:avLst>
          </a:prstGeom>
          <a:solidFill>
            <a:srgbClr val="F9CB9C"/>
          </a:solidFill>
          <a:ln>
            <a:noFill/>
          </a:ln>
        </p:spPr>
        <p:txBody>
          <a:bodyPr spcFirstLastPara="1" wrap="square" lIns="96979" tIns="96979" rIns="96979" bIns="96979" anchor="ctr" anchorCtr="0">
            <a:noAutofit/>
          </a:bodyPr>
          <a:lstStyle/>
          <a:p>
            <a:pPr defTabSz="969937"/>
            <a:endParaRPr sz="900">
              <a:latin typeface="Yu Gothic Medium" panose="020B0500000000000000" pitchFamily="50" charset="-128"/>
              <a:ea typeface="Yu Gothic Medium" panose="020B0500000000000000" pitchFamily="50" charset="-128"/>
            </a:endParaRPr>
          </a:p>
        </p:txBody>
      </p:sp>
      <p:sp>
        <p:nvSpPr>
          <p:cNvPr id="54" name="Google Shape;236;p32">
            <a:extLst>
              <a:ext uri="{FF2B5EF4-FFF2-40B4-BE49-F238E27FC236}">
                <a16:creationId xmlns:a16="http://schemas.microsoft.com/office/drawing/2014/main" id="{AAD34BC3-AB73-4559-8DAC-C569B53A3CA1}"/>
              </a:ext>
            </a:extLst>
          </p:cNvPr>
          <p:cNvSpPr txBox="1"/>
          <p:nvPr/>
        </p:nvSpPr>
        <p:spPr>
          <a:xfrm>
            <a:off x="1527203" y="2334908"/>
            <a:ext cx="2071628" cy="710273"/>
          </a:xfrm>
          <a:prstGeom prst="rect">
            <a:avLst/>
          </a:prstGeom>
          <a:noFill/>
          <a:ln>
            <a:noFill/>
          </a:ln>
        </p:spPr>
        <p:txBody>
          <a:bodyPr spcFirstLastPara="1" wrap="square" lIns="114560" tIns="114560" rIns="114560" bIns="190935" anchor="t" anchorCtr="0">
            <a:noAutofit/>
          </a:bodyPr>
          <a:lstStyle/>
          <a:p>
            <a:pPr defTabSz="969937">
              <a:lnSpc>
                <a:spcPct val="115000"/>
              </a:lnSpc>
              <a:buSzPts val="1400"/>
            </a:pPr>
            <a:r>
              <a:rPr lang="en-US" altLang="ja" sz="900">
                <a:latin typeface="Yu Gothic Medium" panose="020B0500000000000000" pitchFamily="50" charset="-128"/>
                <a:ea typeface="Yu Gothic Medium" panose="020B0500000000000000" pitchFamily="50" charset="-128"/>
              </a:rPr>
              <a:t>【</a:t>
            </a:r>
            <a:r>
              <a:rPr lang="ja" altLang="en-US" sz="900">
                <a:latin typeface="Yu Gothic Medium" panose="020B0500000000000000" pitchFamily="50" charset="-128"/>
                <a:ea typeface="Yu Gothic Medium" panose="020B0500000000000000" pitchFamily="50" charset="-128"/>
              </a:rPr>
              <a:t>お店側</a:t>
            </a:r>
            <a:r>
              <a:rPr lang="en-US" altLang="ja" sz="900">
                <a:latin typeface="Yu Gothic Medium" panose="020B0500000000000000" pitchFamily="50" charset="-128"/>
                <a:ea typeface="Yu Gothic Medium" panose="020B0500000000000000" pitchFamily="50" charset="-128"/>
              </a:rPr>
              <a:t>】</a:t>
            </a:r>
            <a:endParaRPr sz="900">
              <a:latin typeface="Yu Gothic Medium" panose="020B0500000000000000" pitchFamily="50" charset="-128"/>
              <a:ea typeface="Yu Gothic Medium" panose="020B0500000000000000" pitchFamily="50" charset="-128"/>
            </a:endParaRPr>
          </a:p>
          <a:p>
            <a:pPr defTabSz="969937">
              <a:lnSpc>
                <a:spcPct val="115000"/>
              </a:lnSpc>
              <a:buSzPts val="1400"/>
            </a:pPr>
            <a:r>
              <a:rPr lang="en-US" altLang="ja" sz="900">
                <a:latin typeface="Yu Gothic Medium" panose="020B0500000000000000" pitchFamily="50" charset="-128"/>
                <a:ea typeface="Yu Gothic Medium" panose="020B0500000000000000" pitchFamily="50" charset="-128"/>
              </a:rPr>
              <a:t>Gyro-n Review</a:t>
            </a:r>
            <a:r>
              <a:rPr lang="ja" altLang="en-US" sz="900">
                <a:latin typeface="Yu Gothic Medium" panose="020B0500000000000000" pitchFamily="50" charset="-128"/>
                <a:ea typeface="Yu Gothic Medium" panose="020B0500000000000000" pitchFamily="50" charset="-128"/>
              </a:rPr>
              <a:t>画面で</a:t>
            </a:r>
            <a:r>
              <a:rPr lang="en-US" altLang="ja" sz="900">
                <a:latin typeface="Yu Gothic Medium" panose="020B0500000000000000" pitchFamily="50" charset="-128"/>
                <a:ea typeface="Yu Gothic Medium" panose="020B0500000000000000" pitchFamily="50" charset="-128"/>
              </a:rPr>
              <a:t>QR</a:t>
            </a:r>
            <a:r>
              <a:rPr lang="ja" altLang="en-US" sz="900">
                <a:latin typeface="Yu Gothic Medium" panose="020B0500000000000000" pitchFamily="50" charset="-128"/>
                <a:ea typeface="Yu Gothic Medium" panose="020B0500000000000000" pitchFamily="50" charset="-128"/>
              </a:rPr>
              <a:t>コードを生成</a:t>
            </a:r>
            <a:endParaRPr sz="900">
              <a:latin typeface="Yu Gothic Medium" panose="020B0500000000000000" pitchFamily="50" charset="-128"/>
              <a:ea typeface="Yu Gothic Medium" panose="020B0500000000000000" pitchFamily="50" charset="-128"/>
            </a:endParaRPr>
          </a:p>
        </p:txBody>
      </p:sp>
      <p:sp>
        <p:nvSpPr>
          <p:cNvPr id="55" name="Google Shape;237;p32">
            <a:extLst>
              <a:ext uri="{FF2B5EF4-FFF2-40B4-BE49-F238E27FC236}">
                <a16:creationId xmlns:a16="http://schemas.microsoft.com/office/drawing/2014/main" id="{37A781E6-C915-4FD1-83CA-07DA6F966EB1}"/>
              </a:ext>
            </a:extLst>
          </p:cNvPr>
          <p:cNvSpPr txBox="1"/>
          <p:nvPr/>
        </p:nvSpPr>
        <p:spPr>
          <a:xfrm>
            <a:off x="3849339" y="2334908"/>
            <a:ext cx="2071628" cy="710273"/>
          </a:xfrm>
          <a:prstGeom prst="rect">
            <a:avLst/>
          </a:prstGeom>
          <a:noFill/>
          <a:ln>
            <a:noFill/>
          </a:ln>
        </p:spPr>
        <p:txBody>
          <a:bodyPr spcFirstLastPara="1" wrap="square" lIns="114560" tIns="114560" rIns="114560" bIns="190935" anchor="t" anchorCtr="0">
            <a:noAutofit/>
          </a:bodyPr>
          <a:lstStyle/>
          <a:p>
            <a:pPr defTabSz="969937">
              <a:lnSpc>
                <a:spcPct val="115000"/>
              </a:lnSpc>
              <a:buSzPts val="1400"/>
            </a:pPr>
            <a:r>
              <a:rPr lang="en-US" altLang="ja" sz="900">
                <a:latin typeface="Yu Gothic Medium" panose="020B0500000000000000" pitchFamily="50" charset="-128"/>
                <a:ea typeface="Yu Gothic Medium" panose="020B0500000000000000" pitchFamily="50" charset="-128"/>
              </a:rPr>
              <a:t>【</a:t>
            </a:r>
            <a:r>
              <a:rPr lang="ja" altLang="en-US" sz="900">
                <a:latin typeface="Yu Gothic Medium" panose="020B0500000000000000" pitchFamily="50" charset="-128"/>
                <a:ea typeface="Yu Gothic Medium" panose="020B0500000000000000" pitchFamily="50" charset="-128"/>
              </a:rPr>
              <a:t>お店側</a:t>
            </a:r>
            <a:r>
              <a:rPr lang="en-US" altLang="ja" sz="900">
                <a:latin typeface="Yu Gothic Medium" panose="020B0500000000000000" pitchFamily="50" charset="-128"/>
                <a:ea typeface="Yu Gothic Medium" panose="020B0500000000000000" pitchFamily="50" charset="-128"/>
              </a:rPr>
              <a:t>】</a:t>
            </a:r>
            <a:endParaRPr sz="900">
              <a:latin typeface="Yu Gothic Medium" panose="020B0500000000000000" pitchFamily="50" charset="-128"/>
              <a:ea typeface="Yu Gothic Medium" panose="020B0500000000000000" pitchFamily="50" charset="-128"/>
            </a:endParaRPr>
          </a:p>
          <a:p>
            <a:pPr defTabSz="969937">
              <a:lnSpc>
                <a:spcPct val="115000"/>
              </a:lnSpc>
              <a:buSzPts val="1400"/>
            </a:pPr>
            <a:r>
              <a:rPr lang="ja" altLang="en-US" sz="900">
                <a:latin typeface="Yu Gothic Medium" panose="020B0500000000000000" pitchFamily="50" charset="-128"/>
                <a:ea typeface="Yu Gothic Medium" panose="020B0500000000000000" pitchFamily="50" charset="-128"/>
              </a:rPr>
              <a:t>ポスターのテンプレートをダウンロード</a:t>
            </a:r>
            <a:endParaRPr sz="900">
              <a:latin typeface="Yu Gothic Medium" panose="020B0500000000000000" pitchFamily="50" charset="-128"/>
              <a:ea typeface="Yu Gothic Medium" panose="020B0500000000000000" pitchFamily="50" charset="-128"/>
            </a:endParaRPr>
          </a:p>
        </p:txBody>
      </p:sp>
      <p:sp>
        <p:nvSpPr>
          <p:cNvPr id="56" name="Google Shape;238;p32">
            <a:extLst>
              <a:ext uri="{FF2B5EF4-FFF2-40B4-BE49-F238E27FC236}">
                <a16:creationId xmlns:a16="http://schemas.microsoft.com/office/drawing/2014/main" id="{00CECA93-4A71-49F0-9AB5-85AF7123A5C8}"/>
              </a:ext>
            </a:extLst>
          </p:cNvPr>
          <p:cNvSpPr txBox="1"/>
          <p:nvPr/>
        </p:nvSpPr>
        <p:spPr>
          <a:xfrm>
            <a:off x="6171447" y="2334908"/>
            <a:ext cx="2071628" cy="710273"/>
          </a:xfrm>
          <a:prstGeom prst="rect">
            <a:avLst/>
          </a:prstGeom>
          <a:noFill/>
          <a:ln>
            <a:noFill/>
          </a:ln>
        </p:spPr>
        <p:txBody>
          <a:bodyPr spcFirstLastPara="1" wrap="square" lIns="114560" tIns="114560" rIns="114560" bIns="190935" anchor="t" anchorCtr="0">
            <a:noAutofit/>
          </a:bodyPr>
          <a:lstStyle/>
          <a:p>
            <a:pPr defTabSz="969937">
              <a:lnSpc>
                <a:spcPct val="115000"/>
              </a:lnSpc>
              <a:buSzPts val="1400"/>
            </a:pPr>
            <a:r>
              <a:rPr lang="en-US" altLang="ja" sz="900">
                <a:latin typeface="Yu Gothic Medium" panose="020B0500000000000000" pitchFamily="50" charset="-128"/>
                <a:ea typeface="Yu Gothic Medium" panose="020B0500000000000000" pitchFamily="50" charset="-128"/>
              </a:rPr>
              <a:t>【</a:t>
            </a:r>
            <a:r>
              <a:rPr lang="ja" altLang="en-US" sz="900">
                <a:latin typeface="Yu Gothic Medium" panose="020B0500000000000000" pitchFamily="50" charset="-128"/>
                <a:ea typeface="Yu Gothic Medium" panose="020B0500000000000000" pitchFamily="50" charset="-128"/>
              </a:rPr>
              <a:t>お店側</a:t>
            </a:r>
            <a:r>
              <a:rPr lang="en-US" altLang="ja" sz="900">
                <a:latin typeface="Yu Gothic Medium" panose="020B0500000000000000" pitchFamily="50" charset="-128"/>
                <a:ea typeface="Yu Gothic Medium" panose="020B0500000000000000" pitchFamily="50" charset="-128"/>
              </a:rPr>
              <a:t>】</a:t>
            </a:r>
            <a:endParaRPr sz="900">
              <a:latin typeface="Yu Gothic Medium" panose="020B0500000000000000" pitchFamily="50" charset="-128"/>
              <a:ea typeface="Yu Gothic Medium" panose="020B0500000000000000" pitchFamily="50" charset="-128"/>
            </a:endParaRPr>
          </a:p>
          <a:p>
            <a:pPr defTabSz="969937">
              <a:lnSpc>
                <a:spcPct val="115000"/>
              </a:lnSpc>
              <a:buSzPts val="1400"/>
            </a:pPr>
            <a:r>
              <a:rPr lang="en-US" altLang="ja" sz="900">
                <a:latin typeface="Yu Gothic Medium" panose="020B0500000000000000" pitchFamily="50" charset="-128"/>
                <a:ea typeface="Yu Gothic Medium" panose="020B0500000000000000" pitchFamily="50" charset="-128"/>
              </a:rPr>
              <a:t>QR</a:t>
            </a:r>
            <a:r>
              <a:rPr lang="ja" altLang="en-US" sz="900">
                <a:latin typeface="Yu Gothic Medium" panose="020B0500000000000000" pitchFamily="50" charset="-128"/>
                <a:ea typeface="Yu Gothic Medium" panose="020B0500000000000000" pitchFamily="50" charset="-128"/>
              </a:rPr>
              <a:t>コードやお店の名前、お願いしたい口コミ内容など編集</a:t>
            </a:r>
            <a:endParaRPr sz="900">
              <a:latin typeface="Yu Gothic Medium" panose="020B0500000000000000" pitchFamily="50" charset="-128"/>
              <a:ea typeface="Yu Gothic Medium" panose="020B0500000000000000" pitchFamily="50" charset="-128"/>
            </a:endParaRPr>
          </a:p>
        </p:txBody>
      </p:sp>
      <p:sp>
        <p:nvSpPr>
          <p:cNvPr id="57" name="Google Shape;239;p32">
            <a:extLst>
              <a:ext uri="{FF2B5EF4-FFF2-40B4-BE49-F238E27FC236}">
                <a16:creationId xmlns:a16="http://schemas.microsoft.com/office/drawing/2014/main" id="{65F8B25B-08A5-4E84-BCB4-E0C6E0F419A2}"/>
              </a:ext>
            </a:extLst>
          </p:cNvPr>
          <p:cNvSpPr txBox="1"/>
          <p:nvPr/>
        </p:nvSpPr>
        <p:spPr>
          <a:xfrm>
            <a:off x="8493595" y="2334908"/>
            <a:ext cx="2071628" cy="710273"/>
          </a:xfrm>
          <a:prstGeom prst="rect">
            <a:avLst/>
          </a:prstGeom>
          <a:noFill/>
          <a:ln>
            <a:noFill/>
          </a:ln>
        </p:spPr>
        <p:txBody>
          <a:bodyPr spcFirstLastPara="1" wrap="square" lIns="114560" tIns="114560" rIns="114560" bIns="190935" anchor="t" anchorCtr="0">
            <a:noAutofit/>
          </a:bodyPr>
          <a:lstStyle/>
          <a:p>
            <a:pPr defTabSz="969937">
              <a:lnSpc>
                <a:spcPct val="115000"/>
              </a:lnSpc>
              <a:buSzPts val="1400"/>
            </a:pPr>
            <a:r>
              <a:rPr lang="en-US" altLang="ja" sz="900">
                <a:latin typeface="Yu Gothic Medium" panose="020B0500000000000000" pitchFamily="50" charset="-128"/>
                <a:ea typeface="Yu Gothic Medium" panose="020B0500000000000000" pitchFamily="50" charset="-128"/>
              </a:rPr>
              <a:t>【</a:t>
            </a:r>
            <a:r>
              <a:rPr lang="ja" altLang="en-US" sz="900">
                <a:latin typeface="Yu Gothic Medium" panose="020B0500000000000000" pitchFamily="50" charset="-128"/>
                <a:ea typeface="Yu Gothic Medium" panose="020B0500000000000000" pitchFamily="50" charset="-128"/>
              </a:rPr>
              <a:t>お客様</a:t>
            </a:r>
            <a:r>
              <a:rPr lang="en-US" altLang="ja" sz="900">
                <a:latin typeface="Yu Gothic Medium" panose="020B0500000000000000" pitchFamily="50" charset="-128"/>
                <a:ea typeface="Yu Gothic Medium" panose="020B0500000000000000" pitchFamily="50" charset="-128"/>
              </a:rPr>
              <a:t>】</a:t>
            </a:r>
            <a:br>
              <a:rPr lang="en-US" altLang="ja" sz="900">
                <a:latin typeface="Yu Gothic Medium" panose="020B0500000000000000" pitchFamily="50" charset="-128"/>
                <a:ea typeface="Yu Gothic Medium" panose="020B0500000000000000" pitchFamily="50" charset="-128"/>
              </a:rPr>
            </a:br>
            <a:r>
              <a:rPr lang="ja" altLang="en-US" sz="900">
                <a:latin typeface="Yu Gothic Medium" panose="020B0500000000000000" pitchFamily="50" charset="-128"/>
                <a:ea typeface="Yu Gothic Medium" panose="020B0500000000000000" pitchFamily="50" charset="-128"/>
              </a:rPr>
              <a:t>店頭で</a:t>
            </a:r>
            <a:r>
              <a:rPr lang="en-US" altLang="ja" sz="900">
                <a:latin typeface="Yu Gothic Medium" panose="020B0500000000000000" pitchFamily="50" charset="-128"/>
                <a:ea typeface="Yu Gothic Medium" panose="020B0500000000000000" pitchFamily="50" charset="-128"/>
              </a:rPr>
              <a:t>QR</a:t>
            </a:r>
            <a:r>
              <a:rPr lang="ja" altLang="en-US" sz="900">
                <a:latin typeface="Yu Gothic Medium" panose="020B0500000000000000" pitchFamily="50" charset="-128"/>
                <a:ea typeface="Yu Gothic Medium" panose="020B0500000000000000" pitchFamily="50" charset="-128"/>
              </a:rPr>
              <a:t>コードを読み取って口コミ！</a:t>
            </a:r>
            <a:endParaRPr sz="900">
              <a:latin typeface="Yu Gothic Medium" panose="020B0500000000000000" pitchFamily="50" charset="-128"/>
              <a:ea typeface="Yu Gothic Medium" panose="020B0500000000000000" pitchFamily="50" charset="-128"/>
            </a:endParaRPr>
          </a:p>
        </p:txBody>
      </p:sp>
      <p:pic>
        <p:nvPicPr>
          <p:cNvPr id="58" name="Google Shape;240;p32">
            <a:extLst>
              <a:ext uri="{FF2B5EF4-FFF2-40B4-BE49-F238E27FC236}">
                <a16:creationId xmlns:a16="http://schemas.microsoft.com/office/drawing/2014/main" id="{45336CFA-83DA-4AE6-B9DC-7DE06263DC27}"/>
              </a:ext>
            </a:extLst>
          </p:cNvPr>
          <p:cNvPicPr preferRelativeResize="0"/>
          <p:nvPr/>
        </p:nvPicPr>
        <p:blipFill rotWithShape="1">
          <a:blip r:embed="rId3">
            <a:alphaModFix/>
          </a:blip>
          <a:srcRect/>
          <a:stretch/>
        </p:blipFill>
        <p:spPr>
          <a:xfrm>
            <a:off x="4364718" y="3031680"/>
            <a:ext cx="1450431" cy="2102709"/>
          </a:xfrm>
          <a:prstGeom prst="rect">
            <a:avLst/>
          </a:prstGeom>
          <a:noFill/>
          <a:ln w="9525" cap="flat" cmpd="sng">
            <a:solidFill>
              <a:srgbClr val="D9D9D9"/>
            </a:solidFill>
            <a:prstDash val="solid"/>
            <a:round/>
            <a:headEnd type="none" w="sm" len="sm"/>
            <a:tailEnd type="none" w="sm" len="sm"/>
          </a:ln>
        </p:spPr>
      </p:pic>
      <p:pic>
        <p:nvPicPr>
          <p:cNvPr id="59" name="Google Shape;241;p32">
            <a:extLst>
              <a:ext uri="{FF2B5EF4-FFF2-40B4-BE49-F238E27FC236}">
                <a16:creationId xmlns:a16="http://schemas.microsoft.com/office/drawing/2014/main" id="{D1140BC6-006E-47B4-B2C6-D483373D934B}"/>
              </a:ext>
            </a:extLst>
          </p:cNvPr>
          <p:cNvPicPr preferRelativeResize="0"/>
          <p:nvPr/>
        </p:nvPicPr>
        <p:blipFill rotWithShape="1">
          <a:blip r:embed="rId4">
            <a:alphaModFix/>
          </a:blip>
          <a:srcRect/>
          <a:stretch/>
        </p:blipFill>
        <p:spPr>
          <a:xfrm>
            <a:off x="3911961" y="4327612"/>
            <a:ext cx="1487264" cy="1076360"/>
          </a:xfrm>
          <a:prstGeom prst="rect">
            <a:avLst/>
          </a:prstGeom>
          <a:noFill/>
          <a:ln w="9525" cap="flat" cmpd="sng">
            <a:solidFill>
              <a:srgbClr val="D9D9D9"/>
            </a:solidFill>
            <a:prstDash val="solid"/>
            <a:round/>
            <a:headEnd type="none" w="sm" len="sm"/>
            <a:tailEnd type="none" w="sm" len="sm"/>
          </a:ln>
        </p:spPr>
      </p:pic>
      <p:pic>
        <p:nvPicPr>
          <p:cNvPr id="60" name="Google Shape;242;p32">
            <a:extLst>
              <a:ext uri="{FF2B5EF4-FFF2-40B4-BE49-F238E27FC236}">
                <a16:creationId xmlns:a16="http://schemas.microsoft.com/office/drawing/2014/main" id="{91E2E063-7561-4984-9263-77746549CED6}"/>
              </a:ext>
            </a:extLst>
          </p:cNvPr>
          <p:cNvPicPr preferRelativeResize="0"/>
          <p:nvPr/>
        </p:nvPicPr>
        <p:blipFill>
          <a:blip r:embed="rId5">
            <a:alphaModFix/>
          </a:blip>
          <a:stretch>
            <a:fillRect/>
          </a:stretch>
        </p:blipFill>
        <p:spPr>
          <a:xfrm>
            <a:off x="1676494" y="3219431"/>
            <a:ext cx="1773055" cy="1980005"/>
          </a:xfrm>
          <a:prstGeom prst="rect">
            <a:avLst/>
          </a:prstGeom>
          <a:noFill/>
          <a:ln w="9525" cap="flat" cmpd="sng">
            <a:solidFill>
              <a:srgbClr val="D9D9D9"/>
            </a:solidFill>
            <a:prstDash val="solid"/>
            <a:round/>
            <a:headEnd type="none" w="sm" len="sm"/>
            <a:tailEnd type="none" w="sm" len="sm"/>
          </a:ln>
        </p:spPr>
      </p:pic>
      <p:pic>
        <p:nvPicPr>
          <p:cNvPr id="61" name="Google Shape;243;p32">
            <a:extLst>
              <a:ext uri="{FF2B5EF4-FFF2-40B4-BE49-F238E27FC236}">
                <a16:creationId xmlns:a16="http://schemas.microsoft.com/office/drawing/2014/main" id="{C93E0475-BCBB-4B19-B69F-077B7209FE1B}"/>
              </a:ext>
            </a:extLst>
          </p:cNvPr>
          <p:cNvPicPr preferRelativeResize="0"/>
          <p:nvPr/>
        </p:nvPicPr>
        <p:blipFill>
          <a:blip r:embed="rId6">
            <a:alphaModFix/>
          </a:blip>
          <a:stretch>
            <a:fillRect/>
          </a:stretch>
        </p:blipFill>
        <p:spPr>
          <a:xfrm>
            <a:off x="6301892" y="3375730"/>
            <a:ext cx="1810779" cy="1414623"/>
          </a:xfrm>
          <a:prstGeom prst="rect">
            <a:avLst/>
          </a:prstGeom>
          <a:noFill/>
          <a:ln>
            <a:noFill/>
          </a:ln>
        </p:spPr>
      </p:pic>
      <p:sp>
        <p:nvSpPr>
          <p:cNvPr id="62" name="Google Shape;244;p32">
            <a:extLst>
              <a:ext uri="{FF2B5EF4-FFF2-40B4-BE49-F238E27FC236}">
                <a16:creationId xmlns:a16="http://schemas.microsoft.com/office/drawing/2014/main" id="{81C3FF87-58B1-4E22-ADBD-A93C36DD9CEB}"/>
              </a:ext>
            </a:extLst>
          </p:cNvPr>
          <p:cNvSpPr txBox="1"/>
          <p:nvPr/>
        </p:nvSpPr>
        <p:spPr>
          <a:xfrm>
            <a:off x="6171471" y="4829027"/>
            <a:ext cx="2071628" cy="659675"/>
          </a:xfrm>
          <a:prstGeom prst="rect">
            <a:avLst/>
          </a:prstGeom>
          <a:noFill/>
          <a:ln>
            <a:noFill/>
          </a:ln>
        </p:spPr>
        <p:txBody>
          <a:bodyPr spcFirstLastPara="1" wrap="square" lIns="114560" tIns="76375" rIns="114560" bIns="0" anchor="t" anchorCtr="0">
            <a:noAutofit/>
          </a:bodyPr>
          <a:lstStyle/>
          <a:p>
            <a:pPr defTabSz="969937">
              <a:lnSpc>
                <a:spcPct val="115000"/>
              </a:lnSpc>
              <a:buSzPts val="1400"/>
            </a:pPr>
            <a:r>
              <a:rPr lang="ja" altLang="en-US" sz="900">
                <a:latin typeface="Yu Gothic Medium" panose="020B0500000000000000" pitchFamily="50" charset="-128"/>
                <a:ea typeface="Yu Gothic Medium" panose="020B0500000000000000" pitchFamily="50" charset="-128"/>
              </a:rPr>
              <a:t>テンプレートは</a:t>
            </a:r>
            <a:r>
              <a:rPr lang="en-US" altLang="ja" sz="900">
                <a:latin typeface="Yu Gothic Medium" panose="020B0500000000000000" pitchFamily="50" charset="-128"/>
                <a:ea typeface="Yu Gothic Medium" panose="020B0500000000000000" pitchFamily="50" charset="-128"/>
              </a:rPr>
              <a:t>ppt</a:t>
            </a:r>
            <a:r>
              <a:rPr lang="ja" altLang="en-US" sz="900">
                <a:latin typeface="Yu Gothic Medium" panose="020B0500000000000000" pitchFamily="50" charset="-128"/>
                <a:ea typeface="Yu Gothic Medium" panose="020B0500000000000000" pitchFamily="50" charset="-128"/>
              </a:rPr>
              <a:t>形式で配布しています。パワーポイントや</a:t>
            </a:r>
            <a:r>
              <a:rPr lang="en-US" altLang="ja" sz="900">
                <a:latin typeface="Yu Gothic Medium" panose="020B0500000000000000" pitchFamily="50" charset="-128"/>
                <a:ea typeface="Yu Gothic Medium" panose="020B0500000000000000" pitchFamily="50" charset="-128"/>
              </a:rPr>
              <a:t>Google</a:t>
            </a:r>
            <a:r>
              <a:rPr lang="ja" altLang="en-US" sz="900">
                <a:latin typeface="Yu Gothic Medium" panose="020B0500000000000000" pitchFamily="50" charset="-128"/>
                <a:ea typeface="Yu Gothic Medium" panose="020B0500000000000000" pitchFamily="50" charset="-128"/>
              </a:rPr>
              <a:t>スライドで自由に編集できます。</a:t>
            </a:r>
            <a:endParaRPr sz="900">
              <a:latin typeface="Yu Gothic Medium" panose="020B0500000000000000" pitchFamily="50" charset="-128"/>
              <a:ea typeface="Yu Gothic Medium" panose="020B0500000000000000" pitchFamily="50" charset="-128"/>
            </a:endParaRPr>
          </a:p>
        </p:txBody>
      </p:sp>
      <p:pic>
        <p:nvPicPr>
          <p:cNvPr id="63" name="Google Shape;245;p32">
            <a:extLst>
              <a:ext uri="{FF2B5EF4-FFF2-40B4-BE49-F238E27FC236}">
                <a16:creationId xmlns:a16="http://schemas.microsoft.com/office/drawing/2014/main" id="{0EF57969-EAF2-4D4E-86E5-0E2EEC1905CA}"/>
              </a:ext>
            </a:extLst>
          </p:cNvPr>
          <p:cNvPicPr preferRelativeResize="0"/>
          <p:nvPr/>
        </p:nvPicPr>
        <p:blipFill>
          <a:blip r:embed="rId7">
            <a:alphaModFix/>
          </a:blip>
          <a:stretch>
            <a:fillRect/>
          </a:stretch>
        </p:blipFill>
        <p:spPr>
          <a:xfrm>
            <a:off x="6730323" y="3098503"/>
            <a:ext cx="572960" cy="572960"/>
          </a:xfrm>
          <a:prstGeom prst="rect">
            <a:avLst/>
          </a:prstGeom>
          <a:noFill/>
          <a:ln>
            <a:noFill/>
          </a:ln>
        </p:spPr>
      </p:pic>
      <p:sp>
        <p:nvSpPr>
          <p:cNvPr id="64" name="Google Shape;246;p32">
            <a:extLst>
              <a:ext uri="{FF2B5EF4-FFF2-40B4-BE49-F238E27FC236}">
                <a16:creationId xmlns:a16="http://schemas.microsoft.com/office/drawing/2014/main" id="{92474495-F4E1-4C41-922C-55C810A51CDF}"/>
              </a:ext>
            </a:extLst>
          </p:cNvPr>
          <p:cNvSpPr/>
          <p:nvPr/>
        </p:nvSpPr>
        <p:spPr>
          <a:xfrm rot="10800000" flipH="1">
            <a:off x="7151810" y="3671463"/>
            <a:ext cx="526340" cy="261260"/>
          </a:xfrm>
          <a:prstGeom prst="bentArrow">
            <a:avLst>
              <a:gd name="adj1" fmla="val 25000"/>
              <a:gd name="adj2" fmla="val 35140"/>
              <a:gd name="adj3" fmla="val 47239"/>
              <a:gd name="adj4" fmla="val 43750"/>
            </a:avLst>
          </a:prstGeom>
          <a:solidFill>
            <a:srgbClr val="08D971"/>
          </a:solidFill>
          <a:ln>
            <a:noFill/>
          </a:ln>
        </p:spPr>
        <p:txBody>
          <a:bodyPr spcFirstLastPara="1" wrap="square" lIns="96979" tIns="96979" rIns="96979" bIns="96979" anchor="ctr" anchorCtr="0">
            <a:noAutofit/>
          </a:bodyPr>
          <a:lstStyle/>
          <a:p>
            <a:pPr defTabSz="969937"/>
            <a:endParaRPr sz="900">
              <a:latin typeface="Yu Gothic Medium" panose="020B0500000000000000" pitchFamily="50" charset="-128"/>
              <a:ea typeface="Yu Gothic Medium" panose="020B0500000000000000" pitchFamily="50" charset="-128"/>
            </a:endParaRPr>
          </a:p>
        </p:txBody>
      </p:sp>
      <p:pic>
        <p:nvPicPr>
          <p:cNvPr id="65" name="Google Shape;247;p32">
            <a:extLst>
              <a:ext uri="{FF2B5EF4-FFF2-40B4-BE49-F238E27FC236}">
                <a16:creationId xmlns:a16="http://schemas.microsoft.com/office/drawing/2014/main" id="{C3B5F63B-D873-4389-A06D-BF15016E3246}"/>
              </a:ext>
            </a:extLst>
          </p:cNvPr>
          <p:cNvPicPr preferRelativeResize="0"/>
          <p:nvPr/>
        </p:nvPicPr>
        <p:blipFill>
          <a:blip r:embed="rId8">
            <a:alphaModFix/>
          </a:blip>
          <a:stretch>
            <a:fillRect/>
          </a:stretch>
        </p:blipFill>
        <p:spPr>
          <a:xfrm>
            <a:off x="8445108" y="3245763"/>
            <a:ext cx="2168603" cy="1445764"/>
          </a:xfrm>
          <a:prstGeom prst="rect">
            <a:avLst/>
          </a:prstGeom>
          <a:noFill/>
          <a:ln w="9525" cap="flat" cmpd="sng">
            <a:solidFill>
              <a:srgbClr val="D9D9D9"/>
            </a:solidFill>
            <a:prstDash val="solid"/>
            <a:round/>
            <a:headEnd type="none" w="sm" len="sm"/>
            <a:tailEnd type="none" w="sm" len="sm"/>
          </a:ln>
        </p:spPr>
      </p:pic>
      <p:pic>
        <p:nvPicPr>
          <p:cNvPr id="66" name="Google Shape;248;p32">
            <a:extLst>
              <a:ext uri="{FF2B5EF4-FFF2-40B4-BE49-F238E27FC236}">
                <a16:creationId xmlns:a16="http://schemas.microsoft.com/office/drawing/2014/main" id="{40CAAD62-8E17-4C10-B586-E9F558533BDD}"/>
              </a:ext>
            </a:extLst>
          </p:cNvPr>
          <p:cNvPicPr preferRelativeResize="0"/>
          <p:nvPr/>
        </p:nvPicPr>
        <p:blipFill>
          <a:blip r:embed="rId9">
            <a:alphaModFix/>
          </a:blip>
          <a:stretch>
            <a:fillRect/>
          </a:stretch>
        </p:blipFill>
        <p:spPr>
          <a:xfrm>
            <a:off x="10104064" y="4356238"/>
            <a:ext cx="572960" cy="1019111"/>
          </a:xfrm>
          <a:prstGeom prst="rect">
            <a:avLst/>
          </a:prstGeom>
          <a:noFill/>
          <a:ln w="9525" cap="flat" cmpd="sng">
            <a:solidFill>
              <a:srgbClr val="D9D9D9"/>
            </a:solidFill>
            <a:prstDash val="solid"/>
            <a:round/>
            <a:headEnd type="none" w="sm" len="sm"/>
            <a:tailEnd type="none" w="sm" len="sm"/>
          </a:ln>
        </p:spPr>
      </p:pic>
      <p:sp>
        <p:nvSpPr>
          <p:cNvPr id="67" name="Google Shape;249;p32">
            <a:extLst>
              <a:ext uri="{FF2B5EF4-FFF2-40B4-BE49-F238E27FC236}">
                <a16:creationId xmlns:a16="http://schemas.microsoft.com/office/drawing/2014/main" id="{24397AC8-B743-44CC-B9C3-C51F95DF0B47}"/>
              </a:ext>
            </a:extLst>
          </p:cNvPr>
          <p:cNvSpPr/>
          <p:nvPr/>
        </p:nvSpPr>
        <p:spPr>
          <a:xfrm rot="10800000" flipH="1">
            <a:off x="9706179" y="4383859"/>
            <a:ext cx="526340" cy="261260"/>
          </a:xfrm>
          <a:prstGeom prst="bentArrow">
            <a:avLst>
              <a:gd name="adj1" fmla="val 25000"/>
              <a:gd name="adj2" fmla="val 35140"/>
              <a:gd name="adj3" fmla="val 47239"/>
              <a:gd name="adj4" fmla="val 43750"/>
            </a:avLst>
          </a:prstGeom>
          <a:solidFill>
            <a:srgbClr val="08D971"/>
          </a:solidFill>
          <a:ln>
            <a:noFill/>
          </a:ln>
        </p:spPr>
        <p:txBody>
          <a:bodyPr spcFirstLastPara="1" wrap="square" lIns="96979" tIns="96979" rIns="96979" bIns="96979" anchor="ctr" anchorCtr="0">
            <a:noAutofit/>
          </a:bodyPr>
          <a:lstStyle/>
          <a:p>
            <a:pPr defTabSz="969937"/>
            <a:endParaRPr sz="900">
              <a:latin typeface="Yu Gothic Medium" panose="020B0500000000000000" pitchFamily="50" charset="-128"/>
              <a:ea typeface="Yu Gothic Medium" panose="020B0500000000000000" pitchFamily="50" charset="-128"/>
            </a:endParaRPr>
          </a:p>
        </p:txBody>
      </p:sp>
      <p:pic>
        <p:nvPicPr>
          <p:cNvPr id="68" name="図 67">
            <a:extLst>
              <a:ext uri="{FF2B5EF4-FFF2-40B4-BE49-F238E27FC236}">
                <a16:creationId xmlns:a16="http://schemas.microsoft.com/office/drawing/2014/main" id="{068CC1DC-C2B4-41CF-9B07-186F418F977F}"/>
              </a:ext>
            </a:extLst>
          </p:cNvPr>
          <p:cNvPicPr>
            <a:picLocks noChangeAspect="1"/>
          </p:cNvPicPr>
          <p:nvPr/>
        </p:nvPicPr>
        <p:blipFill>
          <a:blip r:embed="rId10"/>
          <a:stretch>
            <a:fillRect/>
          </a:stretch>
        </p:blipFill>
        <p:spPr>
          <a:xfrm>
            <a:off x="1750611" y="710349"/>
            <a:ext cx="1477904" cy="1108427"/>
          </a:xfrm>
          <a:prstGeom prst="rect">
            <a:avLst/>
          </a:prstGeom>
        </p:spPr>
      </p:pic>
    </p:spTree>
    <p:extLst>
      <p:ext uri="{BB962C8B-B14F-4D97-AF65-F5344CB8AC3E}">
        <p14:creationId xmlns:p14="http://schemas.microsoft.com/office/powerpoint/2010/main" val="10291264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a:buClr>
                <a:schemeClr val="dk1"/>
              </a:buClr>
              <a:buSzPts val="1100"/>
            </a:pPr>
            <a:r>
              <a:rPr lang="ja-JP" altLang="en-US" sz="2400" b="1" dirty="0">
                <a:latin typeface="Meiryo"/>
                <a:ea typeface="Meiryo"/>
                <a:cs typeface="Meiryo"/>
                <a:sym typeface="Meiryo"/>
              </a:rPr>
              <a:t>おまけ：口コミの収集テクニック</a:t>
            </a:r>
          </a:p>
        </p:txBody>
      </p:sp>
      <p:sp>
        <p:nvSpPr>
          <p:cNvPr id="11" name="テキスト ボックス 10">
            <a:extLst>
              <a:ext uri="{FF2B5EF4-FFF2-40B4-BE49-F238E27FC236}">
                <a16:creationId xmlns:a16="http://schemas.microsoft.com/office/drawing/2014/main" id="{FAF27DD9-ECBD-4789-9D43-10E292B8F2A1}"/>
              </a:ext>
            </a:extLst>
          </p:cNvPr>
          <p:cNvSpPr txBox="1"/>
          <p:nvPr/>
        </p:nvSpPr>
        <p:spPr>
          <a:xfrm>
            <a:off x="4959691" y="291422"/>
            <a:ext cx="5306980" cy="523220"/>
          </a:xfrm>
          <a:prstGeom prst="rect">
            <a:avLst/>
          </a:prstGeom>
          <a:solidFill>
            <a:srgbClr val="FF0000"/>
          </a:solidFill>
        </p:spPr>
        <p:txBody>
          <a:bodyPr wrap="square" rtlCol="0">
            <a:spAutoFit/>
          </a:bodyPr>
          <a:lstStyle/>
          <a:p>
            <a:r>
              <a:rPr kumimoji="1" lang="ja-JP" altLang="en-US" sz="2800" b="1" dirty="0">
                <a:solidFill>
                  <a:schemeClr val="bg1"/>
                </a:solidFill>
                <a:latin typeface="Yu Gothic Medium" panose="020B0500000000000000" pitchFamily="50" charset="-128"/>
                <a:ea typeface="Yu Gothic Medium" panose="020B0500000000000000" pitchFamily="50" charset="-128"/>
              </a:rPr>
              <a:t>注意）</a:t>
            </a:r>
            <a:r>
              <a:rPr kumimoji="1" lang="en-US" altLang="ja-JP" sz="2800" b="1" dirty="0">
                <a:solidFill>
                  <a:schemeClr val="bg1"/>
                </a:solidFill>
                <a:latin typeface="Yu Gothic Medium" panose="020B0500000000000000" pitchFamily="50" charset="-128"/>
                <a:ea typeface="Yu Gothic Medium" panose="020B0500000000000000" pitchFamily="50" charset="-128"/>
              </a:rPr>
              <a:t>Google</a:t>
            </a:r>
            <a:r>
              <a:rPr kumimoji="1" lang="ja-JP" altLang="en-US" sz="2800" b="1" dirty="0">
                <a:solidFill>
                  <a:schemeClr val="bg1"/>
                </a:solidFill>
                <a:latin typeface="Yu Gothic Medium" panose="020B0500000000000000" pitchFamily="50" charset="-128"/>
                <a:ea typeface="Yu Gothic Medium" panose="020B0500000000000000" pitchFamily="50" charset="-128"/>
              </a:rPr>
              <a:t>では出来ません！</a:t>
            </a:r>
          </a:p>
        </p:txBody>
      </p:sp>
      <p:sp>
        <p:nvSpPr>
          <p:cNvPr id="25" name="テキスト ボックス 24">
            <a:extLst>
              <a:ext uri="{FF2B5EF4-FFF2-40B4-BE49-F238E27FC236}">
                <a16:creationId xmlns:a16="http://schemas.microsoft.com/office/drawing/2014/main" id="{AEB4FB24-AB8F-4485-A893-081371C1727B}"/>
              </a:ext>
            </a:extLst>
          </p:cNvPr>
          <p:cNvSpPr txBox="1"/>
          <p:nvPr/>
        </p:nvSpPr>
        <p:spPr>
          <a:xfrm>
            <a:off x="2443015" y="1489362"/>
            <a:ext cx="8106243" cy="1432443"/>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defTabSz="829502"/>
            <a:r>
              <a:rPr kumimoji="1" lang="ja-JP" altLang="en-US" sz="2177" dirty="0">
                <a:solidFill>
                  <a:srgbClr val="FFFFFF"/>
                </a:solidFill>
                <a:latin typeface="Yu Gothic Medium" panose="020B0500000000000000" pitchFamily="50" charset="-128"/>
                <a:ea typeface="Yu Gothic Medium" panose="020B0500000000000000" pitchFamily="50" charset="-128"/>
              </a:rPr>
              <a:t>口コミが増える事で他のお客様が安心する。</a:t>
            </a:r>
            <a:r>
              <a:rPr kumimoji="1" lang="en-US" altLang="ja-JP" sz="2177" dirty="0">
                <a:solidFill>
                  <a:srgbClr val="FFFFFF"/>
                </a:solidFill>
                <a:latin typeface="Yu Gothic Medium" panose="020B0500000000000000" pitchFamily="50" charset="-128"/>
                <a:ea typeface="Yu Gothic Medium" panose="020B0500000000000000" pitchFamily="50" charset="-128"/>
              </a:rPr>
              <a:t>Google</a:t>
            </a:r>
            <a:r>
              <a:rPr kumimoji="1" lang="ja-JP" altLang="en-US" sz="2177" dirty="0">
                <a:solidFill>
                  <a:srgbClr val="FFFFFF"/>
                </a:solidFill>
                <a:latin typeface="Yu Gothic Medium" panose="020B0500000000000000" pitchFamily="50" charset="-128"/>
                <a:ea typeface="Yu Gothic Medium" panose="020B0500000000000000" pitchFamily="50" charset="-128"/>
              </a:rPr>
              <a:t>からの評価が高まる。その仕組みをクラウドで簡略化。</a:t>
            </a:r>
            <a:r>
              <a:rPr kumimoji="1" lang="en-US" altLang="ja-JP" sz="2177" dirty="0">
                <a:solidFill>
                  <a:srgbClr val="FFFFFF"/>
                </a:solidFill>
                <a:latin typeface="Yu Gothic Medium" panose="020B0500000000000000" pitchFamily="50" charset="-128"/>
                <a:ea typeface="Yu Gothic Medium" panose="020B0500000000000000" pitchFamily="50" charset="-128"/>
              </a:rPr>
              <a:t>SMS</a:t>
            </a:r>
            <a:r>
              <a:rPr kumimoji="1" lang="ja-JP" altLang="en-US" sz="2177" dirty="0">
                <a:solidFill>
                  <a:srgbClr val="FFFFFF"/>
                </a:solidFill>
                <a:latin typeface="Yu Gothic Medium" panose="020B0500000000000000" pitchFamily="50" charset="-128"/>
                <a:ea typeface="Yu Gothic Medium" panose="020B0500000000000000" pitchFamily="50" charset="-128"/>
              </a:rPr>
              <a:t>機能を活用する事で来店された方への口コミ促進が可能になります。</a:t>
            </a:r>
          </a:p>
          <a:p>
            <a:pPr defTabSz="829502"/>
            <a:r>
              <a:rPr kumimoji="1" lang="en-US" altLang="ja-JP" sz="2177" dirty="0">
                <a:solidFill>
                  <a:srgbClr val="FFFFFF"/>
                </a:solidFill>
                <a:latin typeface="Yu Gothic Medium" panose="020B0500000000000000" pitchFamily="50" charset="-128"/>
                <a:ea typeface="Yu Gothic Medium" panose="020B0500000000000000" pitchFamily="50" charset="-128"/>
              </a:rPr>
              <a:t>SMS</a:t>
            </a:r>
            <a:r>
              <a:rPr kumimoji="1" lang="ja-JP" altLang="en-US" sz="2177" dirty="0">
                <a:solidFill>
                  <a:srgbClr val="FFFFFF"/>
                </a:solidFill>
                <a:latin typeface="Yu Gothic Medium" panose="020B0500000000000000" pitchFamily="50" charset="-128"/>
                <a:ea typeface="Yu Gothic Medium" panose="020B0500000000000000" pitchFamily="50" charset="-128"/>
              </a:rPr>
              <a:t>機能は、営業ツールとしても活用可能です。　　</a:t>
            </a:r>
          </a:p>
        </p:txBody>
      </p:sp>
      <p:sp>
        <p:nvSpPr>
          <p:cNvPr id="26" name="Google Shape;202;p31">
            <a:extLst>
              <a:ext uri="{FF2B5EF4-FFF2-40B4-BE49-F238E27FC236}">
                <a16:creationId xmlns:a16="http://schemas.microsoft.com/office/drawing/2014/main" id="{B4E653AB-D31C-40DA-9250-A2B475C0E339}"/>
              </a:ext>
            </a:extLst>
          </p:cNvPr>
          <p:cNvSpPr/>
          <p:nvPr/>
        </p:nvSpPr>
        <p:spPr>
          <a:xfrm>
            <a:off x="4019814" y="3172650"/>
            <a:ext cx="2071628" cy="3153903"/>
          </a:xfrm>
          <a:prstGeom prst="roundRect">
            <a:avLst>
              <a:gd name="adj" fmla="val 3682"/>
            </a:avLst>
          </a:prstGeom>
          <a:solidFill>
            <a:srgbClr val="F3F3F3"/>
          </a:solidFill>
          <a:ln>
            <a:noFill/>
          </a:ln>
        </p:spPr>
        <p:txBody>
          <a:bodyPr spcFirstLastPara="1" wrap="square" lIns="96979" tIns="96979" rIns="96979" bIns="96979" anchor="ctr" anchorCtr="0">
            <a:noAutofit/>
          </a:bodyPr>
          <a:lstStyle/>
          <a:p>
            <a:pPr defTabSz="969937"/>
            <a:endParaRPr sz="1485">
              <a:latin typeface="メイリオ" panose="020B0604030504040204" pitchFamily="50" charset="-128"/>
              <a:ea typeface="メイリオ" panose="020B0604030504040204" pitchFamily="50" charset="-128"/>
            </a:endParaRPr>
          </a:p>
        </p:txBody>
      </p:sp>
      <p:pic>
        <p:nvPicPr>
          <p:cNvPr id="27" name="Google Shape;203;p31">
            <a:extLst>
              <a:ext uri="{FF2B5EF4-FFF2-40B4-BE49-F238E27FC236}">
                <a16:creationId xmlns:a16="http://schemas.microsoft.com/office/drawing/2014/main" id="{7753A596-8B93-4D00-9296-B4A0BE9879F9}"/>
              </a:ext>
            </a:extLst>
          </p:cNvPr>
          <p:cNvPicPr preferRelativeResize="0"/>
          <p:nvPr/>
        </p:nvPicPr>
        <p:blipFill>
          <a:blip r:embed="rId3">
            <a:alphaModFix/>
          </a:blip>
          <a:stretch>
            <a:fillRect/>
          </a:stretch>
        </p:blipFill>
        <p:spPr>
          <a:xfrm>
            <a:off x="4749697" y="3851179"/>
            <a:ext cx="1193623" cy="2123075"/>
          </a:xfrm>
          <a:prstGeom prst="rect">
            <a:avLst/>
          </a:prstGeom>
          <a:noFill/>
          <a:ln w="9525" cap="flat" cmpd="sng">
            <a:solidFill>
              <a:srgbClr val="D9D9D9"/>
            </a:solidFill>
            <a:prstDash val="solid"/>
            <a:round/>
            <a:headEnd type="none" w="sm" len="sm"/>
            <a:tailEnd type="none" w="sm" len="sm"/>
          </a:ln>
        </p:spPr>
      </p:pic>
      <p:pic>
        <p:nvPicPr>
          <p:cNvPr id="28" name="Google Shape;204;p31">
            <a:extLst>
              <a:ext uri="{FF2B5EF4-FFF2-40B4-BE49-F238E27FC236}">
                <a16:creationId xmlns:a16="http://schemas.microsoft.com/office/drawing/2014/main" id="{C13B0CFB-E953-4E6D-8C95-5B59383C5B9B}"/>
              </a:ext>
            </a:extLst>
          </p:cNvPr>
          <p:cNvPicPr preferRelativeResize="0"/>
          <p:nvPr/>
        </p:nvPicPr>
        <p:blipFill rotWithShape="1">
          <a:blip r:embed="rId4">
            <a:alphaModFix/>
          </a:blip>
          <a:srcRect/>
          <a:stretch/>
        </p:blipFill>
        <p:spPr>
          <a:xfrm>
            <a:off x="4533818" y="5876081"/>
            <a:ext cx="1242631" cy="370411"/>
          </a:xfrm>
          <a:prstGeom prst="rect">
            <a:avLst/>
          </a:prstGeom>
          <a:noFill/>
          <a:ln>
            <a:noFill/>
          </a:ln>
        </p:spPr>
      </p:pic>
      <p:pic>
        <p:nvPicPr>
          <p:cNvPr id="29" name="Google Shape;205;p31">
            <a:extLst>
              <a:ext uri="{FF2B5EF4-FFF2-40B4-BE49-F238E27FC236}">
                <a16:creationId xmlns:a16="http://schemas.microsoft.com/office/drawing/2014/main" id="{00907227-5988-49B6-B103-E67033BC8198}"/>
              </a:ext>
            </a:extLst>
          </p:cNvPr>
          <p:cNvPicPr preferRelativeResize="0"/>
          <p:nvPr/>
        </p:nvPicPr>
        <p:blipFill rotWithShape="1">
          <a:blip r:embed="rId5">
            <a:alphaModFix/>
          </a:blip>
          <a:srcRect l="2695" b="3567"/>
          <a:stretch/>
        </p:blipFill>
        <p:spPr>
          <a:xfrm>
            <a:off x="3852555" y="4873258"/>
            <a:ext cx="1070475" cy="1453295"/>
          </a:xfrm>
          <a:prstGeom prst="rect">
            <a:avLst/>
          </a:prstGeom>
          <a:noFill/>
          <a:ln>
            <a:noFill/>
          </a:ln>
        </p:spPr>
      </p:pic>
      <p:sp>
        <p:nvSpPr>
          <p:cNvPr id="30" name="Google Shape;206;p31">
            <a:extLst>
              <a:ext uri="{FF2B5EF4-FFF2-40B4-BE49-F238E27FC236}">
                <a16:creationId xmlns:a16="http://schemas.microsoft.com/office/drawing/2014/main" id="{08BF2BC2-3F65-4B66-A3BB-B9D4EBE1EF4B}"/>
              </a:ext>
            </a:extLst>
          </p:cNvPr>
          <p:cNvSpPr/>
          <p:nvPr/>
        </p:nvSpPr>
        <p:spPr>
          <a:xfrm>
            <a:off x="8664075" y="3172650"/>
            <a:ext cx="2071628" cy="3153903"/>
          </a:xfrm>
          <a:prstGeom prst="roundRect">
            <a:avLst>
              <a:gd name="adj" fmla="val 3682"/>
            </a:avLst>
          </a:prstGeom>
          <a:solidFill>
            <a:srgbClr val="F3F3F3"/>
          </a:solidFill>
          <a:ln>
            <a:noFill/>
          </a:ln>
        </p:spPr>
        <p:txBody>
          <a:bodyPr spcFirstLastPara="1" wrap="square" lIns="96979" tIns="96979" rIns="96979" bIns="96979" anchor="ctr" anchorCtr="0">
            <a:noAutofit/>
          </a:bodyPr>
          <a:lstStyle/>
          <a:p>
            <a:pPr defTabSz="969937"/>
            <a:endParaRPr sz="1485">
              <a:latin typeface="メイリオ" panose="020B0604030504040204" pitchFamily="50" charset="-128"/>
              <a:ea typeface="メイリオ" panose="020B0604030504040204" pitchFamily="50" charset="-128"/>
            </a:endParaRPr>
          </a:p>
        </p:txBody>
      </p:sp>
      <p:sp>
        <p:nvSpPr>
          <p:cNvPr id="31" name="Google Shape;207;p31">
            <a:extLst>
              <a:ext uri="{FF2B5EF4-FFF2-40B4-BE49-F238E27FC236}">
                <a16:creationId xmlns:a16="http://schemas.microsoft.com/office/drawing/2014/main" id="{8278C75A-830C-49E0-A487-90167F02FFBF}"/>
              </a:ext>
            </a:extLst>
          </p:cNvPr>
          <p:cNvSpPr/>
          <p:nvPr/>
        </p:nvSpPr>
        <p:spPr>
          <a:xfrm>
            <a:off x="6341946" y="3172650"/>
            <a:ext cx="2071628" cy="3153903"/>
          </a:xfrm>
          <a:prstGeom prst="roundRect">
            <a:avLst>
              <a:gd name="adj" fmla="val 3682"/>
            </a:avLst>
          </a:prstGeom>
          <a:solidFill>
            <a:srgbClr val="F3F3F3"/>
          </a:solidFill>
          <a:ln>
            <a:noFill/>
          </a:ln>
        </p:spPr>
        <p:txBody>
          <a:bodyPr spcFirstLastPara="1" wrap="square" lIns="96979" tIns="96979" rIns="96979" bIns="96979" anchor="ctr" anchorCtr="0">
            <a:noAutofit/>
          </a:bodyPr>
          <a:lstStyle/>
          <a:p>
            <a:pPr defTabSz="969937"/>
            <a:endParaRPr sz="1485">
              <a:latin typeface="メイリオ" panose="020B0604030504040204" pitchFamily="50" charset="-128"/>
              <a:ea typeface="メイリオ" panose="020B0604030504040204" pitchFamily="50" charset="-128"/>
            </a:endParaRPr>
          </a:p>
        </p:txBody>
      </p:sp>
      <p:sp>
        <p:nvSpPr>
          <p:cNvPr id="32" name="Google Shape;208;p31">
            <a:extLst>
              <a:ext uri="{FF2B5EF4-FFF2-40B4-BE49-F238E27FC236}">
                <a16:creationId xmlns:a16="http://schemas.microsoft.com/office/drawing/2014/main" id="{76834E6C-D330-4CD1-AAA5-06365C728420}"/>
              </a:ext>
            </a:extLst>
          </p:cNvPr>
          <p:cNvSpPr/>
          <p:nvPr/>
        </p:nvSpPr>
        <p:spPr>
          <a:xfrm>
            <a:off x="1697683" y="3172650"/>
            <a:ext cx="2071628" cy="3153903"/>
          </a:xfrm>
          <a:prstGeom prst="roundRect">
            <a:avLst>
              <a:gd name="adj" fmla="val 3682"/>
            </a:avLst>
          </a:prstGeom>
          <a:solidFill>
            <a:srgbClr val="F3F3F3"/>
          </a:solidFill>
          <a:ln>
            <a:noFill/>
          </a:ln>
        </p:spPr>
        <p:txBody>
          <a:bodyPr spcFirstLastPara="1" wrap="square" lIns="96979" tIns="96979" rIns="96979" bIns="96979" anchor="ctr" anchorCtr="0">
            <a:noAutofit/>
          </a:bodyPr>
          <a:lstStyle/>
          <a:p>
            <a:pPr defTabSz="969937"/>
            <a:endParaRPr sz="1485">
              <a:latin typeface="メイリオ" panose="020B0604030504040204" pitchFamily="50" charset="-128"/>
              <a:ea typeface="メイリオ" panose="020B0604030504040204" pitchFamily="50" charset="-128"/>
            </a:endParaRPr>
          </a:p>
        </p:txBody>
      </p:sp>
      <p:sp>
        <p:nvSpPr>
          <p:cNvPr id="33" name="Google Shape;211;p31">
            <a:extLst>
              <a:ext uri="{FF2B5EF4-FFF2-40B4-BE49-F238E27FC236}">
                <a16:creationId xmlns:a16="http://schemas.microsoft.com/office/drawing/2014/main" id="{98FC8BA0-51A7-4FBC-924E-B22665BBBD9A}"/>
              </a:ext>
            </a:extLst>
          </p:cNvPr>
          <p:cNvSpPr txBox="1"/>
          <p:nvPr/>
        </p:nvSpPr>
        <p:spPr>
          <a:xfrm>
            <a:off x="5180948" y="5822621"/>
            <a:ext cx="903115" cy="477335"/>
          </a:xfrm>
          <a:prstGeom prst="rect">
            <a:avLst/>
          </a:prstGeom>
          <a:noFill/>
          <a:ln>
            <a:noFill/>
          </a:ln>
        </p:spPr>
        <p:txBody>
          <a:bodyPr spcFirstLastPara="1" wrap="square" lIns="0" tIns="0" rIns="0" bIns="0" anchor="ctr" anchorCtr="0">
            <a:noAutofit/>
          </a:bodyPr>
          <a:lstStyle/>
          <a:p>
            <a:pPr algn="ctr" defTabSz="969937">
              <a:spcBef>
                <a:spcPts val="212"/>
              </a:spcBef>
              <a:buSzPts val="1750"/>
            </a:pPr>
            <a:r>
              <a:rPr lang="en-US" altLang="ja" sz="955" b="1">
                <a:solidFill>
                  <a:srgbClr val="FF9900"/>
                </a:solidFill>
                <a:highlight>
                  <a:srgbClr val="FFF4E9"/>
                </a:highlight>
                <a:latin typeface="メイリオ" panose="020B0604030504040204" pitchFamily="50" charset="-128"/>
                <a:ea typeface="メイリオ" panose="020B0604030504040204" pitchFamily="50" charset="-128"/>
              </a:rPr>
              <a:t>SMS</a:t>
            </a:r>
            <a:r>
              <a:rPr lang="ja" altLang="en-US" sz="955" b="1">
                <a:solidFill>
                  <a:srgbClr val="FF9900"/>
                </a:solidFill>
                <a:highlight>
                  <a:srgbClr val="FFF4E9"/>
                </a:highlight>
                <a:latin typeface="メイリオ" panose="020B0604030504040204" pitchFamily="50" charset="-128"/>
                <a:ea typeface="メイリオ" panose="020B0604030504040204" pitchFamily="50" charset="-128"/>
              </a:rPr>
              <a:t>の開封率は</a:t>
            </a:r>
            <a:endParaRPr sz="955" b="1">
              <a:solidFill>
                <a:srgbClr val="FF9900"/>
              </a:solidFill>
              <a:highlight>
                <a:srgbClr val="FFF4E9"/>
              </a:highlight>
              <a:latin typeface="メイリオ" panose="020B0604030504040204" pitchFamily="50" charset="-128"/>
              <a:ea typeface="メイリオ" panose="020B0604030504040204" pitchFamily="50" charset="-128"/>
            </a:endParaRPr>
          </a:p>
          <a:p>
            <a:pPr algn="ctr" defTabSz="969937">
              <a:spcBef>
                <a:spcPts val="425"/>
              </a:spcBef>
              <a:spcAft>
                <a:spcPts val="425"/>
              </a:spcAft>
              <a:buSzPts val="1750"/>
            </a:pPr>
            <a:r>
              <a:rPr lang="en-US" altLang="ja" sz="1273" b="1">
                <a:solidFill>
                  <a:srgbClr val="FF9900"/>
                </a:solidFill>
                <a:highlight>
                  <a:srgbClr val="FFF4E9"/>
                </a:highlight>
                <a:latin typeface="メイリオ" panose="020B0604030504040204" pitchFamily="50" charset="-128"/>
                <a:ea typeface="メイリオ" panose="020B0604030504040204" pitchFamily="50" charset="-128"/>
              </a:rPr>
              <a:t>90</a:t>
            </a:r>
            <a:r>
              <a:rPr lang="ja" altLang="en-US" sz="955" b="1">
                <a:solidFill>
                  <a:srgbClr val="FF9900"/>
                </a:solidFill>
                <a:highlight>
                  <a:srgbClr val="FFF4E9"/>
                </a:highlight>
                <a:latin typeface="メイリオ" panose="020B0604030504040204" pitchFamily="50" charset="-128"/>
                <a:ea typeface="メイリオ" panose="020B0604030504040204" pitchFamily="50" charset="-128"/>
              </a:rPr>
              <a:t>％強！</a:t>
            </a:r>
            <a:endParaRPr sz="955" b="1">
              <a:solidFill>
                <a:srgbClr val="FF9900"/>
              </a:solidFill>
              <a:highlight>
                <a:srgbClr val="FFF4E9"/>
              </a:highlight>
              <a:latin typeface="メイリオ" panose="020B0604030504040204" pitchFamily="50" charset="-128"/>
              <a:ea typeface="メイリオ" panose="020B0604030504040204" pitchFamily="50" charset="-128"/>
            </a:endParaRPr>
          </a:p>
        </p:txBody>
      </p:sp>
      <p:sp>
        <p:nvSpPr>
          <p:cNvPr id="34" name="Google Shape;212;p31">
            <a:extLst>
              <a:ext uri="{FF2B5EF4-FFF2-40B4-BE49-F238E27FC236}">
                <a16:creationId xmlns:a16="http://schemas.microsoft.com/office/drawing/2014/main" id="{1EAFE5A9-23ED-48D7-8639-D2584A1A4459}"/>
              </a:ext>
            </a:extLst>
          </p:cNvPr>
          <p:cNvSpPr/>
          <p:nvPr/>
        </p:nvSpPr>
        <p:spPr>
          <a:xfrm rot="5400000">
            <a:off x="3726683" y="4707595"/>
            <a:ext cx="335724" cy="84011"/>
          </a:xfrm>
          <a:prstGeom prst="triangle">
            <a:avLst>
              <a:gd name="adj" fmla="val 50000"/>
            </a:avLst>
          </a:prstGeom>
          <a:solidFill>
            <a:srgbClr val="F9CB9C"/>
          </a:solidFill>
          <a:ln>
            <a:noFill/>
          </a:ln>
        </p:spPr>
        <p:txBody>
          <a:bodyPr spcFirstLastPara="1" wrap="square" lIns="96979" tIns="96979" rIns="96979" bIns="96979" anchor="ctr" anchorCtr="0">
            <a:noAutofit/>
          </a:bodyPr>
          <a:lstStyle/>
          <a:p>
            <a:pPr defTabSz="969937"/>
            <a:endParaRPr sz="1485">
              <a:latin typeface="メイリオ" panose="020B0604030504040204" pitchFamily="50" charset="-128"/>
              <a:ea typeface="メイリオ" panose="020B0604030504040204" pitchFamily="50" charset="-128"/>
            </a:endParaRPr>
          </a:p>
        </p:txBody>
      </p:sp>
      <p:sp>
        <p:nvSpPr>
          <p:cNvPr id="35" name="Google Shape;213;p31">
            <a:extLst>
              <a:ext uri="{FF2B5EF4-FFF2-40B4-BE49-F238E27FC236}">
                <a16:creationId xmlns:a16="http://schemas.microsoft.com/office/drawing/2014/main" id="{2657ADFA-822D-4715-9E93-E1E0C56FAAEA}"/>
              </a:ext>
            </a:extLst>
          </p:cNvPr>
          <p:cNvSpPr/>
          <p:nvPr/>
        </p:nvSpPr>
        <p:spPr>
          <a:xfrm rot="5400000">
            <a:off x="6048818" y="4707595"/>
            <a:ext cx="335724" cy="84011"/>
          </a:xfrm>
          <a:prstGeom prst="triangle">
            <a:avLst>
              <a:gd name="adj" fmla="val 50000"/>
            </a:avLst>
          </a:prstGeom>
          <a:solidFill>
            <a:srgbClr val="F9CB9C"/>
          </a:solidFill>
          <a:ln>
            <a:noFill/>
          </a:ln>
        </p:spPr>
        <p:txBody>
          <a:bodyPr spcFirstLastPara="1" wrap="square" lIns="96979" tIns="96979" rIns="96979" bIns="96979" anchor="ctr" anchorCtr="0">
            <a:noAutofit/>
          </a:bodyPr>
          <a:lstStyle/>
          <a:p>
            <a:pPr defTabSz="969937"/>
            <a:endParaRPr sz="1485">
              <a:latin typeface="メイリオ" panose="020B0604030504040204" pitchFamily="50" charset="-128"/>
              <a:ea typeface="メイリオ" panose="020B0604030504040204" pitchFamily="50" charset="-128"/>
            </a:endParaRPr>
          </a:p>
        </p:txBody>
      </p:sp>
      <p:sp>
        <p:nvSpPr>
          <p:cNvPr id="36" name="Google Shape;214;p31">
            <a:extLst>
              <a:ext uri="{FF2B5EF4-FFF2-40B4-BE49-F238E27FC236}">
                <a16:creationId xmlns:a16="http://schemas.microsoft.com/office/drawing/2014/main" id="{15D91B4E-6B9B-4B2C-9EE0-A88CB5F8297E}"/>
              </a:ext>
            </a:extLst>
          </p:cNvPr>
          <p:cNvSpPr/>
          <p:nvPr/>
        </p:nvSpPr>
        <p:spPr>
          <a:xfrm rot="5400000">
            <a:off x="8370967" y="4707595"/>
            <a:ext cx="335724" cy="84011"/>
          </a:xfrm>
          <a:prstGeom prst="triangle">
            <a:avLst>
              <a:gd name="adj" fmla="val 50000"/>
            </a:avLst>
          </a:prstGeom>
          <a:solidFill>
            <a:srgbClr val="F9CB9C"/>
          </a:solidFill>
          <a:ln>
            <a:noFill/>
          </a:ln>
        </p:spPr>
        <p:txBody>
          <a:bodyPr spcFirstLastPara="1" wrap="square" lIns="96979" tIns="96979" rIns="96979" bIns="96979" anchor="ctr" anchorCtr="0">
            <a:noAutofit/>
          </a:bodyPr>
          <a:lstStyle/>
          <a:p>
            <a:pPr defTabSz="969937"/>
            <a:endParaRPr sz="1485">
              <a:latin typeface="メイリオ" panose="020B0604030504040204" pitchFamily="50" charset="-128"/>
              <a:ea typeface="メイリオ" panose="020B0604030504040204" pitchFamily="50" charset="-128"/>
            </a:endParaRPr>
          </a:p>
        </p:txBody>
      </p:sp>
      <p:sp>
        <p:nvSpPr>
          <p:cNvPr id="37" name="Google Shape;215;p31">
            <a:extLst>
              <a:ext uri="{FF2B5EF4-FFF2-40B4-BE49-F238E27FC236}">
                <a16:creationId xmlns:a16="http://schemas.microsoft.com/office/drawing/2014/main" id="{D43CC509-36A9-4F5E-A051-2BAFA0ED9B34}"/>
              </a:ext>
            </a:extLst>
          </p:cNvPr>
          <p:cNvSpPr txBox="1"/>
          <p:nvPr/>
        </p:nvSpPr>
        <p:spPr>
          <a:xfrm>
            <a:off x="1697683" y="3172653"/>
            <a:ext cx="2071628" cy="711545"/>
          </a:xfrm>
          <a:prstGeom prst="rect">
            <a:avLst/>
          </a:prstGeom>
          <a:noFill/>
          <a:ln>
            <a:noFill/>
          </a:ln>
        </p:spPr>
        <p:txBody>
          <a:bodyPr spcFirstLastPara="1" wrap="square" lIns="114560" tIns="114560" rIns="114560" bIns="190935" anchor="t" anchorCtr="0">
            <a:noAutofit/>
          </a:bodyPr>
          <a:lstStyle/>
          <a:p>
            <a:pPr defTabSz="969937">
              <a:lnSpc>
                <a:spcPct val="115000"/>
              </a:lnSpc>
              <a:buSzPts val="1400"/>
            </a:pPr>
            <a:r>
              <a:rPr lang="en-US" altLang="ja" sz="1061">
                <a:latin typeface="メイリオ" panose="020B0604030504040204" pitchFamily="50" charset="-128"/>
                <a:ea typeface="メイリオ" panose="020B0604030504040204" pitchFamily="50" charset="-128"/>
              </a:rPr>
              <a:t>【</a:t>
            </a:r>
            <a:r>
              <a:rPr lang="ja" altLang="en-US" sz="1061">
                <a:latin typeface="メイリオ" panose="020B0604030504040204" pitchFamily="50" charset="-128"/>
                <a:ea typeface="メイリオ" panose="020B0604030504040204" pitchFamily="50" charset="-128"/>
              </a:rPr>
              <a:t>お店側</a:t>
            </a:r>
            <a:r>
              <a:rPr lang="en-US" altLang="ja" sz="1061">
                <a:latin typeface="メイリオ" panose="020B0604030504040204" pitchFamily="50" charset="-128"/>
                <a:ea typeface="メイリオ" panose="020B0604030504040204" pitchFamily="50" charset="-128"/>
              </a:rPr>
              <a:t>】</a:t>
            </a:r>
            <a:endParaRPr sz="1061">
              <a:latin typeface="メイリオ" panose="020B0604030504040204" pitchFamily="50" charset="-128"/>
              <a:ea typeface="メイリオ" panose="020B0604030504040204" pitchFamily="50" charset="-128"/>
            </a:endParaRPr>
          </a:p>
          <a:p>
            <a:pPr defTabSz="969937">
              <a:lnSpc>
                <a:spcPct val="115000"/>
              </a:lnSpc>
              <a:buSzPts val="1400"/>
            </a:pPr>
            <a:r>
              <a:rPr lang="en-US" altLang="ja" sz="1061">
                <a:latin typeface="メイリオ" panose="020B0604030504040204" pitchFamily="50" charset="-128"/>
                <a:ea typeface="メイリオ" panose="020B0604030504040204" pitchFamily="50" charset="-128"/>
              </a:rPr>
              <a:t>Gyro-n Review</a:t>
            </a:r>
            <a:r>
              <a:rPr lang="ja" altLang="en-US" sz="1061">
                <a:latin typeface="メイリオ" panose="020B0604030504040204" pitchFamily="50" charset="-128"/>
                <a:ea typeface="メイリオ" panose="020B0604030504040204" pitchFamily="50" charset="-128"/>
              </a:rPr>
              <a:t>からお客様に</a:t>
            </a:r>
            <a:r>
              <a:rPr lang="en-US" altLang="ja" sz="1061">
                <a:latin typeface="メイリオ" panose="020B0604030504040204" pitchFamily="50" charset="-128"/>
                <a:ea typeface="メイリオ" panose="020B0604030504040204" pitchFamily="50" charset="-128"/>
              </a:rPr>
              <a:t>SMS</a:t>
            </a:r>
            <a:r>
              <a:rPr lang="ja" altLang="en-US" sz="1061">
                <a:latin typeface="メイリオ" panose="020B0604030504040204" pitchFamily="50" charset="-128"/>
                <a:ea typeface="メイリオ" panose="020B0604030504040204" pitchFamily="50" charset="-128"/>
              </a:rPr>
              <a:t>を送信</a:t>
            </a:r>
            <a:endParaRPr sz="1061">
              <a:latin typeface="メイリオ" panose="020B0604030504040204" pitchFamily="50" charset="-128"/>
              <a:ea typeface="メイリオ" panose="020B0604030504040204" pitchFamily="50" charset="-128"/>
            </a:endParaRPr>
          </a:p>
        </p:txBody>
      </p:sp>
      <p:sp>
        <p:nvSpPr>
          <p:cNvPr id="38" name="Google Shape;216;p31">
            <a:extLst>
              <a:ext uri="{FF2B5EF4-FFF2-40B4-BE49-F238E27FC236}">
                <a16:creationId xmlns:a16="http://schemas.microsoft.com/office/drawing/2014/main" id="{397C36E4-D4C1-4BF8-A43B-07E06036EA0F}"/>
              </a:ext>
            </a:extLst>
          </p:cNvPr>
          <p:cNvSpPr txBox="1"/>
          <p:nvPr/>
        </p:nvSpPr>
        <p:spPr>
          <a:xfrm>
            <a:off x="4019819" y="3172653"/>
            <a:ext cx="2071628" cy="711545"/>
          </a:xfrm>
          <a:prstGeom prst="rect">
            <a:avLst/>
          </a:prstGeom>
          <a:noFill/>
          <a:ln>
            <a:noFill/>
          </a:ln>
        </p:spPr>
        <p:txBody>
          <a:bodyPr spcFirstLastPara="1" wrap="square" lIns="114560" tIns="114560" rIns="114560" bIns="190935" anchor="t" anchorCtr="0">
            <a:noAutofit/>
          </a:bodyPr>
          <a:lstStyle/>
          <a:p>
            <a:pPr defTabSz="969937">
              <a:lnSpc>
                <a:spcPct val="115000"/>
              </a:lnSpc>
              <a:buSzPts val="1400"/>
            </a:pPr>
            <a:r>
              <a:rPr lang="en-US" altLang="ja" sz="1061">
                <a:latin typeface="メイリオ" panose="020B0604030504040204" pitchFamily="50" charset="-128"/>
                <a:ea typeface="メイリオ" panose="020B0604030504040204" pitchFamily="50" charset="-128"/>
              </a:rPr>
              <a:t>【</a:t>
            </a:r>
            <a:r>
              <a:rPr lang="ja" altLang="en-US" sz="1061">
                <a:latin typeface="メイリオ" panose="020B0604030504040204" pitchFamily="50" charset="-128"/>
                <a:ea typeface="メイリオ" panose="020B0604030504040204" pitchFamily="50" charset="-128"/>
              </a:rPr>
              <a:t>お客様</a:t>
            </a:r>
            <a:r>
              <a:rPr lang="en-US" altLang="ja" sz="1061">
                <a:latin typeface="メイリオ" panose="020B0604030504040204" pitchFamily="50" charset="-128"/>
                <a:ea typeface="メイリオ" panose="020B0604030504040204" pitchFamily="50" charset="-128"/>
              </a:rPr>
              <a:t>】</a:t>
            </a:r>
            <a:br>
              <a:rPr lang="en-US" altLang="ja" sz="1061">
                <a:latin typeface="メイリオ" panose="020B0604030504040204" pitchFamily="50" charset="-128"/>
                <a:ea typeface="メイリオ" panose="020B0604030504040204" pitchFamily="50" charset="-128"/>
              </a:rPr>
            </a:br>
            <a:r>
              <a:rPr lang="en-US" altLang="ja" sz="1061">
                <a:latin typeface="メイリオ" panose="020B0604030504040204" pitchFamily="50" charset="-128"/>
                <a:ea typeface="メイリオ" panose="020B0604030504040204" pitchFamily="50" charset="-128"/>
              </a:rPr>
              <a:t>SMS</a:t>
            </a:r>
            <a:r>
              <a:rPr lang="ja" altLang="en-US" sz="1061">
                <a:latin typeface="メイリオ" panose="020B0604030504040204" pitchFamily="50" charset="-128"/>
                <a:ea typeface="メイリオ" panose="020B0604030504040204" pitchFamily="50" charset="-128"/>
              </a:rPr>
              <a:t>のリンクをタップ</a:t>
            </a:r>
            <a:endParaRPr sz="1061">
              <a:latin typeface="メイリオ" panose="020B0604030504040204" pitchFamily="50" charset="-128"/>
              <a:ea typeface="メイリオ" panose="020B0604030504040204" pitchFamily="50" charset="-128"/>
            </a:endParaRPr>
          </a:p>
        </p:txBody>
      </p:sp>
      <p:sp>
        <p:nvSpPr>
          <p:cNvPr id="39" name="Google Shape;217;p31">
            <a:extLst>
              <a:ext uri="{FF2B5EF4-FFF2-40B4-BE49-F238E27FC236}">
                <a16:creationId xmlns:a16="http://schemas.microsoft.com/office/drawing/2014/main" id="{F75AA3AE-BDF2-4F46-8E8A-4EF3C7D193EF}"/>
              </a:ext>
            </a:extLst>
          </p:cNvPr>
          <p:cNvSpPr txBox="1"/>
          <p:nvPr/>
        </p:nvSpPr>
        <p:spPr>
          <a:xfrm>
            <a:off x="6341927" y="3172653"/>
            <a:ext cx="2071628" cy="711545"/>
          </a:xfrm>
          <a:prstGeom prst="rect">
            <a:avLst/>
          </a:prstGeom>
          <a:noFill/>
          <a:ln>
            <a:noFill/>
          </a:ln>
        </p:spPr>
        <p:txBody>
          <a:bodyPr spcFirstLastPara="1" wrap="square" lIns="114560" tIns="114560" rIns="114560" bIns="190935" anchor="t" anchorCtr="0">
            <a:noAutofit/>
          </a:bodyPr>
          <a:lstStyle/>
          <a:p>
            <a:pPr defTabSz="969937">
              <a:lnSpc>
                <a:spcPct val="115000"/>
              </a:lnSpc>
              <a:buSzPts val="1400"/>
            </a:pPr>
            <a:r>
              <a:rPr lang="en-US" altLang="ja" sz="1061">
                <a:latin typeface="メイリオ" panose="020B0604030504040204" pitchFamily="50" charset="-128"/>
                <a:ea typeface="メイリオ" panose="020B0604030504040204" pitchFamily="50" charset="-128"/>
              </a:rPr>
              <a:t>【</a:t>
            </a:r>
            <a:r>
              <a:rPr lang="ja" altLang="en-US" sz="1061">
                <a:latin typeface="メイリオ" panose="020B0604030504040204" pitchFamily="50" charset="-128"/>
                <a:ea typeface="メイリオ" panose="020B0604030504040204" pitchFamily="50" charset="-128"/>
              </a:rPr>
              <a:t>お客様</a:t>
            </a:r>
            <a:r>
              <a:rPr lang="en-US" altLang="ja" sz="1061">
                <a:latin typeface="メイリオ" panose="020B0604030504040204" pitchFamily="50" charset="-128"/>
                <a:ea typeface="メイリオ" panose="020B0604030504040204" pitchFamily="50" charset="-128"/>
              </a:rPr>
              <a:t>】</a:t>
            </a:r>
            <a:br>
              <a:rPr lang="en-US" altLang="ja" sz="1061">
                <a:latin typeface="メイリオ" panose="020B0604030504040204" pitchFamily="50" charset="-128"/>
                <a:ea typeface="メイリオ" panose="020B0604030504040204" pitchFamily="50" charset="-128"/>
              </a:rPr>
            </a:br>
            <a:r>
              <a:rPr lang="ja" altLang="en-US" sz="1061">
                <a:latin typeface="メイリオ" panose="020B0604030504040204" pitchFamily="50" charset="-128"/>
                <a:ea typeface="メイリオ" panose="020B0604030504040204" pitchFamily="50" charset="-128"/>
              </a:rPr>
              <a:t>お店のクッションページでお願い内容を確認</a:t>
            </a:r>
            <a:endParaRPr sz="1061">
              <a:latin typeface="メイリオ" panose="020B0604030504040204" pitchFamily="50" charset="-128"/>
              <a:ea typeface="メイリオ" panose="020B0604030504040204" pitchFamily="50" charset="-128"/>
            </a:endParaRPr>
          </a:p>
        </p:txBody>
      </p:sp>
      <p:sp>
        <p:nvSpPr>
          <p:cNvPr id="40" name="Google Shape;218;p31">
            <a:extLst>
              <a:ext uri="{FF2B5EF4-FFF2-40B4-BE49-F238E27FC236}">
                <a16:creationId xmlns:a16="http://schemas.microsoft.com/office/drawing/2014/main" id="{65292CBB-85DE-46D5-A2A5-47E1B9D4BB57}"/>
              </a:ext>
            </a:extLst>
          </p:cNvPr>
          <p:cNvSpPr txBox="1"/>
          <p:nvPr/>
        </p:nvSpPr>
        <p:spPr>
          <a:xfrm>
            <a:off x="8664075" y="3172653"/>
            <a:ext cx="2291796" cy="711545"/>
          </a:xfrm>
          <a:prstGeom prst="rect">
            <a:avLst/>
          </a:prstGeom>
          <a:noFill/>
          <a:ln>
            <a:noFill/>
          </a:ln>
        </p:spPr>
        <p:txBody>
          <a:bodyPr spcFirstLastPara="1" wrap="square" lIns="114560" tIns="114560" rIns="114560" bIns="190935" anchor="t" anchorCtr="0">
            <a:noAutofit/>
          </a:bodyPr>
          <a:lstStyle/>
          <a:p>
            <a:pPr defTabSz="969937">
              <a:lnSpc>
                <a:spcPct val="115000"/>
              </a:lnSpc>
              <a:buSzPts val="1400"/>
            </a:pPr>
            <a:r>
              <a:rPr lang="en-US" altLang="ja" sz="1061" dirty="0">
                <a:latin typeface="メイリオ" panose="020B0604030504040204" pitchFamily="50" charset="-128"/>
                <a:ea typeface="メイリオ" panose="020B0604030504040204" pitchFamily="50" charset="-128"/>
              </a:rPr>
              <a:t>【</a:t>
            </a:r>
            <a:r>
              <a:rPr lang="ja" altLang="en-US" sz="1061" dirty="0">
                <a:latin typeface="メイリオ" panose="020B0604030504040204" pitchFamily="50" charset="-128"/>
                <a:ea typeface="メイリオ" panose="020B0604030504040204" pitchFamily="50" charset="-128"/>
              </a:rPr>
              <a:t>お客様</a:t>
            </a:r>
            <a:r>
              <a:rPr lang="en-US" altLang="ja" sz="1061" dirty="0">
                <a:latin typeface="メイリオ" panose="020B0604030504040204" pitchFamily="50" charset="-128"/>
                <a:ea typeface="メイリオ" panose="020B0604030504040204" pitchFamily="50" charset="-128"/>
              </a:rPr>
              <a:t>】</a:t>
            </a:r>
            <a:br>
              <a:rPr lang="en-US" altLang="ja" sz="1061" dirty="0">
                <a:latin typeface="メイリオ" panose="020B0604030504040204" pitchFamily="50" charset="-128"/>
                <a:ea typeface="メイリオ" panose="020B0604030504040204" pitchFamily="50" charset="-128"/>
              </a:rPr>
            </a:br>
            <a:r>
              <a:rPr lang="en-US" altLang="ja" sz="1061" dirty="0">
                <a:latin typeface="メイリオ" panose="020B0604030504040204" pitchFamily="50" charset="-128"/>
                <a:ea typeface="メイリオ" panose="020B0604030504040204" pitchFamily="50" charset="-128"/>
              </a:rPr>
              <a:t>Google</a:t>
            </a:r>
            <a:r>
              <a:rPr lang="ja" altLang="en-US" sz="1061" dirty="0">
                <a:latin typeface="メイリオ" panose="020B0604030504040204" pitchFamily="50" charset="-128"/>
                <a:ea typeface="メイリオ" panose="020B0604030504040204" pitchFamily="50" charset="-128"/>
              </a:rPr>
              <a:t>マップのレビュー画面へ</a:t>
            </a:r>
            <a:endParaRPr sz="1061" dirty="0">
              <a:latin typeface="メイリオ" panose="020B0604030504040204" pitchFamily="50" charset="-128"/>
              <a:ea typeface="メイリオ" panose="020B0604030504040204" pitchFamily="50" charset="-128"/>
            </a:endParaRPr>
          </a:p>
        </p:txBody>
      </p:sp>
      <p:pic>
        <p:nvPicPr>
          <p:cNvPr id="41" name="Google Shape;219;p31">
            <a:extLst>
              <a:ext uri="{FF2B5EF4-FFF2-40B4-BE49-F238E27FC236}">
                <a16:creationId xmlns:a16="http://schemas.microsoft.com/office/drawing/2014/main" id="{62DC5861-C048-401A-8F42-DA0810F52F61}"/>
              </a:ext>
            </a:extLst>
          </p:cNvPr>
          <p:cNvPicPr preferRelativeResize="0"/>
          <p:nvPr/>
        </p:nvPicPr>
        <p:blipFill>
          <a:blip r:embed="rId6">
            <a:alphaModFix/>
          </a:blip>
          <a:stretch>
            <a:fillRect/>
          </a:stretch>
        </p:blipFill>
        <p:spPr>
          <a:xfrm>
            <a:off x="1903043" y="3964969"/>
            <a:ext cx="1526804" cy="2123075"/>
          </a:xfrm>
          <a:prstGeom prst="rect">
            <a:avLst/>
          </a:prstGeom>
          <a:noFill/>
          <a:ln w="9525" cap="flat" cmpd="sng">
            <a:solidFill>
              <a:srgbClr val="D9D9D9"/>
            </a:solidFill>
            <a:prstDash val="solid"/>
            <a:round/>
            <a:headEnd type="none" w="sm" len="sm"/>
            <a:tailEnd type="none" w="sm" len="sm"/>
          </a:ln>
        </p:spPr>
      </p:pic>
      <p:pic>
        <p:nvPicPr>
          <p:cNvPr id="42" name="Google Shape;220;p31">
            <a:extLst>
              <a:ext uri="{FF2B5EF4-FFF2-40B4-BE49-F238E27FC236}">
                <a16:creationId xmlns:a16="http://schemas.microsoft.com/office/drawing/2014/main" id="{985A1D66-D131-4668-89A5-992FDEBCFB67}"/>
              </a:ext>
            </a:extLst>
          </p:cNvPr>
          <p:cNvPicPr preferRelativeResize="0"/>
          <p:nvPr/>
        </p:nvPicPr>
        <p:blipFill>
          <a:blip r:embed="rId7">
            <a:alphaModFix/>
          </a:blip>
          <a:stretch>
            <a:fillRect/>
          </a:stretch>
        </p:blipFill>
        <p:spPr>
          <a:xfrm>
            <a:off x="6756444" y="3921374"/>
            <a:ext cx="1242633" cy="2210255"/>
          </a:xfrm>
          <a:prstGeom prst="rect">
            <a:avLst/>
          </a:prstGeom>
          <a:noFill/>
          <a:ln w="9525" cap="flat" cmpd="sng">
            <a:solidFill>
              <a:srgbClr val="D9D9D9"/>
            </a:solidFill>
            <a:prstDash val="solid"/>
            <a:round/>
            <a:headEnd type="none" w="sm" len="sm"/>
            <a:tailEnd type="none" w="sm" len="sm"/>
          </a:ln>
        </p:spPr>
      </p:pic>
      <p:pic>
        <p:nvPicPr>
          <p:cNvPr id="43" name="Google Shape;221;p31">
            <a:extLst>
              <a:ext uri="{FF2B5EF4-FFF2-40B4-BE49-F238E27FC236}">
                <a16:creationId xmlns:a16="http://schemas.microsoft.com/office/drawing/2014/main" id="{58EC5FF6-11E4-47DC-B14A-D53B249FD3DD}"/>
              </a:ext>
            </a:extLst>
          </p:cNvPr>
          <p:cNvPicPr preferRelativeResize="0"/>
          <p:nvPr/>
        </p:nvPicPr>
        <p:blipFill>
          <a:blip r:embed="rId8">
            <a:alphaModFix/>
          </a:blip>
          <a:stretch>
            <a:fillRect/>
          </a:stretch>
        </p:blipFill>
        <p:spPr>
          <a:xfrm>
            <a:off x="9078592" y="3764011"/>
            <a:ext cx="1242633" cy="2210240"/>
          </a:xfrm>
          <a:prstGeom prst="rect">
            <a:avLst/>
          </a:prstGeom>
          <a:noFill/>
          <a:ln w="9525" cap="flat" cmpd="sng">
            <a:solidFill>
              <a:srgbClr val="D9D9D9"/>
            </a:solidFill>
            <a:prstDash val="solid"/>
            <a:round/>
            <a:headEnd type="none" w="sm" len="sm"/>
            <a:tailEnd type="none" w="sm" len="sm"/>
          </a:ln>
        </p:spPr>
      </p:pic>
      <p:sp>
        <p:nvSpPr>
          <p:cNvPr id="44" name="Google Shape;222;p31">
            <a:extLst>
              <a:ext uri="{FF2B5EF4-FFF2-40B4-BE49-F238E27FC236}">
                <a16:creationId xmlns:a16="http://schemas.microsoft.com/office/drawing/2014/main" id="{A76A0E14-E2EC-4048-A98D-B14C52739A14}"/>
              </a:ext>
            </a:extLst>
          </p:cNvPr>
          <p:cNvSpPr txBox="1"/>
          <p:nvPr/>
        </p:nvSpPr>
        <p:spPr>
          <a:xfrm>
            <a:off x="8664103" y="5974253"/>
            <a:ext cx="2071628" cy="370411"/>
          </a:xfrm>
          <a:prstGeom prst="rect">
            <a:avLst/>
          </a:prstGeom>
          <a:noFill/>
          <a:ln>
            <a:noFill/>
          </a:ln>
        </p:spPr>
        <p:txBody>
          <a:bodyPr spcFirstLastPara="1" wrap="square" lIns="114560" tIns="76375" rIns="114560" bIns="0" anchor="t" anchorCtr="0">
            <a:noAutofit/>
          </a:bodyPr>
          <a:lstStyle/>
          <a:p>
            <a:pPr defTabSz="969937">
              <a:lnSpc>
                <a:spcPct val="115000"/>
              </a:lnSpc>
              <a:buSzPts val="1400"/>
            </a:pPr>
            <a:r>
              <a:rPr lang="ja" altLang="en-US" sz="637">
                <a:latin typeface="メイリオ" panose="020B0604030504040204" pitchFamily="50" charset="-128"/>
                <a:ea typeface="メイリオ" panose="020B0604030504040204" pitchFamily="50" charset="-128"/>
              </a:rPr>
              <a:t>注：ダミー店舗を</a:t>
            </a:r>
            <a:r>
              <a:rPr lang="en-US" altLang="ja" sz="637">
                <a:latin typeface="メイリオ" panose="020B0604030504040204" pitchFamily="50" charset="-128"/>
                <a:ea typeface="メイリオ" panose="020B0604030504040204" pitchFamily="50" charset="-128"/>
              </a:rPr>
              <a:t>Google</a:t>
            </a:r>
            <a:r>
              <a:rPr lang="ja" altLang="en-US" sz="637">
                <a:latin typeface="メイリオ" panose="020B0604030504040204" pitchFamily="50" charset="-128"/>
                <a:ea typeface="メイリオ" panose="020B0604030504040204" pitchFamily="50" charset="-128"/>
              </a:rPr>
              <a:t>上に作成できないためこの口コミ画面は左の例とは異なります。</a:t>
            </a:r>
            <a:endParaRPr sz="637">
              <a:latin typeface="メイリオ" panose="020B0604030504040204" pitchFamily="50" charset="-128"/>
              <a:ea typeface="メイリオ" panose="020B0604030504040204" pitchFamily="50" charset="-128"/>
            </a:endParaRPr>
          </a:p>
        </p:txBody>
      </p:sp>
      <p:pic>
        <p:nvPicPr>
          <p:cNvPr id="45" name="図 44">
            <a:extLst>
              <a:ext uri="{FF2B5EF4-FFF2-40B4-BE49-F238E27FC236}">
                <a16:creationId xmlns:a16="http://schemas.microsoft.com/office/drawing/2014/main" id="{19C4D34A-45EF-486D-9EBC-37AD4DB8DA91}"/>
              </a:ext>
            </a:extLst>
          </p:cNvPr>
          <p:cNvPicPr>
            <a:picLocks noChangeAspect="1"/>
          </p:cNvPicPr>
          <p:nvPr/>
        </p:nvPicPr>
        <p:blipFill>
          <a:blip r:embed="rId9"/>
          <a:stretch>
            <a:fillRect/>
          </a:stretch>
        </p:blipFill>
        <p:spPr>
          <a:xfrm>
            <a:off x="1405768" y="1499305"/>
            <a:ext cx="1477904" cy="1108427"/>
          </a:xfrm>
          <a:prstGeom prst="rect">
            <a:avLst/>
          </a:prstGeom>
        </p:spPr>
      </p:pic>
    </p:spTree>
    <p:extLst>
      <p:ext uri="{BB962C8B-B14F-4D97-AF65-F5344CB8AC3E}">
        <p14:creationId xmlns:p14="http://schemas.microsoft.com/office/powerpoint/2010/main" val="31034373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a:buClr>
                <a:schemeClr val="dk1"/>
              </a:buClr>
              <a:buSzPts val="1100"/>
            </a:pPr>
            <a:r>
              <a:rPr lang="ja-JP" altLang="en-US" sz="2400" b="1" dirty="0">
                <a:latin typeface="Meiryo"/>
                <a:ea typeface="Meiryo"/>
                <a:cs typeface="Meiryo"/>
                <a:sym typeface="Meiryo"/>
              </a:rPr>
              <a:t>おまけ：口コミの収集テクニック</a:t>
            </a:r>
          </a:p>
        </p:txBody>
      </p:sp>
      <p:sp>
        <p:nvSpPr>
          <p:cNvPr id="11" name="テキスト ボックス 10">
            <a:extLst>
              <a:ext uri="{FF2B5EF4-FFF2-40B4-BE49-F238E27FC236}">
                <a16:creationId xmlns:a16="http://schemas.microsoft.com/office/drawing/2014/main" id="{FAF27DD9-ECBD-4789-9D43-10E292B8F2A1}"/>
              </a:ext>
            </a:extLst>
          </p:cNvPr>
          <p:cNvSpPr txBox="1"/>
          <p:nvPr/>
        </p:nvSpPr>
        <p:spPr>
          <a:xfrm>
            <a:off x="4959691" y="291422"/>
            <a:ext cx="5306980" cy="523220"/>
          </a:xfrm>
          <a:prstGeom prst="rect">
            <a:avLst/>
          </a:prstGeom>
          <a:solidFill>
            <a:srgbClr val="FF0000"/>
          </a:solidFill>
        </p:spPr>
        <p:txBody>
          <a:bodyPr wrap="square" rtlCol="0">
            <a:spAutoFit/>
          </a:bodyPr>
          <a:lstStyle/>
          <a:p>
            <a:r>
              <a:rPr kumimoji="1" lang="ja-JP" altLang="en-US" sz="2800" b="1" dirty="0">
                <a:solidFill>
                  <a:schemeClr val="bg1"/>
                </a:solidFill>
                <a:latin typeface="Yu Gothic Medium" panose="020B0500000000000000" pitchFamily="50" charset="-128"/>
                <a:ea typeface="Yu Gothic Medium" panose="020B0500000000000000" pitchFamily="50" charset="-128"/>
              </a:rPr>
              <a:t>注意）</a:t>
            </a:r>
            <a:r>
              <a:rPr kumimoji="1" lang="en-US" altLang="ja-JP" sz="2800" b="1" dirty="0">
                <a:solidFill>
                  <a:schemeClr val="bg1"/>
                </a:solidFill>
                <a:latin typeface="Yu Gothic Medium" panose="020B0500000000000000" pitchFamily="50" charset="-128"/>
                <a:ea typeface="Yu Gothic Medium" panose="020B0500000000000000" pitchFamily="50" charset="-128"/>
              </a:rPr>
              <a:t>Google</a:t>
            </a:r>
            <a:r>
              <a:rPr kumimoji="1" lang="ja-JP" altLang="en-US" sz="2800" b="1" dirty="0">
                <a:solidFill>
                  <a:schemeClr val="bg1"/>
                </a:solidFill>
                <a:latin typeface="Yu Gothic Medium" panose="020B0500000000000000" pitchFamily="50" charset="-128"/>
                <a:ea typeface="Yu Gothic Medium" panose="020B0500000000000000" pitchFamily="50" charset="-128"/>
              </a:rPr>
              <a:t>では出来ません！</a:t>
            </a:r>
          </a:p>
        </p:txBody>
      </p:sp>
      <p:sp>
        <p:nvSpPr>
          <p:cNvPr id="46" name="Google Shape;118;p19">
            <a:extLst>
              <a:ext uri="{FF2B5EF4-FFF2-40B4-BE49-F238E27FC236}">
                <a16:creationId xmlns:a16="http://schemas.microsoft.com/office/drawing/2014/main" id="{A45B617F-FA9C-491A-B50F-C433075F0E5A}"/>
              </a:ext>
            </a:extLst>
          </p:cNvPr>
          <p:cNvSpPr/>
          <p:nvPr/>
        </p:nvSpPr>
        <p:spPr>
          <a:xfrm>
            <a:off x="2006827" y="812501"/>
            <a:ext cx="8367664" cy="44361"/>
          </a:xfrm>
          <a:prstGeom prst="rect">
            <a:avLst/>
          </a:prstGeom>
          <a:solidFill>
            <a:schemeClr val="accent1"/>
          </a:solidFill>
          <a:ln>
            <a:noFill/>
          </a:ln>
        </p:spPr>
        <p:txBody>
          <a:bodyPr spcFirstLastPara="1" wrap="square" lIns="82939" tIns="82939" rIns="82939" bIns="82939" anchor="ctr" anchorCtr="0">
            <a:noAutofit/>
          </a:bodyPr>
          <a:lstStyle/>
          <a:p>
            <a:pPr defTabSz="829502">
              <a:defRPr/>
            </a:pPr>
            <a:endParaRPr sz="1271">
              <a:latin typeface="Yu Gothic Medium" panose="020B0500000000000000" pitchFamily="50" charset="-128"/>
              <a:ea typeface="Yu Gothic Medium" panose="020B0500000000000000" pitchFamily="50" charset="-128"/>
            </a:endParaRPr>
          </a:p>
        </p:txBody>
      </p:sp>
      <p:sp>
        <p:nvSpPr>
          <p:cNvPr id="47" name="Google Shape;255;p33">
            <a:extLst>
              <a:ext uri="{FF2B5EF4-FFF2-40B4-BE49-F238E27FC236}">
                <a16:creationId xmlns:a16="http://schemas.microsoft.com/office/drawing/2014/main" id="{715E0981-4999-409D-B28B-0CEDA9BA7989}"/>
              </a:ext>
            </a:extLst>
          </p:cNvPr>
          <p:cNvSpPr txBox="1"/>
          <p:nvPr/>
        </p:nvSpPr>
        <p:spPr>
          <a:xfrm>
            <a:off x="2208543" y="1037042"/>
            <a:ext cx="7714764" cy="723159"/>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0" tIns="0" rIns="0" bIns="190935" anchor="ctr" anchorCtr="0">
            <a:noAutofit/>
          </a:bodyPr>
          <a:lstStyle/>
          <a:p>
            <a:pPr algn="r" defTabSz="969937">
              <a:lnSpc>
                <a:spcPct val="115000"/>
              </a:lnSpc>
              <a:buSzPts val="1400"/>
            </a:pPr>
            <a:endParaRPr lang="en-US" altLang="ja" sz="1815" dirty="0">
              <a:solidFill>
                <a:srgbClr val="FFFFFF"/>
              </a:solidFill>
              <a:latin typeface="Yu Gothic Medium" panose="020B0500000000000000" pitchFamily="50" charset="-128"/>
              <a:ea typeface="Yu Gothic Medium" panose="020B0500000000000000" pitchFamily="50" charset="-128"/>
            </a:endParaRPr>
          </a:p>
          <a:p>
            <a:pPr algn="r" defTabSz="969937">
              <a:lnSpc>
                <a:spcPct val="115000"/>
              </a:lnSpc>
              <a:buSzPts val="1400"/>
            </a:pPr>
            <a:r>
              <a:rPr lang="ja-JP" altLang="en-US" sz="1815" dirty="0">
                <a:solidFill>
                  <a:srgbClr val="FFFFFF"/>
                </a:solidFill>
                <a:latin typeface="Yu Gothic Medium" panose="020B0500000000000000" pitchFamily="50" charset="-128"/>
                <a:ea typeface="Yu Gothic Medium" panose="020B0500000000000000" pitchFamily="50" charset="-128"/>
              </a:rPr>
              <a:t>口コミの誘導は禁止だが、それとなく意識をしてもらう事は重要！</a:t>
            </a:r>
            <a:endParaRPr sz="1815" dirty="0">
              <a:solidFill>
                <a:srgbClr val="FFFFFF"/>
              </a:solidFill>
              <a:latin typeface="Yu Gothic Medium" panose="020B0500000000000000" pitchFamily="50" charset="-128"/>
              <a:ea typeface="Yu Gothic Medium" panose="020B0500000000000000" pitchFamily="50" charset="-128"/>
            </a:endParaRPr>
          </a:p>
        </p:txBody>
      </p:sp>
      <p:sp>
        <p:nvSpPr>
          <p:cNvPr id="48" name="Google Shape;256;p33">
            <a:extLst>
              <a:ext uri="{FF2B5EF4-FFF2-40B4-BE49-F238E27FC236}">
                <a16:creationId xmlns:a16="http://schemas.microsoft.com/office/drawing/2014/main" id="{D1CD82A6-D6C1-41CA-AC2F-D7B9E7D16FE6}"/>
              </a:ext>
            </a:extLst>
          </p:cNvPr>
          <p:cNvSpPr/>
          <p:nvPr/>
        </p:nvSpPr>
        <p:spPr>
          <a:xfrm>
            <a:off x="6249374" y="2407578"/>
            <a:ext cx="4391469" cy="3153903"/>
          </a:xfrm>
          <a:prstGeom prst="roundRect">
            <a:avLst>
              <a:gd name="adj" fmla="val 3682"/>
            </a:avLst>
          </a:prstGeom>
          <a:solidFill>
            <a:srgbClr val="F3F3F3"/>
          </a:solidFill>
          <a:ln>
            <a:noFill/>
          </a:ln>
        </p:spPr>
        <p:txBody>
          <a:bodyPr spcFirstLastPara="1" wrap="square" lIns="96979" tIns="96979" rIns="96979" bIns="96979" anchor="ctr" anchorCtr="0">
            <a:noAutofit/>
          </a:bodyPr>
          <a:lstStyle/>
          <a:p>
            <a:pPr defTabSz="969937"/>
            <a:endParaRPr sz="1485">
              <a:latin typeface="Yu Gothic Medium" panose="020B0500000000000000" pitchFamily="50" charset="-128"/>
              <a:ea typeface="Yu Gothic Medium" panose="020B0500000000000000" pitchFamily="50" charset="-128"/>
            </a:endParaRPr>
          </a:p>
        </p:txBody>
      </p:sp>
      <p:sp>
        <p:nvSpPr>
          <p:cNvPr id="49" name="Google Shape;257;p33">
            <a:extLst>
              <a:ext uri="{FF2B5EF4-FFF2-40B4-BE49-F238E27FC236}">
                <a16:creationId xmlns:a16="http://schemas.microsoft.com/office/drawing/2014/main" id="{67721330-3941-47E6-8584-DE47E73A4FBD}"/>
              </a:ext>
            </a:extLst>
          </p:cNvPr>
          <p:cNvSpPr/>
          <p:nvPr/>
        </p:nvSpPr>
        <p:spPr>
          <a:xfrm>
            <a:off x="1602683" y="2407578"/>
            <a:ext cx="4391469" cy="3153903"/>
          </a:xfrm>
          <a:prstGeom prst="roundRect">
            <a:avLst>
              <a:gd name="adj" fmla="val 3682"/>
            </a:avLst>
          </a:prstGeom>
          <a:solidFill>
            <a:srgbClr val="F3F3F3"/>
          </a:solidFill>
          <a:ln>
            <a:noFill/>
          </a:ln>
        </p:spPr>
        <p:txBody>
          <a:bodyPr spcFirstLastPara="1" wrap="square" lIns="96979" tIns="96979" rIns="96979" bIns="96979" anchor="ctr" anchorCtr="0">
            <a:noAutofit/>
          </a:bodyPr>
          <a:lstStyle/>
          <a:p>
            <a:pPr defTabSz="969937"/>
            <a:endParaRPr sz="1485">
              <a:latin typeface="Yu Gothic Medium" panose="020B0500000000000000" pitchFamily="50" charset="-128"/>
              <a:ea typeface="Yu Gothic Medium" panose="020B0500000000000000" pitchFamily="50" charset="-128"/>
            </a:endParaRPr>
          </a:p>
        </p:txBody>
      </p:sp>
      <p:sp>
        <p:nvSpPr>
          <p:cNvPr id="50" name="Google Shape;258;p33">
            <a:extLst>
              <a:ext uri="{FF2B5EF4-FFF2-40B4-BE49-F238E27FC236}">
                <a16:creationId xmlns:a16="http://schemas.microsoft.com/office/drawing/2014/main" id="{67EDA352-70A9-4C2F-8B3F-B30DB8EB99A9}"/>
              </a:ext>
            </a:extLst>
          </p:cNvPr>
          <p:cNvSpPr txBox="1"/>
          <p:nvPr/>
        </p:nvSpPr>
        <p:spPr>
          <a:xfrm>
            <a:off x="1602691" y="2407683"/>
            <a:ext cx="4391469" cy="907252"/>
          </a:xfrm>
          <a:prstGeom prst="rect">
            <a:avLst/>
          </a:prstGeom>
          <a:noFill/>
          <a:ln>
            <a:noFill/>
          </a:ln>
        </p:spPr>
        <p:txBody>
          <a:bodyPr spcFirstLastPara="1" wrap="square" lIns="114560" tIns="114560" rIns="114560" bIns="190935" anchor="t" anchorCtr="0">
            <a:noAutofit/>
          </a:bodyPr>
          <a:lstStyle/>
          <a:p>
            <a:pPr defTabSz="969937">
              <a:lnSpc>
                <a:spcPct val="115000"/>
              </a:lnSpc>
              <a:buSzPts val="1400"/>
            </a:pPr>
            <a:r>
              <a:rPr lang="ja" altLang="en-US" sz="1273" b="1">
                <a:latin typeface="Yu Gothic Medium" panose="020B0500000000000000" pitchFamily="50" charset="-128"/>
                <a:ea typeface="Yu Gothic Medium" panose="020B0500000000000000" pitchFamily="50" charset="-128"/>
              </a:rPr>
              <a:t>不動産</a:t>
            </a:r>
            <a:r>
              <a:rPr lang="ja" altLang="en-US" sz="1273">
                <a:latin typeface="Yu Gothic Medium" panose="020B0500000000000000" pitchFamily="50" charset="-128"/>
                <a:ea typeface="Yu Gothic Medium" panose="020B0500000000000000" pitchFamily="50" charset="-128"/>
              </a:rPr>
              <a:t>：</a:t>
            </a:r>
            <a:endParaRPr sz="1273">
              <a:latin typeface="Yu Gothic Medium" panose="020B0500000000000000" pitchFamily="50" charset="-128"/>
              <a:ea typeface="Yu Gothic Medium" panose="020B0500000000000000" pitchFamily="50" charset="-128"/>
            </a:endParaRPr>
          </a:p>
          <a:p>
            <a:pPr defTabSz="969937">
              <a:lnSpc>
                <a:spcPct val="115000"/>
              </a:lnSpc>
              <a:buSzPts val="1400"/>
            </a:pPr>
            <a:r>
              <a:rPr lang="ja" altLang="en-US" sz="1061">
                <a:latin typeface="Yu Gothic Medium" panose="020B0500000000000000" pitchFamily="50" charset="-128"/>
                <a:ea typeface="Yu Gothic Medium" panose="020B0500000000000000" pitchFamily="50" charset="-128"/>
              </a:rPr>
              <a:t>「不動産＋地域名」などのキーワードをねらう場合。</a:t>
            </a:r>
            <a:endParaRPr sz="1273">
              <a:latin typeface="Yu Gothic Medium" panose="020B0500000000000000" pitchFamily="50" charset="-128"/>
              <a:ea typeface="Yu Gothic Medium" panose="020B0500000000000000" pitchFamily="50" charset="-128"/>
            </a:endParaRPr>
          </a:p>
        </p:txBody>
      </p:sp>
      <p:pic>
        <p:nvPicPr>
          <p:cNvPr id="51" name="Google Shape;259;p33">
            <a:extLst>
              <a:ext uri="{FF2B5EF4-FFF2-40B4-BE49-F238E27FC236}">
                <a16:creationId xmlns:a16="http://schemas.microsoft.com/office/drawing/2014/main" id="{1811FD1E-65B4-4C00-B785-861CF1BFD7ED}"/>
              </a:ext>
            </a:extLst>
          </p:cNvPr>
          <p:cNvPicPr preferRelativeResize="0"/>
          <p:nvPr/>
        </p:nvPicPr>
        <p:blipFill rotWithShape="1">
          <a:blip r:embed="rId3">
            <a:alphaModFix/>
          </a:blip>
          <a:srcRect t="9874" b="15825"/>
          <a:stretch/>
        </p:blipFill>
        <p:spPr>
          <a:xfrm>
            <a:off x="1514807" y="3168047"/>
            <a:ext cx="1959455" cy="2589640"/>
          </a:xfrm>
          <a:prstGeom prst="rect">
            <a:avLst/>
          </a:prstGeom>
          <a:noFill/>
          <a:ln w="9525" cap="flat" cmpd="sng">
            <a:solidFill>
              <a:srgbClr val="D9D9D9"/>
            </a:solidFill>
            <a:prstDash val="solid"/>
            <a:round/>
            <a:headEnd type="none" w="sm" len="sm"/>
            <a:tailEnd type="none" w="sm" len="sm"/>
          </a:ln>
        </p:spPr>
      </p:pic>
      <p:sp>
        <p:nvSpPr>
          <p:cNvPr id="52" name="Google Shape;260;p33">
            <a:extLst>
              <a:ext uri="{FF2B5EF4-FFF2-40B4-BE49-F238E27FC236}">
                <a16:creationId xmlns:a16="http://schemas.microsoft.com/office/drawing/2014/main" id="{4DE76FD0-3942-4C58-A648-123310217934}"/>
              </a:ext>
            </a:extLst>
          </p:cNvPr>
          <p:cNvSpPr/>
          <p:nvPr/>
        </p:nvSpPr>
        <p:spPr>
          <a:xfrm>
            <a:off x="1704467" y="4726275"/>
            <a:ext cx="529840" cy="219892"/>
          </a:xfrm>
          <a:prstGeom prst="roundRect">
            <a:avLst>
              <a:gd name="adj" fmla="val 16667"/>
            </a:avLst>
          </a:prstGeom>
          <a:noFill/>
          <a:ln w="38100" cap="flat" cmpd="sng">
            <a:solidFill>
              <a:schemeClr val="accent4"/>
            </a:solidFill>
            <a:prstDash val="solid"/>
            <a:round/>
            <a:headEnd type="none" w="sm" len="sm"/>
            <a:tailEnd type="none" w="sm" len="sm"/>
          </a:ln>
        </p:spPr>
        <p:txBody>
          <a:bodyPr spcFirstLastPara="1" wrap="square" lIns="96979" tIns="96979" rIns="96979" bIns="96979" anchor="ctr" anchorCtr="0">
            <a:noAutofit/>
          </a:bodyPr>
          <a:lstStyle/>
          <a:p>
            <a:pPr defTabSz="969937"/>
            <a:endParaRPr sz="1485">
              <a:latin typeface="Yu Gothic Medium" panose="020B0500000000000000" pitchFamily="50" charset="-128"/>
              <a:ea typeface="Yu Gothic Medium" panose="020B0500000000000000" pitchFamily="50" charset="-128"/>
            </a:endParaRPr>
          </a:p>
        </p:txBody>
      </p:sp>
      <p:cxnSp>
        <p:nvCxnSpPr>
          <p:cNvPr id="53" name="Google Shape;261;p33">
            <a:extLst>
              <a:ext uri="{FF2B5EF4-FFF2-40B4-BE49-F238E27FC236}">
                <a16:creationId xmlns:a16="http://schemas.microsoft.com/office/drawing/2014/main" id="{46E1D6E8-F8E5-4376-AF24-4579B6185FED}"/>
              </a:ext>
            </a:extLst>
          </p:cNvPr>
          <p:cNvCxnSpPr>
            <a:stCxn id="52" idx="3"/>
            <a:endCxn id="54" idx="1"/>
          </p:cNvCxnSpPr>
          <p:nvPr/>
        </p:nvCxnSpPr>
        <p:spPr>
          <a:xfrm>
            <a:off x="2234308" y="4836226"/>
            <a:ext cx="1497237" cy="299447"/>
          </a:xfrm>
          <a:prstGeom prst="straightConnector1">
            <a:avLst/>
          </a:prstGeom>
          <a:noFill/>
          <a:ln w="38100" cap="flat" cmpd="sng">
            <a:solidFill>
              <a:schemeClr val="accent4"/>
            </a:solidFill>
            <a:prstDash val="solid"/>
            <a:round/>
            <a:headEnd type="none" w="med" len="med"/>
            <a:tailEnd type="triangle" w="med" len="med"/>
          </a:ln>
        </p:spPr>
      </p:cxnSp>
      <p:sp>
        <p:nvSpPr>
          <p:cNvPr id="54" name="Google Shape;262;p33">
            <a:extLst>
              <a:ext uri="{FF2B5EF4-FFF2-40B4-BE49-F238E27FC236}">
                <a16:creationId xmlns:a16="http://schemas.microsoft.com/office/drawing/2014/main" id="{8D039E8F-804D-4F04-93EE-1FA50563C6E3}"/>
              </a:ext>
            </a:extLst>
          </p:cNvPr>
          <p:cNvSpPr txBox="1"/>
          <p:nvPr/>
        </p:nvSpPr>
        <p:spPr>
          <a:xfrm>
            <a:off x="3731490" y="4750067"/>
            <a:ext cx="2260652" cy="771053"/>
          </a:xfrm>
          <a:prstGeom prst="rect">
            <a:avLst/>
          </a:prstGeom>
          <a:noFill/>
          <a:ln>
            <a:noFill/>
          </a:ln>
        </p:spPr>
        <p:txBody>
          <a:bodyPr spcFirstLastPara="1" wrap="square" lIns="114560" tIns="76375" rIns="114560" bIns="0" anchor="t" anchorCtr="0">
            <a:noAutofit/>
          </a:bodyPr>
          <a:lstStyle/>
          <a:p>
            <a:pPr defTabSz="969937">
              <a:lnSpc>
                <a:spcPct val="115000"/>
              </a:lnSpc>
              <a:buSzPts val="1400"/>
            </a:pPr>
            <a:r>
              <a:rPr lang="ja" altLang="en-US" sz="848">
                <a:latin typeface="Yu Gothic Medium" panose="020B0500000000000000" pitchFamily="50" charset="-128"/>
                <a:ea typeface="Yu Gothic Medium" panose="020B0500000000000000" pitchFamily="50" charset="-128"/>
              </a:rPr>
              <a:t>特定の地域名などの話題をこちらから振ることで、口コミに書く内容（＝キーワードまたはその関連語）をそれとなく意識してもらう。</a:t>
            </a:r>
            <a:endParaRPr sz="848">
              <a:latin typeface="Yu Gothic Medium" panose="020B0500000000000000" pitchFamily="50" charset="-128"/>
              <a:ea typeface="Yu Gothic Medium" panose="020B0500000000000000" pitchFamily="50" charset="-128"/>
            </a:endParaRPr>
          </a:p>
        </p:txBody>
      </p:sp>
      <p:sp>
        <p:nvSpPr>
          <p:cNvPr id="55" name="Google Shape;263;p33">
            <a:extLst>
              <a:ext uri="{FF2B5EF4-FFF2-40B4-BE49-F238E27FC236}">
                <a16:creationId xmlns:a16="http://schemas.microsoft.com/office/drawing/2014/main" id="{B32CEDE7-91D6-48A4-9160-3BAA00FD4B55}"/>
              </a:ext>
            </a:extLst>
          </p:cNvPr>
          <p:cNvSpPr/>
          <p:nvPr/>
        </p:nvSpPr>
        <p:spPr>
          <a:xfrm>
            <a:off x="1449040" y="3168048"/>
            <a:ext cx="1497237" cy="470333"/>
          </a:xfrm>
          <a:prstGeom prst="roundRect">
            <a:avLst>
              <a:gd name="adj" fmla="val 16667"/>
            </a:avLst>
          </a:prstGeom>
          <a:noFill/>
          <a:ln w="38100" cap="flat" cmpd="sng">
            <a:solidFill>
              <a:schemeClr val="accent4"/>
            </a:solidFill>
            <a:prstDash val="solid"/>
            <a:round/>
            <a:headEnd type="none" w="sm" len="sm"/>
            <a:tailEnd type="none" w="sm" len="sm"/>
          </a:ln>
        </p:spPr>
        <p:txBody>
          <a:bodyPr spcFirstLastPara="1" wrap="square" lIns="96979" tIns="96979" rIns="96979" bIns="96979" anchor="ctr" anchorCtr="0">
            <a:noAutofit/>
          </a:bodyPr>
          <a:lstStyle/>
          <a:p>
            <a:pPr defTabSz="969937"/>
            <a:endParaRPr sz="1485">
              <a:latin typeface="Yu Gothic Medium" panose="020B0500000000000000" pitchFamily="50" charset="-128"/>
              <a:ea typeface="Yu Gothic Medium" panose="020B0500000000000000" pitchFamily="50" charset="-128"/>
            </a:endParaRPr>
          </a:p>
        </p:txBody>
      </p:sp>
      <p:sp>
        <p:nvSpPr>
          <p:cNvPr id="56" name="Google Shape;264;p33">
            <a:extLst>
              <a:ext uri="{FF2B5EF4-FFF2-40B4-BE49-F238E27FC236}">
                <a16:creationId xmlns:a16="http://schemas.microsoft.com/office/drawing/2014/main" id="{03B9BBCD-C566-4E73-8A72-86C470891E15}"/>
              </a:ext>
            </a:extLst>
          </p:cNvPr>
          <p:cNvSpPr/>
          <p:nvPr/>
        </p:nvSpPr>
        <p:spPr>
          <a:xfrm>
            <a:off x="1640693" y="4437039"/>
            <a:ext cx="713455" cy="219892"/>
          </a:xfrm>
          <a:prstGeom prst="roundRect">
            <a:avLst>
              <a:gd name="adj" fmla="val 16667"/>
            </a:avLst>
          </a:prstGeom>
          <a:noFill/>
          <a:ln w="38100" cap="flat" cmpd="sng">
            <a:solidFill>
              <a:schemeClr val="accent4"/>
            </a:solidFill>
            <a:prstDash val="solid"/>
            <a:round/>
            <a:headEnd type="none" w="sm" len="sm"/>
            <a:tailEnd type="none" w="sm" len="sm"/>
          </a:ln>
        </p:spPr>
        <p:txBody>
          <a:bodyPr spcFirstLastPara="1" wrap="square" lIns="96979" tIns="96979" rIns="96979" bIns="96979" anchor="ctr" anchorCtr="0">
            <a:noAutofit/>
          </a:bodyPr>
          <a:lstStyle/>
          <a:p>
            <a:pPr defTabSz="969937"/>
            <a:endParaRPr sz="1485">
              <a:latin typeface="Yu Gothic Medium" panose="020B0500000000000000" pitchFamily="50" charset="-128"/>
              <a:ea typeface="Yu Gothic Medium" panose="020B0500000000000000" pitchFamily="50" charset="-128"/>
            </a:endParaRPr>
          </a:p>
        </p:txBody>
      </p:sp>
      <p:cxnSp>
        <p:nvCxnSpPr>
          <p:cNvPr id="57" name="Google Shape;265;p33">
            <a:extLst>
              <a:ext uri="{FF2B5EF4-FFF2-40B4-BE49-F238E27FC236}">
                <a16:creationId xmlns:a16="http://schemas.microsoft.com/office/drawing/2014/main" id="{E095DA3E-DBD3-4521-85BC-8B6E6880D9BA}"/>
              </a:ext>
            </a:extLst>
          </p:cNvPr>
          <p:cNvCxnSpPr>
            <a:stCxn id="55" idx="3"/>
            <a:endCxn id="58" idx="1"/>
          </p:cNvCxnSpPr>
          <p:nvPr/>
        </p:nvCxnSpPr>
        <p:spPr>
          <a:xfrm>
            <a:off x="2946278" y="3403216"/>
            <a:ext cx="785373" cy="417827"/>
          </a:xfrm>
          <a:prstGeom prst="straightConnector1">
            <a:avLst/>
          </a:prstGeom>
          <a:noFill/>
          <a:ln w="38100" cap="flat" cmpd="sng">
            <a:solidFill>
              <a:schemeClr val="accent4"/>
            </a:solidFill>
            <a:prstDash val="solid"/>
            <a:round/>
            <a:headEnd type="none" w="med" len="med"/>
            <a:tailEnd type="triangle" w="med" len="med"/>
          </a:ln>
        </p:spPr>
      </p:cxnSp>
      <p:sp>
        <p:nvSpPr>
          <p:cNvPr id="58" name="Google Shape;266;p33">
            <a:extLst>
              <a:ext uri="{FF2B5EF4-FFF2-40B4-BE49-F238E27FC236}">
                <a16:creationId xmlns:a16="http://schemas.microsoft.com/office/drawing/2014/main" id="{04546FB1-13A8-4DAD-8BCF-9D9CEA84A472}"/>
              </a:ext>
            </a:extLst>
          </p:cNvPr>
          <p:cNvSpPr txBox="1"/>
          <p:nvPr/>
        </p:nvSpPr>
        <p:spPr>
          <a:xfrm>
            <a:off x="3731490" y="3435543"/>
            <a:ext cx="2260652" cy="771053"/>
          </a:xfrm>
          <a:prstGeom prst="rect">
            <a:avLst/>
          </a:prstGeom>
          <a:noFill/>
          <a:ln>
            <a:noFill/>
          </a:ln>
        </p:spPr>
        <p:txBody>
          <a:bodyPr spcFirstLastPara="1" wrap="square" lIns="114560" tIns="76375" rIns="114560" bIns="0" anchor="t" anchorCtr="0">
            <a:noAutofit/>
          </a:bodyPr>
          <a:lstStyle/>
          <a:p>
            <a:pPr defTabSz="969937">
              <a:lnSpc>
                <a:spcPct val="115000"/>
              </a:lnSpc>
              <a:buSzPts val="1400"/>
            </a:pPr>
            <a:r>
              <a:rPr lang="ja" altLang="en-US" sz="848">
                <a:latin typeface="Yu Gothic Medium" panose="020B0500000000000000" pitchFamily="50" charset="-128"/>
                <a:ea typeface="Yu Gothic Medium" panose="020B0500000000000000" pitchFamily="50" charset="-128"/>
              </a:rPr>
              <a:t>アイキャッチ画像や文章で店名もはっきりと見せ、安心感を出すとともに口コミ対象のお店・サービスを思い出してもらう。</a:t>
            </a:r>
            <a:endParaRPr sz="848">
              <a:latin typeface="Yu Gothic Medium" panose="020B0500000000000000" pitchFamily="50" charset="-128"/>
              <a:ea typeface="Yu Gothic Medium" panose="020B0500000000000000" pitchFamily="50" charset="-128"/>
            </a:endParaRPr>
          </a:p>
        </p:txBody>
      </p:sp>
      <p:cxnSp>
        <p:nvCxnSpPr>
          <p:cNvPr id="59" name="Google Shape;267;p33">
            <a:extLst>
              <a:ext uri="{FF2B5EF4-FFF2-40B4-BE49-F238E27FC236}">
                <a16:creationId xmlns:a16="http://schemas.microsoft.com/office/drawing/2014/main" id="{EB1AFAC4-030E-48C0-A9B2-726CB2CCEC3F}"/>
              </a:ext>
            </a:extLst>
          </p:cNvPr>
          <p:cNvCxnSpPr>
            <a:stCxn id="56" idx="3"/>
            <a:endCxn id="58" idx="1"/>
          </p:cNvCxnSpPr>
          <p:nvPr/>
        </p:nvCxnSpPr>
        <p:spPr>
          <a:xfrm rot="10800000" flipH="1">
            <a:off x="2354145" y="3821125"/>
            <a:ext cx="1377267" cy="725865"/>
          </a:xfrm>
          <a:prstGeom prst="straightConnector1">
            <a:avLst/>
          </a:prstGeom>
          <a:noFill/>
          <a:ln w="38100" cap="flat" cmpd="sng">
            <a:solidFill>
              <a:schemeClr val="accent4"/>
            </a:solidFill>
            <a:prstDash val="solid"/>
            <a:round/>
            <a:headEnd type="none" w="med" len="med"/>
            <a:tailEnd type="triangle" w="med" len="med"/>
          </a:ln>
        </p:spPr>
      </p:cxnSp>
      <p:sp>
        <p:nvSpPr>
          <p:cNvPr id="60" name="Google Shape;268;p33">
            <a:extLst>
              <a:ext uri="{FF2B5EF4-FFF2-40B4-BE49-F238E27FC236}">
                <a16:creationId xmlns:a16="http://schemas.microsoft.com/office/drawing/2014/main" id="{7808A32C-73E3-4374-9761-193F0385B453}"/>
              </a:ext>
            </a:extLst>
          </p:cNvPr>
          <p:cNvSpPr txBox="1"/>
          <p:nvPr/>
        </p:nvSpPr>
        <p:spPr>
          <a:xfrm>
            <a:off x="6249374" y="2407680"/>
            <a:ext cx="4391469" cy="995400"/>
          </a:xfrm>
          <a:prstGeom prst="rect">
            <a:avLst/>
          </a:prstGeom>
          <a:noFill/>
          <a:ln>
            <a:noFill/>
          </a:ln>
        </p:spPr>
        <p:txBody>
          <a:bodyPr spcFirstLastPara="1" wrap="square" lIns="114560" tIns="114560" rIns="114560" bIns="190935" anchor="t" anchorCtr="0">
            <a:noAutofit/>
          </a:bodyPr>
          <a:lstStyle/>
          <a:p>
            <a:pPr defTabSz="969937">
              <a:lnSpc>
                <a:spcPct val="115000"/>
              </a:lnSpc>
              <a:buSzPts val="1400"/>
            </a:pPr>
            <a:r>
              <a:rPr lang="ja" altLang="en-US" sz="1273" b="1">
                <a:latin typeface="Yu Gothic Medium" panose="020B0500000000000000" pitchFamily="50" charset="-128"/>
                <a:ea typeface="Yu Gothic Medium" panose="020B0500000000000000" pitchFamily="50" charset="-128"/>
              </a:rPr>
              <a:t>ホテル・旅館</a:t>
            </a:r>
            <a:r>
              <a:rPr lang="ja" altLang="en-US" sz="1273">
                <a:latin typeface="Yu Gothic Medium" panose="020B0500000000000000" pitchFamily="50" charset="-128"/>
                <a:ea typeface="Yu Gothic Medium" panose="020B0500000000000000" pitchFamily="50" charset="-128"/>
              </a:rPr>
              <a:t>：</a:t>
            </a:r>
            <a:endParaRPr sz="1273">
              <a:latin typeface="Yu Gothic Medium" panose="020B0500000000000000" pitchFamily="50" charset="-128"/>
              <a:ea typeface="Yu Gothic Medium" panose="020B0500000000000000" pitchFamily="50" charset="-128"/>
            </a:endParaRPr>
          </a:p>
          <a:p>
            <a:pPr defTabSz="969937">
              <a:lnSpc>
                <a:spcPct val="115000"/>
              </a:lnSpc>
              <a:buSzPts val="1400"/>
            </a:pPr>
            <a:r>
              <a:rPr lang="ja" altLang="en-US" sz="1061">
                <a:latin typeface="Yu Gothic Medium" panose="020B0500000000000000" pitchFamily="50" charset="-128"/>
                <a:ea typeface="Yu Gothic Medium" panose="020B0500000000000000" pitchFamily="50" charset="-128"/>
              </a:rPr>
              <a:t>「オーシャンビュー」「料理」「観光地名」など、集客に寄与する（自社で顧客体験を提供できる）キーワードを選定</a:t>
            </a:r>
            <a:endParaRPr sz="1061">
              <a:latin typeface="Yu Gothic Medium" panose="020B0500000000000000" pitchFamily="50" charset="-128"/>
              <a:ea typeface="Yu Gothic Medium" panose="020B0500000000000000" pitchFamily="50" charset="-128"/>
            </a:endParaRPr>
          </a:p>
          <a:p>
            <a:pPr defTabSz="969937">
              <a:lnSpc>
                <a:spcPct val="115000"/>
              </a:lnSpc>
              <a:buSzPts val="1400"/>
            </a:pPr>
            <a:r>
              <a:rPr lang="ja" altLang="en-US" sz="1061">
                <a:latin typeface="Yu Gothic Medium" panose="020B0500000000000000" pitchFamily="50" charset="-128"/>
                <a:ea typeface="Yu Gothic Medium" panose="020B0500000000000000" pitchFamily="50" charset="-128"/>
              </a:rPr>
              <a:t>→ </a:t>
            </a:r>
            <a:r>
              <a:rPr lang="ja" altLang="en-US" sz="1061" b="1">
                <a:latin typeface="Yu Gothic Medium" panose="020B0500000000000000" pitchFamily="50" charset="-128"/>
                <a:ea typeface="Yu Gothic Medium" panose="020B0500000000000000" pitchFamily="50" charset="-128"/>
              </a:rPr>
              <a:t>その体験を提供できた顧客に具体的なテーマをつけて口コミ依頼</a:t>
            </a:r>
            <a:endParaRPr sz="1061">
              <a:latin typeface="Yu Gothic Medium" panose="020B0500000000000000" pitchFamily="50" charset="-128"/>
              <a:ea typeface="Yu Gothic Medium" panose="020B0500000000000000" pitchFamily="50" charset="-128"/>
            </a:endParaRPr>
          </a:p>
        </p:txBody>
      </p:sp>
      <p:pic>
        <p:nvPicPr>
          <p:cNvPr id="61" name="Google Shape;269;p33">
            <a:extLst>
              <a:ext uri="{FF2B5EF4-FFF2-40B4-BE49-F238E27FC236}">
                <a16:creationId xmlns:a16="http://schemas.microsoft.com/office/drawing/2014/main" id="{D9D93418-71C0-43A1-98FB-6617252CDEB6}"/>
              </a:ext>
            </a:extLst>
          </p:cNvPr>
          <p:cNvPicPr preferRelativeResize="0"/>
          <p:nvPr/>
        </p:nvPicPr>
        <p:blipFill rotWithShape="1">
          <a:blip r:embed="rId4">
            <a:alphaModFix/>
          </a:blip>
          <a:srcRect t="5729" b="2299"/>
          <a:stretch/>
        </p:blipFill>
        <p:spPr>
          <a:xfrm>
            <a:off x="6181540" y="3362299"/>
            <a:ext cx="1377267" cy="2252995"/>
          </a:xfrm>
          <a:prstGeom prst="rect">
            <a:avLst/>
          </a:prstGeom>
          <a:noFill/>
          <a:ln w="9525" cap="flat" cmpd="sng">
            <a:solidFill>
              <a:srgbClr val="D9D9D9"/>
            </a:solidFill>
            <a:prstDash val="solid"/>
            <a:round/>
            <a:headEnd type="none" w="sm" len="sm"/>
            <a:tailEnd type="none" w="sm" len="sm"/>
          </a:ln>
        </p:spPr>
      </p:pic>
      <p:sp>
        <p:nvSpPr>
          <p:cNvPr id="62" name="Google Shape;270;p33">
            <a:extLst>
              <a:ext uri="{FF2B5EF4-FFF2-40B4-BE49-F238E27FC236}">
                <a16:creationId xmlns:a16="http://schemas.microsoft.com/office/drawing/2014/main" id="{2023DB30-0A15-47F3-828A-E288DC1A2F54}"/>
              </a:ext>
            </a:extLst>
          </p:cNvPr>
          <p:cNvSpPr/>
          <p:nvPr/>
        </p:nvSpPr>
        <p:spPr>
          <a:xfrm>
            <a:off x="6121555" y="3350719"/>
            <a:ext cx="1497237" cy="771053"/>
          </a:xfrm>
          <a:prstGeom prst="roundRect">
            <a:avLst>
              <a:gd name="adj" fmla="val 16667"/>
            </a:avLst>
          </a:prstGeom>
          <a:noFill/>
          <a:ln w="38100" cap="flat" cmpd="sng">
            <a:solidFill>
              <a:schemeClr val="accent4"/>
            </a:solidFill>
            <a:prstDash val="solid"/>
            <a:round/>
            <a:headEnd type="none" w="sm" len="sm"/>
            <a:tailEnd type="none" w="sm" len="sm"/>
          </a:ln>
        </p:spPr>
        <p:txBody>
          <a:bodyPr spcFirstLastPara="1" wrap="square" lIns="96979" tIns="96979" rIns="96979" bIns="96979" anchor="ctr" anchorCtr="0">
            <a:noAutofit/>
          </a:bodyPr>
          <a:lstStyle/>
          <a:p>
            <a:pPr defTabSz="969937"/>
            <a:endParaRPr sz="1485">
              <a:latin typeface="Yu Gothic Medium" panose="020B0500000000000000" pitchFamily="50" charset="-128"/>
              <a:ea typeface="Yu Gothic Medium" panose="020B0500000000000000" pitchFamily="50" charset="-128"/>
            </a:endParaRPr>
          </a:p>
        </p:txBody>
      </p:sp>
      <p:cxnSp>
        <p:nvCxnSpPr>
          <p:cNvPr id="63" name="Google Shape;271;p33">
            <a:extLst>
              <a:ext uri="{FF2B5EF4-FFF2-40B4-BE49-F238E27FC236}">
                <a16:creationId xmlns:a16="http://schemas.microsoft.com/office/drawing/2014/main" id="{2C7C2E05-5966-412C-95F8-739900AC86E0}"/>
              </a:ext>
            </a:extLst>
          </p:cNvPr>
          <p:cNvCxnSpPr>
            <a:stCxn id="62" idx="3"/>
            <a:endCxn id="64" idx="1"/>
          </p:cNvCxnSpPr>
          <p:nvPr/>
        </p:nvCxnSpPr>
        <p:spPr>
          <a:xfrm rot="10800000" flipH="1">
            <a:off x="7618791" y="3481345"/>
            <a:ext cx="225301" cy="254896"/>
          </a:xfrm>
          <a:prstGeom prst="straightConnector1">
            <a:avLst/>
          </a:prstGeom>
          <a:noFill/>
          <a:ln w="38100" cap="flat" cmpd="sng">
            <a:solidFill>
              <a:schemeClr val="accent4"/>
            </a:solidFill>
            <a:prstDash val="solid"/>
            <a:round/>
            <a:headEnd type="none" w="med" len="med"/>
            <a:tailEnd type="triangle" w="med" len="med"/>
          </a:ln>
        </p:spPr>
      </p:cxnSp>
      <p:sp>
        <p:nvSpPr>
          <p:cNvPr id="64" name="Google Shape;272;p33">
            <a:extLst>
              <a:ext uri="{FF2B5EF4-FFF2-40B4-BE49-F238E27FC236}">
                <a16:creationId xmlns:a16="http://schemas.microsoft.com/office/drawing/2014/main" id="{B452AC74-D3D3-4824-9FE5-7C7D02B5DFCC}"/>
              </a:ext>
            </a:extLst>
          </p:cNvPr>
          <p:cNvSpPr txBox="1"/>
          <p:nvPr/>
        </p:nvSpPr>
        <p:spPr>
          <a:xfrm>
            <a:off x="7843989" y="3314935"/>
            <a:ext cx="2532095" cy="332860"/>
          </a:xfrm>
          <a:prstGeom prst="rect">
            <a:avLst/>
          </a:prstGeom>
          <a:noFill/>
          <a:ln>
            <a:noFill/>
          </a:ln>
        </p:spPr>
        <p:txBody>
          <a:bodyPr spcFirstLastPara="1" wrap="square" lIns="114560" tIns="76375" rIns="114560" bIns="0" anchor="t" anchorCtr="0">
            <a:noAutofit/>
          </a:bodyPr>
          <a:lstStyle/>
          <a:p>
            <a:pPr defTabSz="969937">
              <a:lnSpc>
                <a:spcPct val="115000"/>
              </a:lnSpc>
              <a:buSzPts val="1400"/>
            </a:pPr>
            <a:r>
              <a:rPr lang="ja" altLang="en-US" sz="848">
                <a:latin typeface="Yu Gothic Medium" panose="020B0500000000000000" pitchFamily="50" charset="-128"/>
                <a:ea typeface="Yu Gothic Medium" panose="020B0500000000000000" pitchFamily="50" charset="-128"/>
              </a:rPr>
              <a:t>お部屋のイメージを画像で訴求。</a:t>
            </a:r>
            <a:endParaRPr sz="848">
              <a:latin typeface="Yu Gothic Medium" panose="020B0500000000000000" pitchFamily="50" charset="-128"/>
              <a:ea typeface="Yu Gothic Medium" panose="020B0500000000000000" pitchFamily="50" charset="-128"/>
            </a:endParaRPr>
          </a:p>
        </p:txBody>
      </p:sp>
      <p:sp>
        <p:nvSpPr>
          <p:cNvPr id="65" name="Google Shape;273;p33">
            <a:extLst>
              <a:ext uri="{FF2B5EF4-FFF2-40B4-BE49-F238E27FC236}">
                <a16:creationId xmlns:a16="http://schemas.microsoft.com/office/drawing/2014/main" id="{50839B43-C1C1-4CBB-9B70-2ECAF33DAF5A}"/>
              </a:ext>
            </a:extLst>
          </p:cNvPr>
          <p:cNvSpPr/>
          <p:nvPr/>
        </p:nvSpPr>
        <p:spPr>
          <a:xfrm>
            <a:off x="6181539" y="4352926"/>
            <a:ext cx="873203" cy="299447"/>
          </a:xfrm>
          <a:prstGeom prst="roundRect">
            <a:avLst>
              <a:gd name="adj" fmla="val 16667"/>
            </a:avLst>
          </a:prstGeom>
          <a:noFill/>
          <a:ln w="38100" cap="flat" cmpd="sng">
            <a:solidFill>
              <a:schemeClr val="accent4"/>
            </a:solidFill>
            <a:prstDash val="solid"/>
            <a:round/>
            <a:headEnd type="none" w="sm" len="sm"/>
            <a:tailEnd type="none" w="sm" len="sm"/>
          </a:ln>
        </p:spPr>
        <p:txBody>
          <a:bodyPr spcFirstLastPara="1" wrap="square" lIns="96979" tIns="96979" rIns="96979" bIns="96979" anchor="ctr" anchorCtr="0">
            <a:noAutofit/>
          </a:bodyPr>
          <a:lstStyle/>
          <a:p>
            <a:pPr defTabSz="969937"/>
            <a:endParaRPr sz="1485">
              <a:latin typeface="Yu Gothic Medium" panose="020B0500000000000000" pitchFamily="50" charset="-128"/>
              <a:ea typeface="Yu Gothic Medium" panose="020B0500000000000000" pitchFamily="50" charset="-128"/>
            </a:endParaRPr>
          </a:p>
        </p:txBody>
      </p:sp>
      <p:cxnSp>
        <p:nvCxnSpPr>
          <p:cNvPr id="66" name="Google Shape;274;p33">
            <a:extLst>
              <a:ext uri="{FF2B5EF4-FFF2-40B4-BE49-F238E27FC236}">
                <a16:creationId xmlns:a16="http://schemas.microsoft.com/office/drawing/2014/main" id="{D9F493F6-B713-40D7-A409-71B98446138C}"/>
              </a:ext>
            </a:extLst>
          </p:cNvPr>
          <p:cNvCxnSpPr>
            <a:stCxn id="65" idx="3"/>
            <a:endCxn id="67" idx="1"/>
          </p:cNvCxnSpPr>
          <p:nvPr/>
        </p:nvCxnSpPr>
        <p:spPr>
          <a:xfrm rot="10800000" flipH="1">
            <a:off x="7054739" y="3804787"/>
            <a:ext cx="947348" cy="697861"/>
          </a:xfrm>
          <a:prstGeom prst="straightConnector1">
            <a:avLst/>
          </a:prstGeom>
          <a:noFill/>
          <a:ln w="38100" cap="flat" cmpd="sng">
            <a:solidFill>
              <a:schemeClr val="accent4"/>
            </a:solidFill>
            <a:prstDash val="solid"/>
            <a:round/>
            <a:headEnd type="none" w="med" len="med"/>
            <a:tailEnd type="triangle" w="med" len="med"/>
          </a:ln>
        </p:spPr>
      </p:cxnSp>
      <p:sp>
        <p:nvSpPr>
          <p:cNvPr id="67" name="Google Shape;275;p33">
            <a:extLst>
              <a:ext uri="{FF2B5EF4-FFF2-40B4-BE49-F238E27FC236}">
                <a16:creationId xmlns:a16="http://schemas.microsoft.com/office/drawing/2014/main" id="{56C9DB09-3B4A-47E7-902A-66736DCFFF3A}"/>
              </a:ext>
            </a:extLst>
          </p:cNvPr>
          <p:cNvSpPr txBox="1"/>
          <p:nvPr/>
        </p:nvSpPr>
        <p:spPr>
          <a:xfrm>
            <a:off x="8002167" y="3638382"/>
            <a:ext cx="2430264" cy="332860"/>
          </a:xfrm>
          <a:prstGeom prst="rect">
            <a:avLst/>
          </a:prstGeom>
          <a:noFill/>
          <a:ln>
            <a:noFill/>
          </a:ln>
        </p:spPr>
        <p:txBody>
          <a:bodyPr spcFirstLastPara="1" wrap="square" lIns="114560" tIns="76375" rIns="114560" bIns="0" anchor="t" anchorCtr="0">
            <a:noAutofit/>
          </a:bodyPr>
          <a:lstStyle/>
          <a:p>
            <a:pPr defTabSz="969937">
              <a:lnSpc>
                <a:spcPct val="115000"/>
              </a:lnSpc>
              <a:buSzPts val="1400"/>
            </a:pPr>
            <a:r>
              <a:rPr lang="ja" altLang="en-US" sz="848">
                <a:latin typeface="Yu Gothic Medium" panose="020B0500000000000000" pitchFamily="50" charset="-128"/>
                <a:ea typeface="Yu Gothic Medium" panose="020B0500000000000000" pitchFamily="50" charset="-128"/>
              </a:rPr>
              <a:t>口コミが欲しいテーマを文章で印象付ける。</a:t>
            </a:r>
            <a:endParaRPr sz="848">
              <a:latin typeface="Yu Gothic Medium" panose="020B0500000000000000" pitchFamily="50" charset="-128"/>
              <a:ea typeface="Yu Gothic Medium" panose="020B0500000000000000" pitchFamily="50" charset="-128"/>
            </a:endParaRPr>
          </a:p>
        </p:txBody>
      </p:sp>
      <p:sp>
        <p:nvSpPr>
          <p:cNvPr id="68" name="Google Shape;276;p33">
            <a:extLst>
              <a:ext uri="{FF2B5EF4-FFF2-40B4-BE49-F238E27FC236}">
                <a16:creationId xmlns:a16="http://schemas.microsoft.com/office/drawing/2014/main" id="{E9B3081D-EC7E-4886-B249-DAA9E143BC88}"/>
              </a:ext>
            </a:extLst>
          </p:cNvPr>
          <p:cNvSpPr txBox="1"/>
          <p:nvPr/>
        </p:nvSpPr>
        <p:spPr>
          <a:xfrm>
            <a:off x="9762021" y="4206539"/>
            <a:ext cx="905343" cy="1370584"/>
          </a:xfrm>
          <a:prstGeom prst="rect">
            <a:avLst/>
          </a:prstGeom>
          <a:noFill/>
          <a:ln>
            <a:noFill/>
          </a:ln>
        </p:spPr>
        <p:txBody>
          <a:bodyPr spcFirstLastPara="1" wrap="square" lIns="38187" tIns="76375" rIns="38187" bIns="0" anchor="t" anchorCtr="0">
            <a:noAutofit/>
          </a:bodyPr>
          <a:lstStyle/>
          <a:p>
            <a:pPr defTabSz="969937">
              <a:lnSpc>
                <a:spcPct val="115000"/>
              </a:lnSpc>
              <a:buSzPts val="1400"/>
            </a:pPr>
            <a:r>
              <a:rPr lang="ja" altLang="en-US" sz="848">
                <a:latin typeface="Yu Gothic Medium" panose="020B0500000000000000" pitchFamily="50" charset="-128"/>
                <a:ea typeface="Yu Gothic Medium" panose="020B0500000000000000" pitchFamily="50" charset="-128"/>
              </a:rPr>
              <a:t>クッションページは複数用意できるので、お客様の体験やキーワード（温泉、料理など）に合わせて依頼内容を変える。</a:t>
            </a:r>
            <a:endParaRPr sz="848">
              <a:latin typeface="Yu Gothic Medium" panose="020B0500000000000000" pitchFamily="50" charset="-128"/>
              <a:ea typeface="Yu Gothic Medium" panose="020B0500000000000000" pitchFamily="50" charset="-128"/>
            </a:endParaRPr>
          </a:p>
        </p:txBody>
      </p:sp>
      <p:pic>
        <p:nvPicPr>
          <p:cNvPr id="69" name="Google Shape;277;p33">
            <a:extLst>
              <a:ext uri="{FF2B5EF4-FFF2-40B4-BE49-F238E27FC236}">
                <a16:creationId xmlns:a16="http://schemas.microsoft.com/office/drawing/2014/main" id="{9845DA56-3A77-42D3-A1B5-9E38114D7199}"/>
              </a:ext>
            </a:extLst>
          </p:cNvPr>
          <p:cNvPicPr preferRelativeResize="0"/>
          <p:nvPr/>
        </p:nvPicPr>
        <p:blipFill rotWithShape="1">
          <a:blip r:embed="rId5">
            <a:alphaModFix/>
          </a:blip>
          <a:srcRect t="5687"/>
          <a:stretch/>
        </p:blipFill>
        <p:spPr>
          <a:xfrm>
            <a:off x="8726682" y="3971241"/>
            <a:ext cx="981239" cy="1646129"/>
          </a:xfrm>
          <a:prstGeom prst="rect">
            <a:avLst/>
          </a:prstGeom>
          <a:noFill/>
          <a:ln w="9525" cap="flat" cmpd="sng">
            <a:solidFill>
              <a:srgbClr val="D9D9D9"/>
            </a:solidFill>
            <a:prstDash val="solid"/>
            <a:round/>
            <a:headEnd type="none" w="sm" len="sm"/>
            <a:tailEnd type="none" w="sm" len="sm"/>
          </a:ln>
        </p:spPr>
      </p:pic>
      <p:pic>
        <p:nvPicPr>
          <p:cNvPr id="70" name="Google Shape;278;p33">
            <a:extLst>
              <a:ext uri="{FF2B5EF4-FFF2-40B4-BE49-F238E27FC236}">
                <a16:creationId xmlns:a16="http://schemas.microsoft.com/office/drawing/2014/main" id="{5A3C110F-EBD4-4EA8-8634-2999E702D20C}"/>
              </a:ext>
            </a:extLst>
          </p:cNvPr>
          <p:cNvPicPr preferRelativeResize="0"/>
          <p:nvPr/>
        </p:nvPicPr>
        <p:blipFill rotWithShape="1">
          <a:blip r:embed="rId6">
            <a:alphaModFix/>
          </a:blip>
          <a:srcRect t="5704"/>
          <a:stretch/>
        </p:blipFill>
        <p:spPr>
          <a:xfrm>
            <a:off x="7844094" y="4068935"/>
            <a:ext cx="981239" cy="1645792"/>
          </a:xfrm>
          <a:prstGeom prst="rect">
            <a:avLst/>
          </a:prstGeom>
          <a:noFill/>
          <a:ln w="9525" cap="flat" cmpd="sng">
            <a:solidFill>
              <a:srgbClr val="D9D9D9"/>
            </a:solidFill>
            <a:prstDash val="solid"/>
            <a:round/>
            <a:headEnd type="none" w="sm" len="sm"/>
            <a:tailEnd type="none" w="sm" len="sm"/>
          </a:ln>
        </p:spPr>
      </p:pic>
      <p:pic>
        <p:nvPicPr>
          <p:cNvPr id="71" name="図 70">
            <a:extLst>
              <a:ext uri="{FF2B5EF4-FFF2-40B4-BE49-F238E27FC236}">
                <a16:creationId xmlns:a16="http://schemas.microsoft.com/office/drawing/2014/main" id="{EB13322C-E8FA-4BC2-89F3-029241D6460C}"/>
              </a:ext>
            </a:extLst>
          </p:cNvPr>
          <p:cNvPicPr>
            <a:picLocks noChangeAspect="1"/>
          </p:cNvPicPr>
          <p:nvPr/>
        </p:nvPicPr>
        <p:blipFill>
          <a:blip r:embed="rId7"/>
          <a:stretch>
            <a:fillRect/>
          </a:stretch>
        </p:blipFill>
        <p:spPr>
          <a:xfrm>
            <a:off x="1458303" y="932273"/>
            <a:ext cx="1477904" cy="1108427"/>
          </a:xfrm>
          <a:prstGeom prst="rect">
            <a:avLst/>
          </a:prstGeom>
        </p:spPr>
      </p:pic>
    </p:spTree>
    <p:extLst>
      <p:ext uri="{BB962C8B-B14F-4D97-AF65-F5344CB8AC3E}">
        <p14:creationId xmlns:p14="http://schemas.microsoft.com/office/powerpoint/2010/main" val="32480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a:lnSpc>
                <a:spcPct val="115000"/>
              </a:lnSpc>
              <a:buSzPts val="2100"/>
            </a:pPr>
            <a:r>
              <a:rPr lang="ja-JP" altLang="en-US" sz="2400" b="1" dirty="0">
                <a:solidFill>
                  <a:schemeClr val="tx1"/>
                </a:solidFill>
                <a:latin typeface="Yu Gothic Medium" panose="020B0500000000000000" pitchFamily="50" charset="-128"/>
                <a:ea typeface="Yu Gothic Medium" panose="020B0500000000000000" pitchFamily="50" charset="-128"/>
                <a:sym typeface="Meiryo"/>
              </a:rPr>
              <a:t>会議を楽にするレポート</a:t>
            </a:r>
            <a:endParaRPr lang="ja-JP" altLang="en-US" sz="600" b="1" dirty="0">
              <a:solidFill>
                <a:schemeClr val="tx1"/>
              </a:solidFill>
              <a:latin typeface="Yu Gothic Medium" panose="020B0500000000000000" pitchFamily="50" charset="-128"/>
              <a:ea typeface="Yu Gothic Medium" panose="020B0500000000000000" pitchFamily="50" charset="-128"/>
            </a:endParaRPr>
          </a:p>
        </p:txBody>
      </p:sp>
      <p:pic>
        <p:nvPicPr>
          <p:cNvPr id="5" name="Google Shape;438;p52">
            <a:extLst>
              <a:ext uri="{FF2B5EF4-FFF2-40B4-BE49-F238E27FC236}">
                <a16:creationId xmlns:a16="http://schemas.microsoft.com/office/drawing/2014/main" id="{52AB11A6-765E-4B4A-9B53-9911A68AB3DA}"/>
              </a:ext>
            </a:extLst>
          </p:cNvPr>
          <p:cNvPicPr preferRelativeResize="0"/>
          <p:nvPr/>
        </p:nvPicPr>
        <p:blipFill rotWithShape="1">
          <a:blip r:embed="rId3">
            <a:alphaModFix/>
          </a:blip>
          <a:srcRect/>
          <a:stretch/>
        </p:blipFill>
        <p:spPr>
          <a:xfrm>
            <a:off x="1611434" y="2256793"/>
            <a:ext cx="4312039" cy="3626889"/>
          </a:xfrm>
          <a:prstGeom prst="rect">
            <a:avLst/>
          </a:prstGeom>
          <a:noFill/>
          <a:ln>
            <a:noFill/>
          </a:ln>
        </p:spPr>
      </p:pic>
      <p:sp>
        <p:nvSpPr>
          <p:cNvPr id="6" name="Google Shape;439;p52">
            <a:extLst>
              <a:ext uri="{FF2B5EF4-FFF2-40B4-BE49-F238E27FC236}">
                <a16:creationId xmlns:a16="http://schemas.microsoft.com/office/drawing/2014/main" id="{F2F4B845-D662-43CE-A7AC-764F00E0833D}"/>
              </a:ext>
            </a:extLst>
          </p:cNvPr>
          <p:cNvSpPr txBox="1">
            <a:spLocks/>
          </p:cNvSpPr>
          <p:nvPr/>
        </p:nvSpPr>
        <p:spPr>
          <a:xfrm>
            <a:off x="5031544" y="2063243"/>
            <a:ext cx="5654544" cy="2913499"/>
          </a:xfrm>
          <a:prstGeom prst="rect">
            <a:avLst/>
          </a:prstGeom>
          <a:noFill/>
          <a:ln>
            <a:noFill/>
          </a:ln>
        </p:spPr>
        <p:txBody>
          <a:bodyPr spcFirstLastPara="1" wrap="square" lIns="82939" tIns="82939" rIns="82939" bIns="8293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3600"/>
              <a:buFont typeface="Arial"/>
              <a:buNone/>
              <a:defRPr sz="36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3600"/>
              <a:buFont typeface="Arial"/>
              <a:buNone/>
              <a:defRPr sz="36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3600"/>
              <a:buFont typeface="Arial"/>
              <a:buNone/>
              <a:defRPr sz="36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3600"/>
              <a:buFont typeface="Arial"/>
              <a:buNone/>
              <a:defRPr sz="36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3600"/>
              <a:buFont typeface="Arial"/>
              <a:buNone/>
              <a:defRPr sz="36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3600"/>
              <a:buFont typeface="Arial"/>
              <a:buNone/>
              <a:defRPr sz="36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3600"/>
              <a:buFont typeface="Arial"/>
              <a:buNone/>
              <a:defRPr sz="36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3600"/>
              <a:buFont typeface="Arial"/>
              <a:buNone/>
              <a:defRPr sz="36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3600"/>
              <a:buFont typeface="Arial"/>
              <a:buNone/>
              <a:defRPr sz="3600" b="0" i="0" u="none" strike="noStrike" cap="none">
                <a:solidFill>
                  <a:srgbClr val="000000"/>
                </a:solidFill>
                <a:latin typeface="Arial"/>
                <a:ea typeface="Arial"/>
                <a:cs typeface="Arial"/>
                <a:sym typeface="Arial"/>
              </a:defRPr>
            </a:lvl9pPr>
          </a:lstStyle>
          <a:p>
            <a:pPr marL="244931" indent="-167053" algn="l" defTabSz="829502">
              <a:lnSpc>
                <a:spcPct val="150000"/>
              </a:lnSpc>
              <a:buSzPts val="1400"/>
              <a:buFont typeface="Meiryo"/>
              <a:buChar char="●"/>
            </a:pPr>
            <a:r>
              <a:rPr lang="ja-JP" altLang="en-US" sz="1815" dirty="0">
                <a:latin typeface="游ゴシック" panose="020B0400000000000000" pitchFamily="50" charset="-128"/>
                <a:ea typeface="游ゴシック" panose="020B0400000000000000" pitchFamily="50" charset="-128"/>
                <a:cs typeface="Meiryo"/>
                <a:sym typeface="Meiryo"/>
              </a:rPr>
              <a:t>検索（直接検索</a:t>
            </a:r>
            <a:r>
              <a:rPr lang="en-US" altLang="ja-JP" sz="1815" dirty="0">
                <a:latin typeface="游ゴシック" panose="020B0400000000000000" pitchFamily="50" charset="-128"/>
                <a:ea typeface="游ゴシック" panose="020B0400000000000000" pitchFamily="50" charset="-128"/>
                <a:cs typeface="Meiryo"/>
                <a:sym typeface="Meiryo"/>
              </a:rPr>
              <a:t>or</a:t>
            </a:r>
            <a:r>
              <a:rPr lang="ja-JP" altLang="en-US" sz="1815" dirty="0">
                <a:latin typeface="游ゴシック" panose="020B0400000000000000" pitchFamily="50" charset="-128"/>
                <a:ea typeface="游ゴシック" panose="020B0400000000000000" pitchFamily="50" charset="-128"/>
                <a:cs typeface="Meiryo"/>
                <a:sym typeface="Meiryo"/>
              </a:rPr>
              <a:t>間接検索）が増えていますか？</a:t>
            </a:r>
          </a:p>
          <a:p>
            <a:pPr marL="244931" indent="-167053" algn="l" defTabSz="829502">
              <a:lnSpc>
                <a:spcPct val="150000"/>
              </a:lnSpc>
              <a:buSzPts val="1400"/>
              <a:buFont typeface="Meiryo"/>
              <a:buChar char="●"/>
            </a:pPr>
            <a:r>
              <a:rPr lang="ja-JP" altLang="en-US" sz="1815" dirty="0">
                <a:latin typeface="游ゴシック" panose="020B0400000000000000" pitchFamily="50" charset="-128"/>
                <a:ea typeface="游ゴシック" panose="020B0400000000000000" pitchFamily="50" charset="-128"/>
                <a:cs typeface="Meiryo"/>
                <a:sym typeface="Meiryo"/>
              </a:rPr>
              <a:t>電話や経路検索等のユーザーアクションが増えていますか？</a:t>
            </a:r>
          </a:p>
          <a:p>
            <a:pPr marL="244931" indent="-167053" algn="l" defTabSz="829502">
              <a:lnSpc>
                <a:spcPct val="150000"/>
              </a:lnSpc>
              <a:buSzPts val="1400"/>
              <a:buFont typeface="Meiryo"/>
              <a:buChar char="●"/>
            </a:pPr>
            <a:r>
              <a:rPr lang="ja-JP" altLang="en-US" sz="1815" dirty="0">
                <a:latin typeface="游ゴシック" panose="020B0400000000000000" pitchFamily="50" charset="-128"/>
                <a:ea typeface="游ゴシック" panose="020B0400000000000000" pitchFamily="50" charset="-128"/>
                <a:cs typeface="Meiryo"/>
                <a:sym typeface="Meiryo"/>
              </a:rPr>
              <a:t>クチコミは増えていますか？評価も上々ですか？</a:t>
            </a:r>
          </a:p>
          <a:p>
            <a:pPr marL="244931" indent="-167053" algn="l" defTabSz="829502">
              <a:lnSpc>
                <a:spcPct val="150000"/>
              </a:lnSpc>
              <a:buSzPts val="1400"/>
              <a:buFont typeface="Meiryo"/>
              <a:buChar char="●"/>
            </a:pPr>
            <a:r>
              <a:rPr lang="ja-JP" altLang="en-US" sz="1815" dirty="0">
                <a:latin typeface="游ゴシック" panose="020B0400000000000000" pitchFamily="50" charset="-128"/>
                <a:ea typeface="游ゴシック" panose="020B0400000000000000" pitchFamily="50" charset="-128"/>
                <a:cs typeface="Meiryo"/>
                <a:sym typeface="Meiryo"/>
              </a:rPr>
              <a:t>投稿はユーザーに届いていますか？</a:t>
            </a:r>
          </a:p>
          <a:p>
            <a:pPr marL="244931" indent="-167053" algn="l" defTabSz="829502">
              <a:lnSpc>
                <a:spcPct val="150000"/>
              </a:lnSpc>
              <a:buSzPts val="1400"/>
              <a:buFont typeface="Meiryo"/>
              <a:buChar char="●"/>
            </a:pPr>
            <a:r>
              <a:rPr lang="ja-JP" altLang="en-US" sz="1815" dirty="0">
                <a:latin typeface="游ゴシック" panose="020B0400000000000000" pitchFamily="50" charset="-128"/>
                <a:ea typeface="游ゴシック" panose="020B0400000000000000" pitchFamily="50" charset="-128"/>
                <a:cs typeface="Meiryo"/>
                <a:sym typeface="Meiryo"/>
              </a:rPr>
              <a:t>どんな投稿の閲覧回数が多いですか？</a:t>
            </a:r>
          </a:p>
        </p:txBody>
      </p:sp>
      <p:pic>
        <p:nvPicPr>
          <p:cNvPr id="9" name="図 8">
            <a:extLst>
              <a:ext uri="{FF2B5EF4-FFF2-40B4-BE49-F238E27FC236}">
                <a16:creationId xmlns:a16="http://schemas.microsoft.com/office/drawing/2014/main" id="{29FCD686-2ECA-4F09-B5DD-F399E15C0067}"/>
              </a:ext>
            </a:extLst>
          </p:cNvPr>
          <p:cNvPicPr>
            <a:picLocks noChangeAspect="1"/>
          </p:cNvPicPr>
          <p:nvPr/>
        </p:nvPicPr>
        <p:blipFill>
          <a:blip r:embed="rId4"/>
          <a:stretch>
            <a:fillRect/>
          </a:stretch>
        </p:blipFill>
        <p:spPr>
          <a:xfrm>
            <a:off x="1209637" y="885252"/>
            <a:ext cx="1477904" cy="1108427"/>
          </a:xfrm>
          <a:prstGeom prst="rect">
            <a:avLst/>
          </a:prstGeom>
        </p:spPr>
      </p:pic>
      <p:sp>
        <p:nvSpPr>
          <p:cNvPr id="10" name="テキスト ボックス 9">
            <a:extLst>
              <a:ext uri="{FF2B5EF4-FFF2-40B4-BE49-F238E27FC236}">
                <a16:creationId xmlns:a16="http://schemas.microsoft.com/office/drawing/2014/main" id="{694689F4-CDA0-438B-8D1F-67E415F38BB1}"/>
              </a:ext>
            </a:extLst>
          </p:cNvPr>
          <p:cNvSpPr txBox="1"/>
          <p:nvPr/>
        </p:nvSpPr>
        <p:spPr>
          <a:xfrm>
            <a:off x="2284478" y="1073609"/>
            <a:ext cx="8850887" cy="98616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defTabSz="829502"/>
            <a:r>
              <a:rPr lang="ja-JP" altLang="en-US" sz="1452" dirty="0">
                <a:solidFill>
                  <a:sysClr val="windowText" lastClr="000000"/>
                </a:solidFill>
                <a:latin typeface="游ゴシック" panose="020B0400000000000000" pitchFamily="50" charset="-128"/>
                <a:ea typeface="游ゴシック" panose="020B0400000000000000" pitchFamily="50" charset="-128"/>
              </a:rPr>
              <a:t>面倒なレポートをわずか</a:t>
            </a:r>
            <a:r>
              <a:rPr lang="en-US" altLang="ja-JP" sz="1452" dirty="0">
                <a:solidFill>
                  <a:sysClr val="windowText" lastClr="000000"/>
                </a:solidFill>
                <a:latin typeface="游ゴシック" panose="020B0400000000000000" pitchFamily="50" charset="-128"/>
                <a:ea typeface="游ゴシック" panose="020B0400000000000000" pitchFamily="50" charset="-128"/>
              </a:rPr>
              <a:t>1</a:t>
            </a:r>
            <a:r>
              <a:rPr lang="ja-JP" altLang="en-US" sz="1452" dirty="0">
                <a:solidFill>
                  <a:sysClr val="windowText" lastClr="000000"/>
                </a:solidFill>
                <a:latin typeface="游ゴシック" panose="020B0400000000000000" pitchFamily="50" charset="-128"/>
                <a:ea typeface="游ゴシック" panose="020B0400000000000000" pitchFamily="50" charset="-128"/>
              </a:rPr>
              <a:t>秒で作成可能</a:t>
            </a:r>
          </a:p>
          <a:p>
            <a:pPr defTabSz="829502"/>
            <a:r>
              <a:rPr lang="ja-JP" altLang="en-US" sz="1452" dirty="0">
                <a:solidFill>
                  <a:sysClr val="windowText" lastClr="000000"/>
                </a:solidFill>
                <a:latin typeface="游ゴシック" panose="020B0400000000000000" pitchFamily="50" charset="-128"/>
                <a:ea typeface="游ゴシック" panose="020B0400000000000000" pitchFamily="50" charset="-128"/>
              </a:rPr>
              <a:t>レポートは予め設定いただければ毎月</a:t>
            </a:r>
            <a:r>
              <a:rPr lang="en-US" altLang="ja-JP" sz="1452" dirty="0">
                <a:solidFill>
                  <a:sysClr val="windowText" lastClr="000000"/>
                </a:solidFill>
                <a:latin typeface="游ゴシック" panose="020B0400000000000000" pitchFamily="50" charset="-128"/>
                <a:ea typeface="游ゴシック" panose="020B0400000000000000" pitchFamily="50" charset="-128"/>
              </a:rPr>
              <a:t>5</a:t>
            </a:r>
            <a:r>
              <a:rPr lang="ja-JP" altLang="en-US" sz="1452" dirty="0">
                <a:solidFill>
                  <a:sysClr val="windowText" lastClr="000000"/>
                </a:solidFill>
                <a:latin typeface="游ゴシック" panose="020B0400000000000000" pitchFamily="50" charset="-128"/>
                <a:ea typeface="游ゴシック" panose="020B0400000000000000" pitchFamily="50" charset="-128"/>
              </a:rPr>
              <a:t>日</a:t>
            </a:r>
            <a:r>
              <a:rPr lang="en-US" altLang="ja-JP" sz="1452" dirty="0">
                <a:solidFill>
                  <a:sysClr val="windowText" lastClr="000000"/>
                </a:solidFill>
                <a:latin typeface="游ゴシック" panose="020B0400000000000000" pitchFamily="50" charset="-128"/>
                <a:ea typeface="游ゴシック" panose="020B0400000000000000" pitchFamily="50" charset="-128"/>
              </a:rPr>
              <a:t>or10</a:t>
            </a:r>
            <a:r>
              <a:rPr lang="ja-JP" altLang="en-US" sz="1452" dirty="0">
                <a:solidFill>
                  <a:sysClr val="windowText" lastClr="000000"/>
                </a:solidFill>
                <a:latin typeface="游ゴシック" panose="020B0400000000000000" pitchFamily="50" charset="-128"/>
                <a:ea typeface="游ゴシック" panose="020B0400000000000000" pitchFamily="50" charset="-128"/>
              </a:rPr>
              <a:t>日に自動でレポート（</a:t>
            </a:r>
            <a:r>
              <a:rPr lang="en-US" altLang="ja-JP" sz="1452" dirty="0">
                <a:solidFill>
                  <a:sysClr val="windowText" lastClr="000000"/>
                </a:solidFill>
                <a:latin typeface="游ゴシック" panose="020B0400000000000000" pitchFamily="50" charset="-128"/>
                <a:ea typeface="游ゴシック" panose="020B0400000000000000" pitchFamily="50" charset="-128"/>
              </a:rPr>
              <a:t>PDF</a:t>
            </a:r>
            <a:r>
              <a:rPr lang="ja-JP" altLang="en-US" sz="1452" dirty="0">
                <a:solidFill>
                  <a:sysClr val="windowText" lastClr="000000"/>
                </a:solidFill>
                <a:latin typeface="游ゴシック" panose="020B0400000000000000" pitchFamily="50" charset="-128"/>
                <a:ea typeface="游ゴシック" panose="020B0400000000000000" pitchFamily="50" charset="-128"/>
              </a:rPr>
              <a:t>）を指定のメールアドレスに送付します。各店舗毎、エリア毎等は自由に設定頂けます。</a:t>
            </a:r>
          </a:p>
          <a:p>
            <a:pPr defTabSz="829502"/>
            <a:r>
              <a:rPr lang="ja-JP" altLang="en-US" sz="1452" dirty="0">
                <a:solidFill>
                  <a:sysClr val="windowText" lastClr="000000"/>
                </a:solidFill>
                <a:latin typeface="游ゴシック" panose="020B0400000000000000" pitchFamily="50" charset="-128"/>
                <a:ea typeface="游ゴシック" panose="020B0400000000000000" pitchFamily="50" charset="-128"/>
              </a:rPr>
              <a:t>（例：エリアご担当者様へ担当の</a:t>
            </a:r>
            <a:r>
              <a:rPr lang="en-US" altLang="ja-JP" sz="1452" dirty="0">
                <a:solidFill>
                  <a:sysClr val="windowText" lastClr="000000"/>
                </a:solidFill>
                <a:latin typeface="游ゴシック" panose="020B0400000000000000" pitchFamily="50" charset="-128"/>
                <a:ea typeface="游ゴシック" panose="020B0400000000000000" pitchFamily="50" charset="-128"/>
              </a:rPr>
              <a:t>10</a:t>
            </a:r>
            <a:r>
              <a:rPr lang="ja-JP" altLang="en-US" sz="1452" dirty="0">
                <a:solidFill>
                  <a:sysClr val="windowText" lastClr="000000"/>
                </a:solidFill>
                <a:latin typeface="游ゴシック" panose="020B0400000000000000" pitchFamily="50" charset="-128"/>
                <a:ea typeface="游ゴシック" panose="020B0400000000000000" pitchFamily="50" charset="-128"/>
              </a:rPr>
              <a:t>店舗分のレポートを毎月</a:t>
            </a:r>
            <a:r>
              <a:rPr lang="en-US" altLang="ja-JP" sz="1452" dirty="0">
                <a:solidFill>
                  <a:sysClr val="windowText" lastClr="000000"/>
                </a:solidFill>
                <a:latin typeface="游ゴシック" panose="020B0400000000000000" pitchFamily="50" charset="-128"/>
                <a:ea typeface="游ゴシック" panose="020B0400000000000000" pitchFamily="50" charset="-128"/>
              </a:rPr>
              <a:t>10</a:t>
            </a:r>
            <a:r>
              <a:rPr lang="ja-JP" altLang="en-US" sz="1452" dirty="0">
                <a:solidFill>
                  <a:sysClr val="windowText" lastClr="000000"/>
                </a:solidFill>
                <a:latin typeface="游ゴシック" panose="020B0400000000000000" pitchFamily="50" charset="-128"/>
                <a:ea typeface="游ゴシック" panose="020B0400000000000000" pitchFamily="50" charset="-128"/>
              </a:rPr>
              <a:t>日に送付する等）　</a:t>
            </a:r>
          </a:p>
        </p:txBody>
      </p:sp>
      <p:sp>
        <p:nvSpPr>
          <p:cNvPr id="7" name="テキスト ボックス 6">
            <a:extLst>
              <a:ext uri="{FF2B5EF4-FFF2-40B4-BE49-F238E27FC236}">
                <a16:creationId xmlns:a16="http://schemas.microsoft.com/office/drawing/2014/main" id="{44DDECC3-B1BE-4AD5-AB7B-2380938E6919}"/>
              </a:ext>
            </a:extLst>
          </p:cNvPr>
          <p:cNvSpPr txBox="1"/>
          <p:nvPr/>
        </p:nvSpPr>
        <p:spPr>
          <a:xfrm>
            <a:off x="4959691" y="291422"/>
            <a:ext cx="5306980" cy="523220"/>
          </a:xfrm>
          <a:prstGeom prst="rect">
            <a:avLst/>
          </a:prstGeom>
          <a:solidFill>
            <a:srgbClr val="FF0000"/>
          </a:solidFill>
        </p:spPr>
        <p:txBody>
          <a:bodyPr wrap="square" rtlCol="0">
            <a:spAutoFit/>
          </a:bodyPr>
          <a:lstStyle/>
          <a:p>
            <a:r>
              <a:rPr kumimoji="1" lang="ja-JP" altLang="en-US" sz="2800" b="1" dirty="0">
                <a:solidFill>
                  <a:schemeClr val="bg1"/>
                </a:solidFill>
                <a:latin typeface="Yu Gothic Medium" panose="020B0500000000000000" pitchFamily="50" charset="-128"/>
                <a:ea typeface="Yu Gothic Medium" panose="020B0500000000000000" pitchFamily="50" charset="-128"/>
              </a:rPr>
              <a:t>注意）</a:t>
            </a:r>
            <a:r>
              <a:rPr kumimoji="1" lang="en-US" altLang="ja-JP" sz="2800" b="1" dirty="0">
                <a:solidFill>
                  <a:schemeClr val="bg1"/>
                </a:solidFill>
                <a:latin typeface="Yu Gothic Medium" panose="020B0500000000000000" pitchFamily="50" charset="-128"/>
                <a:ea typeface="Yu Gothic Medium" panose="020B0500000000000000" pitchFamily="50" charset="-128"/>
              </a:rPr>
              <a:t>Google</a:t>
            </a:r>
            <a:r>
              <a:rPr kumimoji="1" lang="ja-JP" altLang="en-US" sz="2800" b="1" dirty="0">
                <a:solidFill>
                  <a:schemeClr val="bg1"/>
                </a:solidFill>
                <a:latin typeface="Yu Gothic Medium" panose="020B0500000000000000" pitchFamily="50" charset="-128"/>
                <a:ea typeface="Yu Gothic Medium" panose="020B0500000000000000" pitchFamily="50" charset="-128"/>
              </a:rPr>
              <a:t>では出来ません！</a:t>
            </a:r>
          </a:p>
        </p:txBody>
      </p:sp>
    </p:spTree>
    <p:extLst>
      <p:ext uri="{BB962C8B-B14F-4D97-AF65-F5344CB8AC3E}">
        <p14:creationId xmlns:p14="http://schemas.microsoft.com/office/powerpoint/2010/main" val="35560652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sp>
        <p:nvSpPr>
          <p:cNvPr id="37" name="Google Shape;37;p7"/>
          <p:cNvSpPr txBox="1"/>
          <p:nvPr/>
        </p:nvSpPr>
        <p:spPr>
          <a:xfrm>
            <a:off x="378508" y="533659"/>
            <a:ext cx="8356259" cy="326284"/>
          </a:xfrm>
          <a:prstGeom prst="rect">
            <a:avLst/>
          </a:prstGeom>
          <a:noFill/>
          <a:ln>
            <a:noFill/>
          </a:ln>
        </p:spPr>
        <p:txBody>
          <a:bodyPr spcFirstLastPara="1" wrap="square" lIns="0" tIns="0" rIns="0" bIns="0" anchor="ctr" anchorCtr="0">
            <a:noAutofit/>
          </a:bodyPr>
          <a:lstStyle/>
          <a:p>
            <a:pPr defTabSz="914354">
              <a:defRPr/>
            </a:pPr>
            <a:r>
              <a:rPr lang="ja-JP" altLang="en-US" sz="2200" b="1" dirty="0"/>
              <a:t>ではどうすればいいのか？</a:t>
            </a:r>
            <a:endParaRPr sz="2200" b="1" dirty="0"/>
          </a:p>
        </p:txBody>
      </p:sp>
      <p:sp>
        <p:nvSpPr>
          <p:cNvPr id="10" name="Google Shape;37;p7">
            <a:extLst>
              <a:ext uri="{FF2B5EF4-FFF2-40B4-BE49-F238E27FC236}">
                <a16:creationId xmlns:a16="http://schemas.microsoft.com/office/drawing/2014/main" id="{D9E77B94-FD40-436B-92D8-C67E612776EA}"/>
              </a:ext>
            </a:extLst>
          </p:cNvPr>
          <p:cNvSpPr txBox="1"/>
          <p:nvPr/>
        </p:nvSpPr>
        <p:spPr>
          <a:xfrm>
            <a:off x="3120414" y="2542669"/>
            <a:ext cx="5951171" cy="1772661"/>
          </a:xfrm>
          <a:prstGeom prst="rect">
            <a:avLst/>
          </a:prstGeom>
          <a:noFill/>
          <a:ln>
            <a:noFill/>
          </a:ln>
        </p:spPr>
        <p:txBody>
          <a:bodyPr spcFirstLastPara="1" wrap="square" lIns="0" tIns="0" rIns="0" bIns="0" anchor="ctr" anchorCtr="0">
            <a:noAutofit/>
          </a:bodyPr>
          <a:lstStyle/>
          <a:p>
            <a:pPr marL="742950" indent="-742950" defTabSz="914354">
              <a:buFont typeface="+mj-lt"/>
              <a:buAutoNum type="arabicPeriod" startAt="2"/>
              <a:defRPr/>
            </a:pPr>
            <a:r>
              <a:rPr lang="ja-JP" altLang="en-US" sz="4000" b="1" dirty="0">
                <a:latin typeface="メイリオ" panose="020B0604030504040204" pitchFamily="50" charset="-128"/>
                <a:ea typeface="メイリオ" panose="020B0604030504040204" pitchFamily="50" charset="-128"/>
              </a:rPr>
              <a:t>アクセスを集める</a:t>
            </a:r>
            <a:endParaRPr lang="en-US" altLang="ja-JP" sz="40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9676998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a:buClr>
                <a:schemeClr val="dk1"/>
              </a:buClr>
              <a:buSzPts val="1100"/>
            </a:pPr>
            <a:r>
              <a:rPr lang="en-US" altLang="ja-JP" sz="2400" b="1" dirty="0">
                <a:latin typeface="Meiryo"/>
                <a:ea typeface="Meiryo"/>
                <a:cs typeface="Meiryo"/>
                <a:sym typeface="Meiryo"/>
              </a:rPr>
              <a:t>7</a:t>
            </a:r>
            <a:r>
              <a:rPr lang="ja-JP" altLang="en-US" sz="2400" b="1" dirty="0">
                <a:latin typeface="Meiryo"/>
                <a:ea typeface="Meiryo"/>
                <a:cs typeface="Meiryo"/>
                <a:sym typeface="Meiryo"/>
              </a:rPr>
              <a:t>，構造化マークアップ</a:t>
            </a:r>
          </a:p>
        </p:txBody>
      </p:sp>
      <p:sp>
        <p:nvSpPr>
          <p:cNvPr id="11" name="テキスト ボックス 10">
            <a:extLst>
              <a:ext uri="{FF2B5EF4-FFF2-40B4-BE49-F238E27FC236}">
                <a16:creationId xmlns:a16="http://schemas.microsoft.com/office/drawing/2014/main" id="{FAF27DD9-ECBD-4789-9D43-10E292B8F2A1}"/>
              </a:ext>
            </a:extLst>
          </p:cNvPr>
          <p:cNvSpPr txBox="1"/>
          <p:nvPr/>
        </p:nvSpPr>
        <p:spPr>
          <a:xfrm>
            <a:off x="4593931" y="253679"/>
            <a:ext cx="5306980" cy="523220"/>
          </a:xfrm>
          <a:prstGeom prst="rect">
            <a:avLst/>
          </a:prstGeom>
          <a:solidFill>
            <a:srgbClr val="FF0000"/>
          </a:solidFill>
        </p:spPr>
        <p:txBody>
          <a:bodyPr wrap="square" rtlCol="0">
            <a:spAutoFit/>
          </a:bodyPr>
          <a:lstStyle/>
          <a:p>
            <a:r>
              <a:rPr kumimoji="1" lang="ja-JP" altLang="en-US" sz="2800" b="1" dirty="0">
                <a:solidFill>
                  <a:schemeClr val="bg1"/>
                </a:solidFill>
                <a:latin typeface="Yu Gothic Medium" panose="020B0500000000000000" pitchFamily="50" charset="-128"/>
                <a:ea typeface="Yu Gothic Medium" panose="020B0500000000000000" pitchFamily="50" charset="-128"/>
              </a:rPr>
              <a:t>注意）</a:t>
            </a:r>
            <a:r>
              <a:rPr kumimoji="1" lang="en-US" altLang="ja-JP" sz="2800" b="1" dirty="0">
                <a:solidFill>
                  <a:schemeClr val="bg1"/>
                </a:solidFill>
                <a:latin typeface="Yu Gothic Medium" panose="020B0500000000000000" pitchFamily="50" charset="-128"/>
                <a:ea typeface="Yu Gothic Medium" panose="020B0500000000000000" pitchFamily="50" charset="-128"/>
              </a:rPr>
              <a:t>Google</a:t>
            </a:r>
            <a:r>
              <a:rPr kumimoji="1" lang="ja-JP" altLang="en-US" sz="2800" b="1" dirty="0">
                <a:solidFill>
                  <a:schemeClr val="bg1"/>
                </a:solidFill>
                <a:latin typeface="Yu Gothic Medium" panose="020B0500000000000000" pitchFamily="50" charset="-128"/>
                <a:ea typeface="Yu Gothic Medium" panose="020B0500000000000000" pitchFamily="50" charset="-128"/>
              </a:rPr>
              <a:t>では出来ません！</a:t>
            </a:r>
          </a:p>
        </p:txBody>
      </p:sp>
      <p:sp>
        <p:nvSpPr>
          <p:cNvPr id="12" name="Google Shape;361;p35">
            <a:extLst>
              <a:ext uri="{FF2B5EF4-FFF2-40B4-BE49-F238E27FC236}">
                <a16:creationId xmlns:a16="http://schemas.microsoft.com/office/drawing/2014/main" id="{6BAF0281-57D7-493F-ABC3-85F939E0482D}"/>
              </a:ext>
            </a:extLst>
          </p:cNvPr>
          <p:cNvSpPr txBox="1"/>
          <p:nvPr/>
        </p:nvSpPr>
        <p:spPr>
          <a:xfrm>
            <a:off x="1412031" y="1046580"/>
            <a:ext cx="10170371" cy="1189043"/>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106901" tIns="106901" rIns="106901" bIns="106901" anchor="t" anchorCtr="0">
            <a:noAutofit/>
          </a:bodyPr>
          <a:lstStyle/>
          <a:p>
            <a:pPr defTabSz="1069155"/>
            <a:r>
              <a:rPr lang="en-US" altLang="ja-JP" sz="2000" dirty="0">
                <a:latin typeface="Yu Gothic Medium" panose="020B0500000000000000" pitchFamily="50" charset="-128"/>
                <a:ea typeface="Yu Gothic Medium" panose="020B0500000000000000" pitchFamily="50" charset="-128"/>
              </a:rPr>
              <a:t>【</a:t>
            </a:r>
            <a:r>
              <a:rPr lang="ja-JP" altLang="en-US" sz="2000" dirty="0">
                <a:latin typeface="Yu Gothic Medium" panose="020B0500000000000000" pitchFamily="50" charset="-128"/>
                <a:ea typeface="Yu Gothic Medium" panose="020B0500000000000000" pitchFamily="50" charset="-128"/>
              </a:rPr>
              <a:t>課題</a:t>
            </a:r>
            <a:r>
              <a:rPr lang="en-US" altLang="ja-JP" sz="2000" dirty="0">
                <a:latin typeface="Yu Gothic Medium" panose="020B0500000000000000" pitchFamily="50" charset="-128"/>
                <a:ea typeface="Yu Gothic Medium" panose="020B0500000000000000" pitchFamily="50" charset="-128"/>
              </a:rPr>
              <a:t>】</a:t>
            </a:r>
            <a:r>
              <a:rPr lang="ja-JP" altLang="en-US" sz="2000" dirty="0">
                <a:latin typeface="Yu Gothic Medium" panose="020B0500000000000000" pitchFamily="50" charset="-128"/>
                <a:ea typeface="Yu Gothic Medium" panose="020B0500000000000000" pitchFamily="50" charset="-128"/>
              </a:rPr>
              <a:t>サイトの</a:t>
            </a:r>
            <a:r>
              <a:rPr lang="en-US" altLang="ja-JP" sz="2000" dirty="0">
                <a:latin typeface="Yu Gothic Medium" panose="020B0500000000000000" pitchFamily="50" charset="-128"/>
                <a:ea typeface="Yu Gothic Medium" panose="020B0500000000000000" pitchFamily="50" charset="-128"/>
              </a:rPr>
              <a:t>MEO</a:t>
            </a:r>
            <a:r>
              <a:rPr lang="ja-JP" altLang="en-US" sz="2000" dirty="0">
                <a:latin typeface="Yu Gothic Medium" panose="020B0500000000000000" pitchFamily="50" charset="-128"/>
                <a:ea typeface="Yu Gothic Medium" panose="020B0500000000000000" pitchFamily="50" charset="-128"/>
              </a:rPr>
              <a:t>対策が出来ていない</a:t>
            </a:r>
            <a:endParaRPr lang="en-US" altLang="ja-JP" sz="2000" dirty="0">
              <a:latin typeface="Yu Gothic Medium" panose="020B0500000000000000" pitchFamily="50" charset="-128"/>
              <a:ea typeface="Yu Gothic Medium" panose="020B0500000000000000" pitchFamily="50" charset="-128"/>
            </a:endParaRPr>
          </a:p>
          <a:p>
            <a:pPr defTabSz="1069155"/>
            <a:r>
              <a:rPr lang="en-US" altLang="ja-JP" sz="2000" dirty="0">
                <a:latin typeface="Yu Gothic Medium" panose="020B0500000000000000" pitchFamily="50" charset="-128"/>
                <a:ea typeface="Yu Gothic Medium" panose="020B0500000000000000" pitchFamily="50" charset="-128"/>
              </a:rPr>
              <a:t>【</a:t>
            </a:r>
            <a:r>
              <a:rPr lang="ja-JP" altLang="en-US" sz="2000" dirty="0">
                <a:latin typeface="Yu Gothic Medium" panose="020B0500000000000000" pitchFamily="50" charset="-128"/>
                <a:ea typeface="Yu Gothic Medium" panose="020B0500000000000000" pitchFamily="50" charset="-128"/>
              </a:rPr>
              <a:t>機能</a:t>
            </a:r>
            <a:r>
              <a:rPr lang="en-US" altLang="ja-JP" sz="2000" dirty="0">
                <a:latin typeface="Yu Gothic Medium" panose="020B0500000000000000" pitchFamily="50" charset="-128"/>
                <a:ea typeface="Yu Gothic Medium" panose="020B0500000000000000" pitchFamily="50" charset="-128"/>
              </a:rPr>
              <a:t>】</a:t>
            </a:r>
            <a:r>
              <a:rPr lang="ja-JP" altLang="en-US" sz="2000" dirty="0">
                <a:latin typeface="Yu Gothic Medium" panose="020B0500000000000000" pitchFamily="50" charset="-128"/>
                <a:ea typeface="Yu Gothic Medium" panose="020B0500000000000000" pitchFamily="50" charset="-128"/>
              </a:rPr>
              <a:t>構造化マークアップをする事により</a:t>
            </a:r>
            <a:r>
              <a:rPr lang="en-US" altLang="ja-JP" sz="2000" dirty="0">
                <a:latin typeface="Yu Gothic Medium" panose="020B0500000000000000" pitchFamily="50" charset="-128"/>
                <a:ea typeface="Yu Gothic Medium" panose="020B0500000000000000" pitchFamily="50" charset="-128"/>
              </a:rPr>
              <a:t>MEO</a:t>
            </a:r>
            <a:r>
              <a:rPr lang="ja-JP" altLang="en-US" sz="2000" dirty="0">
                <a:latin typeface="Yu Gothic Medium" panose="020B0500000000000000" pitchFamily="50" charset="-128"/>
                <a:ea typeface="Yu Gothic Medium" panose="020B0500000000000000" pitchFamily="50" charset="-128"/>
              </a:rPr>
              <a:t>強化</a:t>
            </a:r>
            <a:endParaRPr lang="en-US" altLang="ja-JP" sz="2000" dirty="0">
              <a:latin typeface="Yu Gothic Medium" panose="020B0500000000000000" pitchFamily="50" charset="-128"/>
              <a:ea typeface="Yu Gothic Medium" panose="020B0500000000000000" pitchFamily="50" charset="-128"/>
            </a:endParaRPr>
          </a:p>
          <a:p>
            <a:pPr defTabSz="1069155"/>
            <a:r>
              <a:rPr lang="en-US" altLang="ja-JP" sz="2000" dirty="0">
                <a:latin typeface="Yu Gothic Medium" panose="020B0500000000000000" pitchFamily="50" charset="-128"/>
                <a:ea typeface="Yu Gothic Medium" panose="020B0500000000000000" pitchFamily="50" charset="-128"/>
              </a:rPr>
              <a:t>【</a:t>
            </a:r>
            <a:r>
              <a:rPr lang="ja-JP" altLang="en-US" sz="2000" dirty="0">
                <a:latin typeface="Yu Gothic Medium" panose="020B0500000000000000" pitchFamily="50" charset="-128"/>
                <a:ea typeface="Yu Gothic Medium" panose="020B0500000000000000" pitchFamily="50" charset="-128"/>
              </a:rPr>
              <a:t>成果</a:t>
            </a:r>
            <a:r>
              <a:rPr lang="en-US" altLang="ja-JP" sz="2000" dirty="0">
                <a:latin typeface="Yu Gothic Medium" panose="020B0500000000000000" pitchFamily="50" charset="-128"/>
                <a:ea typeface="Yu Gothic Medium" panose="020B0500000000000000" pitchFamily="50" charset="-128"/>
              </a:rPr>
              <a:t>】</a:t>
            </a:r>
            <a:r>
              <a:rPr lang="ja-JP" altLang="en-US" sz="2000" dirty="0">
                <a:latin typeface="Yu Gothic Medium" panose="020B0500000000000000" pitchFamily="50" charset="-128"/>
                <a:ea typeface="Yu Gothic Medium" panose="020B0500000000000000" pitchFamily="50" charset="-128"/>
              </a:rPr>
              <a:t>順位大幅アップによるアクセス増加の可能性</a:t>
            </a:r>
          </a:p>
        </p:txBody>
      </p:sp>
      <p:pic>
        <p:nvPicPr>
          <p:cNvPr id="14" name="図 13">
            <a:extLst>
              <a:ext uri="{FF2B5EF4-FFF2-40B4-BE49-F238E27FC236}">
                <a16:creationId xmlns:a16="http://schemas.microsoft.com/office/drawing/2014/main" id="{7A552876-7B62-4470-B2B5-29B96CF04D24}"/>
              </a:ext>
            </a:extLst>
          </p:cNvPr>
          <p:cNvPicPr>
            <a:picLocks noChangeAspect="1"/>
          </p:cNvPicPr>
          <p:nvPr/>
        </p:nvPicPr>
        <p:blipFill>
          <a:blip r:embed="rId3"/>
          <a:stretch>
            <a:fillRect/>
          </a:stretch>
        </p:blipFill>
        <p:spPr>
          <a:xfrm>
            <a:off x="314005" y="1061543"/>
            <a:ext cx="1629115" cy="1221836"/>
          </a:xfrm>
          <a:prstGeom prst="rect">
            <a:avLst/>
          </a:prstGeom>
        </p:spPr>
      </p:pic>
      <p:sp>
        <p:nvSpPr>
          <p:cNvPr id="7" name="Google Shape;423;p40">
            <a:extLst>
              <a:ext uri="{FF2B5EF4-FFF2-40B4-BE49-F238E27FC236}">
                <a16:creationId xmlns:a16="http://schemas.microsoft.com/office/drawing/2014/main" id="{BE4A8A35-32AD-4A87-BEB1-D5CF238DC009}"/>
              </a:ext>
            </a:extLst>
          </p:cNvPr>
          <p:cNvSpPr txBox="1"/>
          <p:nvPr/>
        </p:nvSpPr>
        <p:spPr>
          <a:xfrm>
            <a:off x="2046345" y="2283381"/>
            <a:ext cx="8933681" cy="346425"/>
          </a:xfrm>
          <a:prstGeom prst="rect">
            <a:avLst/>
          </a:prstGeom>
          <a:noFill/>
          <a:ln>
            <a:noFill/>
          </a:ln>
        </p:spPr>
        <p:txBody>
          <a:bodyPr spcFirstLastPara="1" wrap="square" lIns="91425" tIns="91425" rIns="91425" bIns="91425" anchor="t" anchorCtr="0">
            <a:noAutofit/>
          </a:bodyPr>
          <a:lstStyle/>
          <a:p>
            <a:r>
              <a:rPr lang="ja" altLang="en-US" sz="1600" dirty="0">
                <a:solidFill>
                  <a:schemeClr val="dk1"/>
                </a:solidFill>
                <a:latin typeface="Yu Gothic Medium" panose="020B0500000000000000" pitchFamily="50" charset="-128"/>
                <a:ea typeface="Yu Gothic Medium" panose="020B0500000000000000" pitchFamily="50" charset="-128"/>
              </a:rPr>
              <a:t>例　</a:t>
            </a:r>
            <a:r>
              <a:rPr lang="ja-JP" altLang="en-US" sz="1600" dirty="0">
                <a:solidFill>
                  <a:schemeClr val="dk1"/>
                </a:solidFill>
                <a:latin typeface="Yu Gothic Medium" panose="020B0500000000000000" pitchFamily="50" charset="-128"/>
                <a:ea typeface="Yu Gothic Medium" panose="020B0500000000000000" pitchFamily="50" charset="-128"/>
              </a:rPr>
              <a:t>ラーメン平太周　</a:t>
            </a:r>
            <a:r>
              <a:rPr lang="en-US" altLang="ja-JP" sz="1600" b="1" dirty="0">
                <a:solidFill>
                  <a:schemeClr val="dk1"/>
                </a:solidFill>
                <a:latin typeface="Yu Gothic Medium" panose="020B0500000000000000" pitchFamily="50" charset="-128"/>
                <a:ea typeface="Yu Gothic Medium" panose="020B0500000000000000" pitchFamily="50" charset="-128"/>
              </a:rPr>
              <a:t>https://hirataishu.jp/</a:t>
            </a:r>
            <a:endParaRPr sz="1600" b="1" dirty="0">
              <a:latin typeface="Yu Gothic Medium" panose="020B0500000000000000" pitchFamily="50" charset="-128"/>
              <a:ea typeface="Yu Gothic Medium" panose="020B0500000000000000" pitchFamily="50" charset="-128"/>
              <a:cs typeface="Meiryo"/>
              <a:sym typeface="Meiryo"/>
            </a:endParaRPr>
          </a:p>
        </p:txBody>
      </p:sp>
      <p:sp>
        <p:nvSpPr>
          <p:cNvPr id="8" name="Google Shape;428;p40">
            <a:extLst>
              <a:ext uri="{FF2B5EF4-FFF2-40B4-BE49-F238E27FC236}">
                <a16:creationId xmlns:a16="http://schemas.microsoft.com/office/drawing/2014/main" id="{4321B94E-9651-4AA8-98BC-49543EF88DE6}"/>
              </a:ext>
            </a:extLst>
          </p:cNvPr>
          <p:cNvSpPr txBox="1"/>
          <p:nvPr/>
        </p:nvSpPr>
        <p:spPr>
          <a:xfrm>
            <a:off x="2405195" y="6048527"/>
            <a:ext cx="4831684" cy="653588"/>
          </a:xfrm>
          <a:prstGeom prst="rect">
            <a:avLst/>
          </a:prstGeom>
          <a:noFill/>
          <a:ln>
            <a:noFill/>
          </a:ln>
        </p:spPr>
        <p:txBody>
          <a:bodyPr spcFirstLastPara="1" wrap="square" lIns="91425" tIns="91425" rIns="91425" bIns="91425" anchor="t" anchorCtr="0">
            <a:noAutofit/>
          </a:bodyPr>
          <a:lstStyle/>
          <a:p>
            <a:pPr>
              <a:buClr>
                <a:schemeClr val="dk1"/>
              </a:buClr>
              <a:buSzPts val="1100"/>
            </a:pPr>
            <a:r>
              <a:rPr lang="ja" altLang="en-US" sz="1600" dirty="0">
                <a:solidFill>
                  <a:schemeClr val="dk1"/>
                </a:solidFill>
                <a:latin typeface="Yu Gothic Medium" panose="020B0500000000000000" pitchFamily="50" charset="-128"/>
                <a:ea typeface="Yu Gothic Medium" panose="020B0500000000000000" pitchFamily="50" charset="-128"/>
                <a:cs typeface="Meiryo"/>
                <a:sym typeface="Meiryo"/>
              </a:rPr>
              <a:t>店舗の住所や営業時間等の</a:t>
            </a:r>
            <a:endParaRPr sz="1600" dirty="0">
              <a:solidFill>
                <a:schemeClr val="dk1"/>
              </a:solidFill>
              <a:latin typeface="Yu Gothic Medium" panose="020B0500000000000000" pitchFamily="50" charset="-128"/>
              <a:ea typeface="Yu Gothic Medium" panose="020B0500000000000000" pitchFamily="50" charset="-128"/>
              <a:cs typeface="Meiryo"/>
              <a:sym typeface="Meiryo"/>
            </a:endParaRPr>
          </a:p>
          <a:p>
            <a:pPr>
              <a:buClr>
                <a:schemeClr val="dk1"/>
              </a:buClr>
              <a:buSzPts val="1100"/>
            </a:pPr>
            <a:r>
              <a:rPr lang="ja" altLang="en-US" sz="1600" b="1" dirty="0">
                <a:solidFill>
                  <a:schemeClr val="dk1"/>
                </a:solidFill>
                <a:latin typeface="Yu Gothic Medium" panose="020B0500000000000000" pitchFamily="50" charset="-128"/>
                <a:ea typeface="Yu Gothic Medium" panose="020B0500000000000000" pitchFamily="50" charset="-128"/>
                <a:cs typeface="Meiryo"/>
                <a:sym typeface="Meiryo"/>
              </a:rPr>
              <a:t>店舗情報に関する構造化データが全て確認できる</a:t>
            </a:r>
            <a:r>
              <a:rPr lang="ja" altLang="en-US" sz="1600" dirty="0">
                <a:solidFill>
                  <a:schemeClr val="dk1"/>
                </a:solidFill>
                <a:latin typeface="Yu Gothic Medium" panose="020B0500000000000000" pitchFamily="50" charset="-128"/>
                <a:ea typeface="Yu Gothic Medium" panose="020B0500000000000000" pitchFamily="50" charset="-128"/>
                <a:cs typeface="Meiryo"/>
                <a:sym typeface="Meiryo"/>
              </a:rPr>
              <a:t>。</a:t>
            </a:r>
            <a:endParaRPr sz="1600" dirty="0">
              <a:solidFill>
                <a:schemeClr val="dk1"/>
              </a:solidFill>
              <a:latin typeface="Yu Gothic Medium" panose="020B0500000000000000" pitchFamily="50" charset="-128"/>
              <a:ea typeface="Yu Gothic Medium" panose="020B0500000000000000" pitchFamily="50" charset="-128"/>
              <a:cs typeface="Meiryo"/>
              <a:sym typeface="Meiryo"/>
            </a:endParaRPr>
          </a:p>
          <a:p>
            <a:endParaRPr sz="1600" dirty="0">
              <a:latin typeface="Yu Gothic Medium" panose="020B0500000000000000" pitchFamily="50" charset="-128"/>
              <a:ea typeface="Yu Gothic Medium" panose="020B0500000000000000" pitchFamily="50" charset="-128"/>
            </a:endParaRPr>
          </a:p>
        </p:txBody>
      </p:sp>
      <p:pic>
        <p:nvPicPr>
          <p:cNvPr id="9" name="図 8">
            <a:extLst>
              <a:ext uri="{FF2B5EF4-FFF2-40B4-BE49-F238E27FC236}">
                <a16:creationId xmlns:a16="http://schemas.microsoft.com/office/drawing/2014/main" id="{10A5E4E5-02D1-40CF-B110-EC5A9DF6B0EF}"/>
              </a:ext>
            </a:extLst>
          </p:cNvPr>
          <p:cNvPicPr>
            <a:picLocks noChangeAspect="1"/>
          </p:cNvPicPr>
          <p:nvPr/>
        </p:nvPicPr>
        <p:blipFill rotWithShape="1">
          <a:blip r:embed="rId4"/>
          <a:srcRect l="1757" t="26602" r="2778" b="12728"/>
          <a:stretch/>
        </p:blipFill>
        <p:spPr>
          <a:xfrm>
            <a:off x="2046345" y="2661390"/>
            <a:ext cx="8829103" cy="3273575"/>
          </a:xfrm>
          <a:prstGeom prst="rect">
            <a:avLst/>
          </a:prstGeom>
        </p:spPr>
      </p:pic>
    </p:spTree>
    <p:extLst>
      <p:ext uri="{BB962C8B-B14F-4D97-AF65-F5344CB8AC3E}">
        <p14:creationId xmlns:p14="http://schemas.microsoft.com/office/powerpoint/2010/main" val="3635909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a:buClr>
                <a:schemeClr val="dk1"/>
              </a:buClr>
              <a:buSzPts val="1100"/>
            </a:pPr>
            <a:r>
              <a:rPr lang="ja" altLang="ja-JP" sz="2200" dirty="0"/>
              <a:t>ローカル検索に影響を与える</a:t>
            </a:r>
            <a:r>
              <a:rPr lang="ja-JP" altLang="en-US" sz="2200" dirty="0"/>
              <a:t>４つの</a:t>
            </a:r>
            <a:r>
              <a:rPr lang="ja" altLang="ja-JP" sz="2200" dirty="0"/>
              <a:t>要素</a:t>
            </a:r>
            <a:endParaRPr lang="ja-JP" altLang="en-US" sz="2200" b="1" dirty="0">
              <a:solidFill>
                <a:schemeClr val="tx1"/>
              </a:solidFill>
              <a:latin typeface="Arial" panose="020B0604020202020204" pitchFamily="34" charset="0"/>
              <a:ea typeface="メイリオ" panose="020B0604030504040204" pitchFamily="50" charset="-128"/>
              <a:cs typeface="Arial" panose="020B0604020202020204" pitchFamily="34" charset="0"/>
            </a:endParaRPr>
          </a:p>
        </p:txBody>
      </p:sp>
      <p:sp>
        <p:nvSpPr>
          <p:cNvPr id="12" name="Google Shape;73;p15">
            <a:extLst>
              <a:ext uri="{FF2B5EF4-FFF2-40B4-BE49-F238E27FC236}">
                <a16:creationId xmlns:a16="http://schemas.microsoft.com/office/drawing/2014/main" id="{ABE74B6F-80AA-429D-9A2F-09E4DF365FB5}"/>
              </a:ext>
            </a:extLst>
          </p:cNvPr>
          <p:cNvSpPr txBox="1"/>
          <p:nvPr/>
        </p:nvSpPr>
        <p:spPr>
          <a:xfrm>
            <a:off x="6296524" y="1384517"/>
            <a:ext cx="4194643" cy="696553"/>
          </a:xfrm>
          <a:prstGeom prst="rect">
            <a:avLst/>
          </a:prstGeom>
          <a:solidFill>
            <a:schemeClr val="accent3"/>
          </a:solidFill>
          <a:ln>
            <a:noFill/>
          </a:ln>
        </p:spPr>
        <p:txBody>
          <a:bodyPr spcFirstLastPara="1" wrap="square" lIns="50800" tIns="50800" rIns="50800" bIns="50800" anchor="ctr" anchorCtr="0">
            <a:noAutofit/>
          </a:bodyPr>
          <a:lstStyle/>
          <a:p>
            <a:pPr algn="ctr">
              <a:buClr>
                <a:srgbClr val="FFFFFF"/>
              </a:buClr>
              <a:buSzPts val="5000"/>
            </a:pPr>
            <a:r>
              <a:rPr lang="ja" altLang="en-US" sz="3200" b="1" dirty="0">
                <a:solidFill>
                  <a:schemeClr val="lt1"/>
                </a:solidFill>
                <a:latin typeface="Yu Gothic Medium" panose="020B0500000000000000" pitchFamily="50" charset="-128"/>
                <a:ea typeface="Yu Gothic Medium" panose="020B0500000000000000" pitchFamily="50" charset="-128"/>
                <a:cs typeface="Roboto"/>
                <a:sym typeface="Roboto"/>
              </a:rPr>
              <a:t>距離</a:t>
            </a:r>
            <a:endParaRPr sz="3200" b="1" dirty="0">
              <a:solidFill>
                <a:schemeClr val="lt1"/>
              </a:solidFill>
              <a:latin typeface="Yu Gothic Medium" panose="020B0500000000000000" pitchFamily="50" charset="-128"/>
              <a:ea typeface="Yu Gothic Medium" panose="020B0500000000000000" pitchFamily="50" charset="-128"/>
              <a:cs typeface="Roboto"/>
              <a:sym typeface="Roboto"/>
            </a:endParaRPr>
          </a:p>
        </p:txBody>
      </p:sp>
      <p:sp>
        <p:nvSpPr>
          <p:cNvPr id="13" name="Google Shape;74;p15">
            <a:extLst>
              <a:ext uri="{FF2B5EF4-FFF2-40B4-BE49-F238E27FC236}">
                <a16:creationId xmlns:a16="http://schemas.microsoft.com/office/drawing/2014/main" id="{7C4607A5-4508-45EC-9345-F29D276D4EBA}"/>
              </a:ext>
            </a:extLst>
          </p:cNvPr>
          <p:cNvSpPr txBox="1"/>
          <p:nvPr/>
        </p:nvSpPr>
        <p:spPr>
          <a:xfrm>
            <a:off x="7602215" y="2177473"/>
            <a:ext cx="1583252" cy="463955"/>
          </a:xfrm>
          <a:prstGeom prst="rect">
            <a:avLst/>
          </a:prstGeom>
          <a:noFill/>
          <a:ln>
            <a:noFill/>
          </a:ln>
        </p:spPr>
        <p:txBody>
          <a:bodyPr spcFirstLastPara="1" wrap="square" lIns="50800" tIns="50800" rIns="50800" bIns="50800" anchor="t" anchorCtr="0">
            <a:noAutofit/>
          </a:bodyPr>
          <a:lstStyle/>
          <a:p>
            <a:pPr>
              <a:lnSpc>
                <a:spcPct val="115000"/>
              </a:lnSpc>
              <a:buClr>
                <a:srgbClr val="5C5C5C"/>
              </a:buClr>
              <a:buSzPts val="3000"/>
            </a:pPr>
            <a:r>
              <a:rPr lang="ja" altLang="en-US" sz="2000" dirty="0">
                <a:solidFill>
                  <a:srgbClr val="5C5C5C"/>
                </a:solidFill>
                <a:latin typeface="Yu Gothic Medium" panose="020B0500000000000000" pitchFamily="50" charset="-128"/>
                <a:ea typeface="Yu Gothic Medium" panose="020B0500000000000000" pitchFamily="50" charset="-128"/>
                <a:cs typeface="Roboto"/>
                <a:sym typeface="Roboto"/>
              </a:rPr>
              <a:t>対策は困難</a:t>
            </a:r>
            <a:endParaRPr sz="2000" dirty="0">
              <a:latin typeface="Yu Gothic Medium" panose="020B0500000000000000" pitchFamily="50" charset="-128"/>
              <a:ea typeface="Yu Gothic Medium" panose="020B0500000000000000" pitchFamily="50" charset="-128"/>
              <a:cs typeface="Roboto"/>
              <a:sym typeface="Roboto"/>
            </a:endParaRPr>
          </a:p>
        </p:txBody>
      </p:sp>
      <p:sp>
        <p:nvSpPr>
          <p:cNvPr id="14" name="Google Shape;75;p15">
            <a:extLst>
              <a:ext uri="{FF2B5EF4-FFF2-40B4-BE49-F238E27FC236}">
                <a16:creationId xmlns:a16="http://schemas.microsoft.com/office/drawing/2014/main" id="{E853E56C-E301-4E7A-B609-0B300C96AED3}"/>
              </a:ext>
            </a:extLst>
          </p:cNvPr>
          <p:cNvSpPr txBox="1"/>
          <p:nvPr/>
        </p:nvSpPr>
        <p:spPr>
          <a:xfrm>
            <a:off x="6296522" y="3977823"/>
            <a:ext cx="4194644" cy="709324"/>
          </a:xfrm>
          <a:prstGeom prst="rect">
            <a:avLst/>
          </a:prstGeom>
          <a:solidFill>
            <a:srgbClr val="F7723E"/>
          </a:solidFill>
          <a:ln>
            <a:noFill/>
          </a:ln>
        </p:spPr>
        <p:txBody>
          <a:bodyPr spcFirstLastPara="1" wrap="square" lIns="50800" tIns="50800" rIns="50800" bIns="50800" anchor="ctr" anchorCtr="0">
            <a:noAutofit/>
          </a:bodyPr>
          <a:lstStyle/>
          <a:p>
            <a:pPr algn="ctr">
              <a:buClr>
                <a:srgbClr val="FFFFFF"/>
              </a:buClr>
              <a:buSzPts val="5000"/>
            </a:pPr>
            <a:r>
              <a:rPr lang="ja-JP" altLang="en-US" sz="3200" b="1" dirty="0">
                <a:solidFill>
                  <a:schemeClr val="lt1"/>
                </a:solidFill>
                <a:latin typeface="Yu Gothic Medium" panose="020B0500000000000000" pitchFamily="50" charset="-128"/>
                <a:ea typeface="Yu Gothic Medium" panose="020B0500000000000000" pitchFamily="50" charset="-128"/>
                <a:cs typeface="Roboto"/>
                <a:sym typeface="Roboto"/>
              </a:rPr>
              <a:t>③</a:t>
            </a:r>
            <a:r>
              <a:rPr lang="ja" altLang="en-US" sz="3200" b="1" dirty="0">
                <a:solidFill>
                  <a:schemeClr val="lt1"/>
                </a:solidFill>
                <a:latin typeface="Yu Gothic Medium" panose="020B0500000000000000" pitchFamily="50" charset="-128"/>
                <a:ea typeface="Yu Gothic Medium" panose="020B0500000000000000" pitchFamily="50" charset="-128"/>
                <a:cs typeface="Roboto"/>
                <a:sym typeface="Roboto"/>
              </a:rPr>
              <a:t>情報鮮度</a:t>
            </a:r>
            <a:endParaRPr sz="3200" b="1" dirty="0">
              <a:solidFill>
                <a:schemeClr val="lt1"/>
              </a:solidFill>
              <a:latin typeface="Yu Gothic Medium" panose="020B0500000000000000" pitchFamily="50" charset="-128"/>
              <a:ea typeface="Yu Gothic Medium" panose="020B0500000000000000" pitchFamily="50" charset="-128"/>
              <a:cs typeface="Roboto"/>
              <a:sym typeface="Roboto"/>
            </a:endParaRPr>
          </a:p>
        </p:txBody>
      </p:sp>
      <p:sp>
        <p:nvSpPr>
          <p:cNvPr id="15" name="Google Shape;76;p15">
            <a:extLst>
              <a:ext uri="{FF2B5EF4-FFF2-40B4-BE49-F238E27FC236}">
                <a16:creationId xmlns:a16="http://schemas.microsoft.com/office/drawing/2014/main" id="{6A0E972C-032E-4D5D-B01F-3E7EB9598247}"/>
              </a:ext>
            </a:extLst>
          </p:cNvPr>
          <p:cNvSpPr txBox="1"/>
          <p:nvPr/>
        </p:nvSpPr>
        <p:spPr>
          <a:xfrm>
            <a:off x="6296521" y="4667952"/>
            <a:ext cx="4194643" cy="473008"/>
          </a:xfrm>
          <a:prstGeom prst="rect">
            <a:avLst/>
          </a:prstGeom>
          <a:noFill/>
          <a:ln>
            <a:noFill/>
          </a:ln>
        </p:spPr>
        <p:txBody>
          <a:bodyPr spcFirstLastPara="1" wrap="square" lIns="50800" tIns="50800" rIns="50800" bIns="50800" anchor="t" anchorCtr="0">
            <a:noAutofit/>
          </a:bodyPr>
          <a:lstStyle/>
          <a:p>
            <a:pPr algn="ctr">
              <a:lnSpc>
                <a:spcPct val="115000"/>
              </a:lnSpc>
              <a:buClr>
                <a:srgbClr val="5C5C5C"/>
              </a:buClr>
              <a:buSzPts val="3000"/>
            </a:pPr>
            <a:r>
              <a:rPr lang="ja" altLang="en-US" sz="2000" dirty="0">
                <a:solidFill>
                  <a:srgbClr val="5C5C5C"/>
                </a:solidFill>
                <a:latin typeface="Yu Gothic Medium" panose="020B0500000000000000" pitchFamily="50" charset="-128"/>
                <a:ea typeface="Yu Gothic Medium" panose="020B0500000000000000" pitchFamily="50" charset="-128"/>
                <a:cs typeface="Roboto"/>
                <a:sym typeface="Roboto"/>
              </a:rPr>
              <a:t>こまめに投稿、</a:t>
            </a:r>
            <a:r>
              <a:rPr lang="en-US" altLang="ja" sz="2000" dirty="0">
                <a:solidFill>
                  <a:srgbClr val="5C5C5C"/>
                </a:solidFill>
                <a:latin typeface="Yu Gothic Medium" panose="020B0500000000000000" pitchFamily="50" charset="-128"/>
                <a:ea typeface="Yu Gothic Medium" panose="020B0500000000000000" pitchFamily="50" charset="-128"/>
                <a:cs typeface="Roboto"/>
                <a:sym typeface="Roboto"/>
              </a:rPr>
              <a:t>Web</a:t>
            </a:r>
            <a:r>
              <a:rPr lang="ja" altLang="en-US" sz="2000" dirty="0">
                <a:solidFill>
                  <a:srgbClr val="5C5C5C"/>
                </a:solidFill>
                <a:latin typeface="Yu Gothic Medium" panose="020B0500000000000000" pitchFamily="50" charset="-128"/>
                <a:ea typeface="Yu Gothic Medium" panose="020B0500000000000000" pitchFamily="50" charset="-128"/>
                <a:cs typeface="Roboto"/>
                <a:sym typeface="Roboto"/>
              </a:rPr>
              <a:t>サイト更新</a:t>
            </a:r>
            <a:endParaRPr sz="2000" dirty="0">
              <a:latin typeface="Yu Gothic Medium" panose="020B0500000000000000" pitchFamily="50" charset="-128"/>
              <a:ea typeface="Yu Gothic Medium" panose="020B0500000000000000" pitchFamily="50" charset="-128"/>
              <a:cs typeface="Roboto"/>
              <a:sym typeface="Roboto"/>
            </a:endParaRPr>
          </a:p>
        </p:txBody>
      </p:sp>
      <p:sp>
        <p:nvSpPr>
          <p:cNvPr id="16" name="Google Shape;77;p15">
            <a:extLst>
              <a:ext uri="{FF2B5EF4-FFF2-40B4-BE49-F238E27FC236}">
                <a16:creationId xmlns:a16="http://schemas.microsoft.com/office/drawing/2014/main" id="{C2657BA0-559B-4B86-BCEA-3AC6AE0524B3}"/>
              </a:ext>
            </a:extLst>
          </p:cNvPr>
          <p:cNvSpPr txBox="1"/>
          <p:nvPr/>
        </p:nvSpPr>
        <p:spPr>
          <a:xfrm>
            <a:off x="1274075" y="3952491"/>
            <a:ext cx="4194644" cy="709324"/>
          </a:xfrm>
          <a:prstGeom prst="rect">
            <a:avLst/>
          </a:prstGeom>
          <a:solidFill>
            <a:srgbClr val="F7723E"/>
          </a:solidFill>
          <a:ln>
            <a:noFill/>
          </a:ln>
        </p:spPr>
        <p:txBody>
          <a:bodyPr spcFirstLastPara="1" wrap="square" lIns="50800" tIns="50800" rIns="50800" bIns="50800" anchor="ctr" anchorCtr="0">
            <a:noAutofit/>
          </a:bodyPr>
          <a:lstStyle/>
          <a:p>
            <a:pPr algn="ctr">
              <a:buClr>
                <a:srgbClr val="FFFFFF"/>
              </a:buClr>
              <a:buSzPts val="5000"/>
            </a:pPr>
            <a:r>
              <a:rPr lang="ja-JP" altLang="en-US" sz="3200" b="1" dirty="0">
                <a:solidFill>
                  <a:schemeClr val="lt1"/>
                </a:solidFill>
                <a:latin typeface="Yu Gothic Medium" panose="020B0500000000000000" pitchFamily="50" charset="-128"/>
                <a:ea typeface="Yu Gothic Medium" panose="020B0500000000000000" pitchFamily="50" charset="-128"/>
                <a:cs typeface="Roboto"/>
                <a:sym typeface="Roboto"/>
              </a:rPr>
              <a:t>②</a:t>
            </a:r>
            <a:r>
              <a:rPr lang="ja" altLang="en-US" sz="3200" b="1" dirty="0">
                <a:solidFill>
                  <a:schemeClr val="lt1"/>
                </a:solidFill>
                <a:latin typeface="Yu Gothic Medium" panose="020B0500000000000000" pitchFamily="50" charset="-128"/>
                <a:ea typeface="Yu Gothic Medium" panose="020B0500000000000000" pitchFamily="50" charset="-128"/>
                <a:cs typeface="Roboto"/>
                <a:sym typeface="Roboto"/>
              </a:rPr>
              <a:t>知名度</a:t>
            </a:r>
            <a:endParaRPr sz="3200" b="1" dirty="0">
              <a:solidFill>
                <a:schemeClr val="lt1"/>
              </a:solidFill>
              <a:latin typeface="Yu Gothic Medium" panose="020B0500000000000000" pitchFamily="50" charset="-128"/>
              <a:ea typeface="Yu Gothic Medium" panose="020B0500000000000000" pitchFamily="50" charset="-128"/>
              <a:cs typeface="Roboto"/>
              <a:sym typeface="Roboto"/>
            </a:endParaRPr>
          </a:p>
        </p:txBody>
      </p:sp>
      <p:sp>
        <p:nvSpPr>
          <p:cNvPr id="17" name="Google Shape;78;p15">
            <a:extLst>
              <a:ext uri="{FF2B5EF4-FFF2-40B4-BE49-F238E27FC236}">
                <a16:creationId xmlns:a16="http://schemas.microsoft.com/office/drawing/2014/main" id="{4423FA4B-97F4-49D3-90F1-DD8C98CE925B}"/>
              </a:ext>
            </a:extLst>
          </p:cNvPr>
          <p:cNvSpPr txBox="1"/>
          <p:nvPr/>
        </p:nvSpPr>
        <p:spPr>
          <a:xfrm>
            <a:off x="1189992" y="4693505"/>
            <a:ext cx="4278729" cy="927931"/>
          </a:xfrm>
          <a:prstGeom prst="rect">
            <a:avLst/>
          </a:prstGeom>
          <a:noFill/>
          <a:ln>
            <a:noFill/>
          </a:ln>
        </p:spPr>
        <p:txBody>
          <a:bodyPr spcFirstLastPara="1" wrap="square" lIns="50800" tIns="50800" rIns="50800" bIns="50800" anchor="t" anchorCtr="0">
            <a:noAutofit/>
          </a:bodyPr>
          <a:lstStyle/>
          <a:p>
            <a:pPr>
              <a:lnSpc>
                <a:spcPct val="115000"/>
              </a:lnSpc>
              <a:buClr>
                <a:srgbClr val="5C5C5C"/>
              </a:buClr>
              <a:buSzPts val="3000"/>
            </a:pPr>
            <a:r>
              <a:rPr lang="ja" altLang="en-US" sz="2000" dirty="0">
                <a:solidFill>
                  <a:srgbClr val="5C5C5C"/>
                </a:solidFill>
                <a:latin typeface="Yu Gothic Medium" panose="020B0500000000000000" pitchFamily="50" charset="-128"/>
                <a:ea typeface="Yu Gothic Medium" panose="020B0500000000000000" pitchFamily="50" charset="-128"/>
                <a:cs typeface="Roboto"/>
                <a:sym typeface="Roboto"/>
              </a:rPr>
              <a:t>サイテーションを広く獲得／対策の難易度高い</a:t>
            </a:r>
            <a:endParaRPr sz="2000" dirty="0">
              <a:latin typeface="Yu Gothic Medium" panose="020B0500000000000000" pitchFamily="50" charset="-128"/>
              <a:ea typeface="Yu Gothic Medium" panose="020B0500000000000000" pitchFamily="50" charset="-128"/>
              <a:cs typeface="Roboto"/>
              <a:sym typeface="Roboto"/>
            </a:endParaRPr>
          </a:p>
        </p:txBody>
      </p:sp>
      <p:sp>
        <p:nvSpPr>
          <p:cNvPr id="18" name="Google Shape;79;p15">
            <a:extLst>
              <a:ext uri="{FF2B5EF4-FFF2-40B4-BE49-F238E27FC236}">
                <a16:creationId xmlns:a16="http://schemas.microsoft.com/office/drawing/2014/main" id="{A9FD6D37-31BD-45BC-BAC8-F789782621BE}"/>
              </a:ext>
            </a:extLst>
          </p:cNvPr>
          <p:cNvSpPr txBox="1"/>
          <p:nvPr/>
        </p:nvSpPr>
        <p:spPr>
          <a:xfrm>
            <a:off x="1323465" y="1391118"/>
            <a:ext cx="4194643" cy="696553"/>
          </a:xfrm>
          <a:prstGeom prst="rect">
            <a:avLst/>
          </a:prstGeom>
          <a:solidFill>
            <a:srgbClr val="F7723E"/>
          </a:solidFill>
          <a:ln>
            <a:noFill/>
          </a:ln>
        </p:spPr>
        <p:txBody>
          <a:bodyPr spcFirstLastPara="1" wrap="square" lIns="50800" tIns="50800" rIns="50800" bIns="50800" anchor="ctr" anchorCtr="0">
            <a:noAutofit/>
          </a:bodyPr>
          <a:lstStyle/>
          <a:p>
            <a:pPr algn="ctr">
              <a:buClr>
                <a:srgbClr val="FFFFFF"/>
              </a:buClr>
              <a:buSzPts val="5000"/>
            </a:pPr>
            <a:r>
              <a:rPr lang="ja-JP" altLang="en-US" sz="3200" b="1" dirty="0">
                <a:solidFill>
                  <a:schemeClr val="lt1"/>
                </a:solidFill>
                <a:latin typeface="Yu Gothic Medium" panose="020B0500000000000000" pitchFamily="50" charset="-128"/>
                <a:ea typeface="Yu Gothic Medium" panose="020B0500000000000000" pitchFamily="50" charset="-128"/>
                <a:cs typeface="Roboto"/>
                <a:sym typeface="Roboto"/>
              </a:rPr>
              <a:t>①</a:t>
            </a:r>
            <a:r>
              <a:rPr lang="ja" altLang="en-US" sz="3200" b="1" dirty="0">
                <a:solidFill>
                  <a:schemeClr val="lt1"/>
                </a:solidFill>
                <a:latin typeface="Yu Gothic Medium" panose="020B0500000000000000" pitchFamily="50" charset="-128"/>
                <a:ea typeface="Yu Gothic Medium" panose="020B0500000000000000" pitchFamily="50" charset="-128"/>
                <a:cs typeface="Roboto"/>
                <a:sym typeface="Roboto"/>
              </a:rPr>
              <a:t>関連性</a:t>
            </a:r>
            <a:endParaRPr sz="3200" b="1" dirty="0">
              <a:solidFill>
                <a:schemeClr val="lt1"/>
              </a:solidFill>
              <a:latin typeface="Yu Gothic Medium" panose="020B0500000000000000" pitchFamily="50" charset="-128"/>
              <a:ea typeface="Yu Gothic Medium" panose="020B0500000000000000" pitchFamily="50" charset="-128"/>
              <a:cs typeface="Roboto"/>
              <a:sym typeface="Roboto"/>
            </a:endParaRPr>
          </a:p>
        </p:txBody>
      </p:sp>
      <p:sp>
        <p:nvSpPr>
          <p:cNvPr id="26" name="Google Shape;80;p15">
            <a:extLst>
              <a:ext uri="{FF2B5EF4-FFF2-40B4-BE49-F238E27FC236}">
                <a16:creationId xmlns:a16="http://schemas.microsoft.com/office/drawing/2014/main" id="{120DC9B6-89D8-4FE6-919D-6D16AB972C56}"/>
              </a:ext>
            </a:extLst>
          </p:cNvPr>
          <p:cNvSpPr txBox="1"/>
          <p:nvPr/>
        </p:nvSpPr>
        <p:spPr>
          <a:xfrm>
            <a:off x="1274077" y="2215789"/>
            <a:ext cx="4194643" cy="1101451"/>
          </a:xfrm>
          <a:prstGeom prst="rect">
            <a:avLst/>
          </a:prstGeom>
          <a:noFill/>
          <a:ln>
            <a:noFill/>
          </a:ln>
        </p:spPr>
        <p:txBody>
          <a:bodyPr spcFirstLastPara="1" wrap="square" lIns="50800" tIns="50800" rIns="50800" bIns="50800" anchor="t" anchorCtr="0">
            <a:noAutofit/>
          </a:bodyPr>
          <a:lstStyle/>
          <a:p>
            <a:pPr>
              <a:buClr>
                <a:srgbClr val="5C5C5C"/>
              </a:buClr>
              <a:buSzPts val="2910"/>
            </a:pPr>
            <a:r>
              <a:rPr lang="ja" altLang="en-US" sz="2000" dirty="0">
                <a:solidFill>
                  <a:srgbClr val="5C5C5C"/>
                </a:solidFill>
                <a:latin typeface="Yu Gothic Medium" panose="020B0500000000000000" pitchFamily="50" charset="-128"/>
                <a:ea typeface="Yu Gothic Medium" panose="020B0500000000000000" pitchFamily="50" charset="-128"/>
                <a:cs typeface="Roboto"/>
                <a:sym typeface="Roboto"/>
              </a:rPr>
              <a:t>投稿、口コミ、</a:t>
            </a:r>
            <a:r>
              <a:rPr lang="en-US" altLang="ja" sz="2000" dirty="0">
                <a:solidFill>
                  <a:srgbClr val="5C5C5C"/>
                </a:solidFill>
                <a:latin typeface="Yu Gothic Medium" panose="020B0500000000000000" pitchFamily="50" charset="-128"/>
                <a:ea typeface="Yu Gothic Medium" panose="020B0500000000000000" pitchFamily="50" charset="-128"/>
                <a:cs typeface="Roboto"/>
                <a:sym typeface="Roboto"/>
              </a:rPr>
              <a:t>Web</a:t>
            </a:r>
            <a:r>
              <a:rPr lang="ja" altLang="en-US" sz="2000" dirty="0">
                <a:solidFill>
                  <a:srgbClr val="5C5C5C"/>
                </a:solidFill>
                <a:latin typeface="Yu Gothic Medium" panose="020B0500000000000000" pitchFamily="50" charset="-128"/>
                <a:ea typeface="Yu Gothic Medium" panose="020B0500000000000000" pitchFamily="50" charset="-128"/>
                <a:cs typeface="Roboto"/>
                <a:sym typeface="Roboto"/>
              </a:rPr>
              <a:t>サイト、</a:t>
            </a:r>
            <a:br>
              <a:rPr lang="ja" altLang="en-US" sz="2000" dirty="0">
                <a:solidFill>
                  <a:srgbClr val="5C5C5C"/>
                </a:solidFill>
                <a:latin typeface="Yu Gothic Medium" panose="020B0500000000000000" pitchFamily="50" charset="-128"/>
                <a:ea typeface="Yu Gothic Medium" panose="020B0500000000000000" pitchFamily="50" charset="-128"/>
                <a:cs typeface="Roboto"/>
                <a:sym typeface="Roboto"/>
              </a:rPr>
            </a:br>
            <a:r>
              <a:rPr lang="ja" altLang="en-US" sz="2000" dirty="0">
                <a:solidFill>
                  <a:srgbClr val="5C5C5C"/>
                </a:solidFill>
                <a:latin typeface="Yu Gothic Medium" panose="020B0500000000000000" pitchFamily="50" charset="-128"/>
                <a:ea typeface="Yu Gothic Medium" panose="020B0500000000000000" pitchFamily="50" charset="-128"/>
                <a:cs typeface="Roboto"/>
                <a:sym typeface="Roboto"/>
              </a:rPr>
              <a:t>サイテーションで幅広くキーワードを獲得</a:t>
            </a:r>
            <a:endParaRPr sz="2000" dirty="0">
              <a:latin typeface="Yu Gothic Medium" panose="020B0500000000000000" pitchFamily="50" charset="-128"/>
              <a:ea typeface="Yu Gothic Medium" panose="020B0500000000000000" pitchFamily="50" charset="-128"/>
              <a:cs typeface="Roboto"/>
              <a:sym typeface="Roboto"/>
            </a:endParaRPr>
          </a:p>
        </p:txBody>
      </p:sp>
      <p:sp>
        <p:nvSpPr>
          <p:cNvPr id="28" name="テキスト ボックス 27">
            <a:extLst>
              <a:ext uri="{FF2B5EF4-FFF2-40B4-BE49-F238E27FC236}">
                <a16:creationId xmlns:a16="http://schemas.microsoft.com/office/drawing/2014/main" id="{45C5A3C7-95A1-4413-A0ED-40EC787EC513}"/>
              </a:ext>
            </a:extLst>
          </p:cNvPr>
          <p:cNvSpPr txBox="1"/>
          <p:nvPr/>
        </p:nvSpPr>
        <p:spPr>
          <a:xfrm>
            <a:off x="1048880" y="5891387"/>
            <a:ext cx="10495280" cy="338554"/>
          </a:xfrm>
          <a:prstGeom prst="rect">
            <a:avLst/>
          </a:prstGeom>
          <a:noFill/>
        </p:spPr>
        <p:txBody>
          <a:bodyPr wrap="square">
            <a:spAutoFit/>
          </a:bodyPr>
          <a:lstStyle/>
          <a:p>
            <a:pPr>
              <a:spcAft>
                <a:spcPts val="1200"/>
              </a:spcAft>
              <a:buSzPts val="2800"/>
            </a:pPr>
            <a:r>
              <a:rPr lang="en-US" altLang="ja-JP" sz="1600" b="1" dirty="0">
                <a:latin typeface="Yu Gothic Medium" panose="020B0500000000000000" pitchFamily="50" charset="-128"/>
                <a:ea typeface="Yu Gothic Medium" panose="020B0500000000000000" pitchFamily="50" charset="-128"/>
              </a:rPr>
              <a:t>※</a:t>
            </a:r>
            <a:r>
              <a:rPr lang="ja-JP" altLang="en-US" sz="1600" b="1" dirty="0">
                <a:latin typeface="Yu Gothic Medium" panose="020B0500000000000000" pitchFamily="50" charset="-128"/>
                <a:ea typeface="Yu Gothic Medium" panose="020B0500000000000000" pitchFamily="50" charset="-128"/>
              </a:rPr>
              <a:t>サイテーション　</a:t>
            </a:r>
            <a:r>
              <a:rPr lang="en-US" altLang="ja-JP" sz="1600" dirty="0">
                <a:latin typeface="Yu Gothic Medium" panose="020B0500000000000000" pitchFamily="50" charset="-128"/>
                <a:ea typeface="Yu Gothic Medium" panose="020B0500000000000000" pitchFamily="50" charset="-128"/>
              </a:rPr>
              <a:t>SNS</a:t>
            </a:r>
            <a:r>
              <a:rPr lang="ja-JP" altLang="en-US" sz="1600" dirty="0">
                <a:latin typeface="Yu Gothic Medium" panose="020B0500000000000000" pitchFamily="50" charset="-128"/>
                <a:ea typeface="Yu Gothic Medium" panose="020B0500000000000000" pitchFamily="50" charset="-128"/>
              </a:rPr>
              <a:t>、</a:t>
            </a:r>
            <a:r>
              <a:rPr lang="en-US" altLang="ja-JP" sz="1600" dirty="0">
                <a:latin typeface="Yu Gothic Medium" panose="020B0500000000000000" pitchFamily="50" charset="-128"/>
                <a:ea typeface="Yu Gothic Medium" panose="020B0500000000000000" pitchFamily="50" charset="-128"/>
              </a:rPr>
              <a:t>Web</a:t>
            </a:r>
            <a:r>
              <a:rPr lang="ja-JP" altLang="en-US" sz="1600" dirty="0">
                <a:latin typeface="Yu Gothic Medium" panose="020B0500000000000000" pitchFamily="50" charset="-128"/>
                <a:ea typeface="Yu Gothic Medium" panose="020B0500000000000000" pitchFamily="50" charset="-128"/>
              </a:rPr>
              <a:t>ページなどネット上の様々なところで店舗情報が広く言及（</a:t>
            </a:r>
            <a:r>
              <a:rPr lang="en-US" altLang="ja-JP" sz="1600" dirty="0">
                <a:latin typeface="Yu Gothic Medium" panose="020B0500000000000000" pitchFamily="50" charset="-128"/>
                <a:ea typeface="Yu Gothic Medium" panose="020B0500000000000000" pitchFamily="50" charset="-128"/>
              </a:rPr>
              <a:t>citation</a:t>
            </a:r>
            <a:r>
              <a:rPr lang="ja-JP" altLang="en-US" sz="1600" dirty="0">
                <a:latin typeface="Yu Gothic Medium" panose="020B0500000000000000" pitchFamily="50" charset="-128"/>
                <a:ea typeface="Yu Gothic Medium" panose="020B0500000000000000" pitchFamily="50" charset="-128"/>
              </a:rPr>
              <a:t>）されること</a:t>
            </a:r>
          </a:p>
        </p:txBody>
      </p:sp>
    </p:spTree>
    <p:extLst>
      <p:ext uri="{BB962C8B-B14F-4D97-AF65-F5344CB8AC3E}">
        <p14:creationId xmlns:p14="http://schemas.microsoft.com/office/powerpoint/2010/main" val="9379412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a:buClr>
                <a:schemeClr val="dk1"/>
              </a:buClr>
              <a:buSzPts val="1100"/>
            </a:pPr>
            <a:r>
              <a:rPr lang="en-US" altLang="ja-JP" sz="2400" b="1" dirty="0">
                <a:latin typeface="Meiryo"/>
                <a:ea typeface="Meiryo"/>
                <a:cs typeface="Meiryo"/>
                <a:sym typeface="Meiryo"/>
              </a:rPr>
              <a:t>8</a:t>
            </a:r>
            <a:r>
              <a:rPr lang="ja-JP" altLang="en-US" sz="2400" b="1" dirty="0">
                <a:latin typeface="Meiryo"/>
                <a:ea typeface="Meiryo"/>
                <a:cs typeface="Meiryo"/>
                <a:sym typeface="Meiryo"/>
              </a:rPr>
              <a:t>，サイテーション</a:t>
            </a:r>
          </a:p>
        </p:txBody>
      </p:sp>
      <p:sp>
        <p:nvSpPr>
          <p:cNvPr id="11" name="テキスト ボックス 10">
            <a:extLst>
              <a:ext uri="{FF2B5EF4-FFF2-40B4-BE49-F238E27FC236}">
                <a16:creationId xmlns:a16="http://schemas.microsoft.com/office/drawing/2014/main" id="{FAF27DD9-ECBD-4789-9D43-10E292B8F2A1}"/>
              </a:ext>
            </a:extLst>
          </p:cNvPr>
          <p:cNvSpPr txBox="1"/>
          <p:nvPr/>
        </p:nvSpPr>
        <p:spPr>
          <a:xfrm>
            <a:off x="4593931" y="253679"/>
            <a:ext cx="5306980" cy="523220"/>
          </a:xfrm>
          <a:prstGeom prst="rect">
            <a:avLst/>
          </a:prstGeom>
          <a:solidFill>
            <a:srgbClr val="FF0000"/>
          </a:solidFill>
        </p:spPr>
        <p:txBody>
          <a:bodyPr wrap="square" rtlCol="0">
            <a:spAutoFit/>
          </a:bodyPr>
          <a:lstStyle/>
          <a:p>
            <a:r>
              <a:rPr kumimoji="1" lang="ja-JP" altLang="en-US" sz="2800" b="1" dirty="0">
                <a:solidFill>
                  <a:schemeClr val="bg1"/>
                </a:solidFill>
                <a:latin typeface="Yu Gothic Medium" panose="020B0500000000000000" pitchFamily="50" charset="-128"/>
                <a:ea typeface="Yu Gothic Medium" panose="020B0500000000000000" pitchFamily="50" charset="-128"/>
              </a:rPr>
              <a:t>注意）</a:t>
            </a:r>
            <a:r>
              <a:rPr kumimoji="1" lang="en-US" altLang="ja-JP" sz="2800" b="1" dirty="0">
                <a:solidFill>
                  <a:schemeClr val="bg1"/>
                </a:solidFill>
                <a:latin typeface="Yu Gothic Medium" panose="020B0500000000000000" pitchFamily="50" charset="-128"/>
                <a:ea typeface="Yu Gothic Medium" panose="020B0500000000000000" pitchFamily="50" charset="-128"/>
              </a:rPr>
              <a:t>Google</a:t>
            </a:r>
            <a:r>
              <a:rPr kumimoji="1" lang="ja-JP" altLang="en-US" sz="2800" b="1" dirty="0">
                <a:solidFill>
                  <a:schemeClr val="bg1"/>
                </a:solidFill>
                <a:latin typeface="Yu Gothic Medium" panose="020B0500000000000000" pitchFamily="50" charset="-128"/>
                <a:ea typeface="Yu Gothic Medium" panose="020B0500000000000000" pitchFamily="50" charset="-128"/>
              </a:rPr>
              <a:t>では出来ません！</a:t>
            </a:r>
          </a:p>
        </p:txBody>
      </p:sp>
      <p:sp>
        <p:nvSpPr>
          <p:cNvPr id="12" name="Google Shape;361;p35">
            <a:extLst>
              <a:ext uri="{FF2B5EF4-FFF2-40B4-BE49-F238E27FC236}">
                <a16:creationId xmlns:a16="http://schemas.microsoft.com/office/drawing/2014/main" id="{6BAF0281-57D7-493F-ABC3-85F939E0482D}"/>
              </a:ext>
            </a:extLst>
          </p:cNvPr>
          <p:cNvSpPr txBox="1"/>
          <p:nvPr/>
        </p:nvSpPr>
        <p:spPr>
          <a:xfrm>
            <a:off x="1412031" y="1046580"/>
            <a:ext cx="10170371" cy="1189043"/>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106901" tIns="106901" rIns="106901" bIns="106901" anchor="t" anchorCtr="0">
            <a:noAutofit/>
          </a:bodyPr>
          <a:lstStyle/>
          <a:p>
            <a:pPr defTabSz="1069155"/>
            <a:r>
              <a:rPr lang="en-US" altLang="ja-JP" sz="2000" dirty="0">
                <a:latin typeface="Yu Gothic Medium" panose="020B0500000000000000" pitchFamily="50" charset="-128"/>
                <a:ea typeface="Yu Gothic Medium" panose="020B0500000000000000" pitchFamily="50" charset="-128"/>
              </a:rPr>
              <a:t>【</a:t>
            </a:r>
            <a:r>
              <a:rPr lang="ja-JP" altLang="en-US" sz="2000" dirty="0">
                <a:latin typeface="Yu Gothic Medium" panose="020B0500000000000000" pitchFamily="50" charset="-128"/>
                <a:ea typeface="Yu Gothic Medium" panose="020B0500000000000000" pitchFamily="50" charset="-128"/>
              </a:rPr>
              <a:t>課題</a:t>
            </a:r>
            <a:r>
              <a:rPr lang="en-US" altLang="ja-JP" sz="2000" dirty="0">
                <a:latin typeface="Yu Gothic Medium" panose="020B0500000000000000" pitchFamily="50" charset="-128"/>
                <a:ea typeface="Yu Gothic Medium" panose="020B0500000000000000" pitchFamily="50" charset="-128"/>
              </a:rPr>
              <a:t>】</a:t>
            </a:r>
            <a:r>
              <a:rPr lang="ja-JP" altLang="en-US" sz="2000" dirty="0">
                <a:latin typeface="Yu Gothic Medium" panose="020B0500000000000000" pitchFamily="50" charset="-128"/>
                <a:ea typeface="Yu Gothic Medium" panose="020B0500000000000000" pitchFamily="50" charset="-128"/>
              </a:rPr>
              <a:t>サイテーションが低い</a:t>
            </a:r>
            <a:endParaRPr lang="en-US" altLang="ja-JP" sz="2000" dirty="0">
              <a:latin typeface="Yu Gothic Medium" panose="020B0500000000000000" pitchFamily="50" charset="-128"/>
              <a:ea typeface="Yu Gothic Medium" panose="020B0500000000000000" pitchFamily="50" charset="-128"/>
            </a:endParaRPr>
          </a:p>
          <a:p>
            <a:pPr defTabSz="1069155"/>
            <a:r>
              <a:rPr lang="en-US" altLang="ja-JP" sz="2000" dirty="0">
                <a:latin typeface="Yu Gothic Medium" panose="020B0500000000000000" pitchFamily="50" charset="-128"/>
                <a:ea typeface="Yu Gothic Medium" panose="020B0500000000000000" pitchFamily="50" charset="-128"/>
              </a:rPr>
              <a:t>【</a:t>
            </a:r>
            <a:r>
              <a:rPr lang="ja-JP" altLang="en-US" sz="2000" dirty="0">
                <a:latin typeface="Yu Gothic Medium" panose="020B0500000000000000" pitchFamily="50" charset="-128"/>
                <a:ea typeface="Yu Gothic Medium" panose="020B0500000000000000" pitchFamily="50" charset="-128"/>
              </a:rPr>
              <a:t>機能</a:t>
            </a:r>
            <a:r>
              <a:rPr lang="en-US" altLang="ja-JP" sz="2000" dirty="0">
                <a:latin typeface="Yu Gothic Medium" panose="020B0500000000000000" pitchFamily="50" charset="-128"/>
                <a:ea typeface="Yu Gothic Medium" panose="020B0500000000000000" pitchFamily="50" charset="-128"/>
              </a:rPr>
              <a:t>】30</a:t>
            </a:r>
            <a:r>
              <a:rPr lang="ja-JP" altLang="en-US" sz="2000" dirty="0">
                <a:latin typeface="Yu Gothic Medium" panose="020B0500000000000000" pitchFamily="50" charset="-128"/>
                <a:ea typeface="Yu Gothic Medium" panose="020B0500000000000000" pitchFamily="50" charset="-128"/>
              </a:rPr>
              <a:t>媒体以上に連携する事によりサイテーション強化</a:t>
            </a:r>
            <a:endParaRPr lang="en-US" altLang="ja-JP" sz="2000" dirty="0">
              <a:latin typeface="Yu Gothic Medium" panose="020B0500000000000000" pitchFamily="50" charset="-128"/>
              <a:ea typeface="Yu Gothic Medium" panose="020B0500000000000000" pitchFamily="50" charset="-128"/>
            </a:endParaRPr>
          </a:p>
          <a:p>
            <a:pPr defTabSz="1069155"/>
            <a:r>
              <a:rPr lang="en-US" altLang="ja-JP" sz="2000" dirty="0">
                <a:latin typeface="Yu Gothic Medium" panose="020B0500000000000000" pitchFamily="50" charset="-128"/>
                <a:ea typeface="Yu Gothic Medium" panose="020B0500000000000000" pitchFamily="50" charset="-128"/>
              </a:rPr>
              <a:t>【</a:t>
            </a:r>
            <a:r>
              <a:rPr lang="ja-JP" altLang="en-US" sz="2000" dirty="0">
                <a:latin typeface="Yu Gothic Medium" panose="020B0500000000000000" pitchFamily="50" charset="-128"/>
                <a:ea typeface="Yu Gothic Medium" panose="020B0500000000000000" pitchFamily="50" charset="-128"/>
              </a:rPr>
              <a:t>成果</a:t>
            </a:r>
            <a:r>
              <a:rPr lang="en-US" altLang="ja-JP" sz="2000" dirty="0">
                <a:latin typeface="Yu Gothic Medium" panose="020B0500000000000000" pitchFamily="50" charset="-128"/>
                <a:ea typeface="Yu Gothic Medium" panose="020B0500000000000000" pitchFamily="50" charset="-128"/>
              </a:rPr>
              <a:t>】</a:t>
            </a:r>
            <a:r>
              <a:rPr lang="ja-JP" altLang="en-US" sz="2000" dirty="0">
                <a:latin typeface="Yu Gothic Medium" panose="020B0500000000000000" pitchFamily="50" charset="-128"/>
                <a:ea typeface="Yu Gothic Medium" panose="020B0500000000000000" pitchFamily="50" charset="-128"/>
              </a:rPr>
              <a:t>順位大幅アップによるアクセス増加の可能性</a:t>
            </a:r>
          </a:p>
        </p:txBody>
      </p:sp>
      <p:pic>
        <p:nvPicPr>
          <p:cNvPr id="14" name="図 13">
            <a:extLst>
              <a:ext uri="{FF2B5EF4-FFF2-40B4-BE49-F238E27FC236}">
                <a16:creationId xmlns:a16="http://schemas.microsoft.com/office/drawing/2014/main" id="{7A552876-7B62-4470-B2B5-29B96CF04D24}"/>
              </a:ext>
            </a:extLst>
          </p:cNvPr>
          <p:cNvPicPr>
            <a:picLocks noChangeAspect="1"/>
          </p:cNvPicPr>
          <p:nvPr/>
        </p:nvPicPr>
        <p:blipFill>
          <a:blip r:embed="rId3"/>
          <a:stretch>
            <a:fillRect/>
          </a:stretch>
        </p:blipFill>
        <p:spPr>
          <a:xfrm>
            <a:off x="314005" y="1061543"/>
            <a:ext cx="1629115" cy="1221836"/>
          </a:xfrm>
          <a:prstGeom prst="rect">
            <a:avLst/>
          </a:prstGeom>
        </p:spPr>
      </p:pic>
      <p:pic>
        <p:nvPicPr>
          <p:cNvPr id="13" name="Google Shape;193;p36" descr="Screen Shot 2019-11-27 at 12.51.41.png">
            <a:extLst>
              <a:ext uri="{FF2B5EF4-FFF2-40B4-BE49-F238E27FC236}">
                <a16:creationId xmlns:a16="http://schemas.microsoft.com/office/drawing/2014/main" id="{7D612158-5716-432E-BA1E-27DCD65F852F}"/>
              </a:ext>
            </a:extLst>
          </p:cNvPr>
          <p:cNvPicPr preferRelativeResize="0"/>
          <p:nvPr/>
        </p:nvPicPr>
        <p:blipFill rotWithShape="1">
          <a:blip r:embed="rId4">
            <a:alphaModFix/>
          </a:blip>
          <a:srcRect l="19554" t="33006" r="19610"/>
          <a:stretch/>
        </p:blipFill>
        <p:spPr>
          <a:xfrm>
            <a:off x="1168423" y="2540141"/>
            <a:ext cx="4634844" cy="3804520"/>
          </a:xfrm>
          <a:prstGeom prst="rect">
            <a:avLst/>
          </a:prstGeom>
          <a:noFill/>
          <a:ln w="12700" cap="flat" cmpd="sng">
            <a:solidFill>
              <a:srgbClr val="BDBDBD"/>
            </a:solidFill>
            <a:prstDash val="solid"/>
            <a:miter lim="400000"/>
            <a:headEnd type="none" w="sm" len="sm"/>
            <a:tailEnd type="none" w="sm" len="sm"/>
          </a:ln>
        </p:spPr>
      </p:pic>
      <p:sp>
        <p:nvSpPr>
          <p:cNvPr id="21" name="Google Shape;344;p43">
            <a:extLst>
              <a:ext uri="{FF2B5EF4-FFF2-40B4-BE49-F238E27FC236}">
                <a16:creationId xmlns:a16="http://schemas.microsoft.com/office/drawing/2014/main" id="{A8988F4E-AD71-43B7-9D1C-BDA2976C8DFE}"/>
              </a:ext>
            </a:extLst>
          </p:cNvPr>
          <p:cNvSpPr txBox="1"/>
          <p:nvPr/>
        </p:nvSpPr>
        <p:spPr>
          <a:xfrm>
            <a:off x="6939286" y="3954823"/>
            <a:ext cx="4390549" cy="964355"/>
          </a:xfrm>
          <a:prstGeom prst="rect">
            <a:avLst/>
          </a:prstGeom>
          <a:noFill/>
          <a:ln>
            <a:noFill/>
          </a:ln>
        </p:spPr>
        <p:txBody>
          <a:bodyPr spcFirstLastPara="1" wrap="square" lIns="22275" tIns="22275" rIns="22275" bIns="22275" anchor="t" anchorCtr="0">
            <a:normAutofit/>
          </a:bodyPr>
          <a:lstStyle/>
          <a:p>
            <a:pPr algn="ctr" defTabSz="400945">
              <a:buClr>
                <a:srgbClr val="5C5C5C"/>
              </a:buClr>
              <a:buSzPts val="6000"/>
            </a:pPr>
            <a:r>
              <a:rPr lang="en-US" sz="2631" dirty="0" err="1">
                <a:solidFill>
                  <a:srgbClr val="5C5C5C"/>
                </a:solidFill>
                <a:latin typeface="Yu Gothic Medium" panose="020B0500000000000000" pitchFamily="50" charset="-128"/>
                <a:ea typeface="Yu Gothic Medium" panose="020B0500000000000000" pitchFamily="50" charset="-128"/>
              </a:rPr>
              <a:t>登録作業の難しい媒体も</a:t>
            </a:r>
            <a:endParaRPr sz="2631" dirty="0">
              <a:solidFill>
                <a:srgbClr val="5C5C5C"/>
              </a:solidFill>
              <a:latin typeface="Yu Gothic Medium" panose="020B0500000000000000" pitchFamily="50" charset="-128"/>
              <a:ea typeface="Yu Gothic Medium" panose="020B0500000000000000" pitchFamily="50" charset="-128"/>
            </a:endParaRPr>
          </a:p>
          <a:p>
            <a:pPr algn="ctr" defTabSz="400945">
              <a:buClr>
                <a:srgbClr val="5C5C5C"/>
              </a:buClr>
              <a:buSzPts val="6000"/>
            </a:pPr>
            <a:r>
              <a:rPr lang="en-US" sz="2631" b="1" dirty="0" err="1">
                <a:solidFill>
                  <a:srgbClr val="5C5C5C"/>
                </a:solidFill>
                <a:latin typeface="Yu Gothic Medium" panose="020B0500000000000000" pitchFamily="50" charset="-128"/>
                <a:ea typeface="Yu Gothic Medium" panose="020B0500000000000000" pitchFamily="50" charset="-128"/>
              </a:rPr>
              <a:t>自動で</a:t>
            </a:r>
            <a:r>
              <a:rPr lang="en-US" sz="2631" dirty="0" err="1">
                <a:solidFill>
                  <a:srgbClr val="5C5C5C"/>
                </a:solidFill>
                <a:latin typeface="Yu Gothic Medium" panose="020B0500000000000000" pitchFamily="50" charset="-128"/>
                <a:ea typeface="Yu Gothic Medium" panose="020B0500000000000000" pitchFamily="50" charset="-128"/>
              </a:rPr>
              <a:t>店舗情報を登録</a:t>
            </a:r>
            <a:r>
              <a:rPr lang="en-US" sz="2631" dirty="0">
                <a:solidFill>
                  <a:srgbClr val="5C5C5C"/>
                </a:solidFill>
                <a:latin typeface="Yu Gothic Medium" panose="020B0500000000000000" pitchFamily="50" charset="-128"/>
                <a:ea typeface="Yu Gothic Medium" panose="020B0500000000000000" pitchFamily="50" charset="-128"/>
              </a:rPr>
              <a:t>。</a:t>
            </a:r>
            <a:endParaRPr sz="615" dirty="0">
              <a:latin typeface="Yu Gothic Medium" panose="020B0500000000000000" pitchFamily="50" charset="-128"/>
              <a:ea typeface="Yu Gothic Medium" panose="020B0500000000000000" pitchFamily="50" charset="-128"/>
            </a:endParaRPr>
          </a:p>
        </p:txBody>
      </p:sp>
      <p:pic>
        <p:nvPicPr>
          <p:cNvPr id="22" name="Google Shape;345;p43" descr="baidu.png">
            <a:extLst>
              <a:ext uri="{FF2B5EF4-FFF2-40B4-BE49-F238E27FC236}">
                <a16:creationId xmlns:a16="http://schemas.microsoft.com/office/drawing/2014/main" id="{F414AE57-83FE-4490-ABBC-21990C5458FA}"/>
              </a:ext>
            </a:extLst>
          </p:cNvPr>
          <p:cNvPicPr preferRelativeResize="0"/>
          <p:nvPr/>
        </p:nvPicPr>
        <p:blipFill rotWithShape="1">
          <a:blip r:embed="rId5">
            <a:alphaModFix/>
          </a:blip>
          <a:srcRect/>
          <a:stretch/>
        </p:blipFill>
        <p:spPr>
          <a:xfrm>
            <a:off x="7316442" y="2852794"/>
            <a:ext cx="838183" cy="838183"/>
          </a:xfrm>
          <a:prstGeom prst="rect">
            <a:avLst/>
          </a:prstGeom>
          <a:noFill/>
          <a:ln>
            <a:noFill/>
          </a:ln>
          <a:effectLst>
            <a:outerShdw blurRad="127000" dist="56465" dir="5400000" rotWithShape="0">
              <a:srgbClr val="000000">
                <a:alpha val="24313"/>
              </a:srgbClr>
            </a:outerShdw>
          </a:effectLst>
        </p:spPr>
      </p:pic>
      <p:pic>
        <p:nvPicPr>
          <p:cNvPr id="23" name="Google Shape;346;p43" descr="Fliggy.png">
            <a:extLst>
              <a:ext uri="{FF2B5EF4-FFF2-40B4-BE49-F238E27FC236}">
                <a16:creationId xmlns:a16="http://schemas.microsoft.com/office/drawing/2014/main" id="{054146FA-3C89-4238-A5BF-8FF548F93AEF}"/>
              </a:ext>
            </a:extLst>
          </p:cNvPr>
          <p:cNvPicPr preferRelativeResize="0"/>
          <p:nvPr/>
        </p:nvPicPr>
        <p:blipFill rotWithShape="1">
          <a:blip r:embed="rId6">
            <a:alphaModFix/>
          </a:blip>
          <a:srcRect/>
          <a:stretch/>
        </p:blipFill>
        <p:spPr>
          <a:xfrm>
            <a:off x="7403766" y="5172727"/>
            <a:ext cx="663533" cy="663533"/>
          </a:xfrm>
          <a:prstGeom prst="rect">
            <a:avLst/>
          </a:prstGeom>
          <a:noFill/>
          <a:ln>
            <a:noFill/>
          </a:ln>
          <a:effectLst>
            <a:outerShdw blurRad="127000" dist="56465" dir="5400000" rotWithShape="0">
              <a:srgbClr val="000000">
                <a:alpha val="24313"/>
              </a:srgbClr>
            </a:outerShdw>
          </a:effectLst>
        </p:spPr>
      </p:pic>
      <p:pic>
        <p:nvPicPr>
          <p:cNvPr id="24" name="Google Shape;347;p43" descr="mafengwo.png">
            <a:extLst>
              <a:ext uri="{FF2B5EF4-FFF2-40B4-BE49-F238E27FC236}">
                <a16:creationId xmlns:a16="http://schemas.microsoft.com/office/drawing/2014/main" id="{0E8D4914-8230-4BC6-BF18-0BFABB677DF8}"/>
              </a:ext>
            </a:extLst>
          </p:cNvPr>
          <p:cNvPicPr preferRelativeResize="0"/>
          <p:nvPr/>
        </p:nvPicPr>
        <p:blipFill rotWithShape="1">
          <a:blip r:embed="rId7">
            <a:alphaModFix/>
          </a:blip>
          <a:srcRect/>
          <a:stretch/>
        </p:blipFill>
        <p:spPr>
          <a:xfrm>
            <a:off x="8652381" y="2442577"/>
            <a:ext cx="964355" cy="964353"/>
          </a:xfrm>
          <a:prstGeom prst="rect">
            <a:avLst/>
          </a:prstGeom>
          <a:noFill/>
          <a:ln>
            <a:noFill/>
          </a:ln>
        </p:spPr>
      </p:pic>
      <p:pic>
        <p:nvPicPr>
          <p:cNvPr id="25" name="Google Shape;348;p43" descr="snapchat.png">
            <a:extLst>
              <a:ext uri="{FF2B5EF4-FFF2-40B4-BE49-F238E27FC236}">
                <a16:creationId xmlns:a16="http://schemas.microsoft.com/office/drawing/2014/main" id="{C987A6EA-526A-4B20-8C9D-2CB6EC8961FA}"/>
              </a:ext>
            </a:extLst>
          </p:cNvPr>
          <p:cNvPicPr preferRelativeResize="0"/>
          <p:nvPr/>
        </p:nvPicPr>
        <p:blipFill rotWithShape="1">
          <a:blip r:embed="rId8">
            <a:alphaModFix/>
          </a:blip>
          <a:srcRect/>
          <a:stretch/>
        </p:blipFill>
        <p:spPr>
          <a:xfrm>
            <a:off x="8758463" y="5662303"/>
            <a:ext cx="752195" cy="752195"/>
          </a:xfrm>
          <a:prstGeom prst="rect">
            <a:avLst/>
          </a:prstGeom>
          <a:noFill/>
          <a:ln>
            <a:noFill/>
          </a:ln>
          <a:effectLst>
            <a:outerShdw blurRad="127000" dist="56465" dir="5400000" rotWithShape="0">
              <a:srgbClr val="000000">
                <a:alpha val="24313"/>
              </a:srgbClr>
            </a:outerShdw>
          </a:effectLst>
        </p:spPr>
      </p:pic>
      <p:pic>
        <p:nvPicPr>
          <p:cNvPr id="26" name="Google Shape;349;p43" descr="alexa.png">
            <a:extLst>
              <a:ext uri="{FF2B5EF4-FFF2-40B4-BE49-F238E27FC236}">
                <a16:creationId xmlns:a16="http://schemas.microsoft.com/office/drawing/2014/main" id="{0C765704-FDA0-44B7-92C8-160D1152E75E}"/>
              </a:ext>
            </a:extLst>
          </p:cNvPr>
          <p:cNvPicPr preferRelativeResize="0"/>
          <p:nvPr/>
        </p:nvPicPr>
        <p:blipFill rotWithShape="1">
          <a:blip r:embed="rId9">
            <a:alphaModFix/>
          </a:blip>
          <a:srcRect/>
          <a:stretch/>
        </p:blipFill>
        <p:spPr>
          <a:xfrm>
            <a:off x="10114497" y="2895787"/>
            <a:ext cx="752195" cy="752195"/>
          </a:xfrm>
          <a:prstGeom prst="rect">
            <a:avLst/>
          </a:prstGeom>
          <a:noFill/>
          <a:ln>
            <a:noFill/>
          </a:ln>
          <a:effectLst>
            <a:outerShdw blurRad="127000" dist="56465" dir="5400000" rotWithShape="0">
              <a:srgbClr val="000000">
                <a:alpha val="24313"/>
              </a:srgbClr>
            </a:outerShdw>
          </a:effectLst>
        </p:spPr>
      </p:pic>
      <p:pic>
        <p:nvPicPr>
          <p:cNvPr id="27" name="Google Shape;350;p43" descr="アートボード 1.png">
            <a:extLst>
              <a:ext uri="{FF2B5EF4-FFF2-40B4-BE49-F238E27FC236}">
                <a16:creationId xmlns:a16="http://schemas.microsoft.com/office/drawing/2014/main" id="{31B2F047-416C-4B56-9F55-3BA10A6F6231}"/>
              </a:ext>
            </a:extLst>
          </p:cNvPr>
          <p:cNvPicPr preferRelativeResize="0"/>
          <p:nvPr/>
        </p:nvPicPr>
        <p:blipFill rotWithShape="1">
          <a:blip r:embed="rId10">
            <a:alphaModFix/>
          </a:blip>
          <a:srcRect/>
          <a:stretch/>
        </p:blipFill>
        <p:spPr>
          <a:xfrm>
            <a:off x="10339334" y="5085402"/>
            <a:ext cx="838183" cy="838183"/>
          </a:xfrm>
          <a:prstGeom prst="rect">
            <a:avLst/>
          </a:prstGeom>
          <a:noFill/>
          <a:ln>
            <a:noFill/>
          </a:ln>
        </p:spPr>
      </p:pic>
    </p:spTree>
    <p:extLst>
      <p:ext uri="{BB962C8B-B14F-4D97-AF65-F5344CB8AC3E}">
        <p14:creationId xmlns:p14="http://schemas.microsoft.com/office/powerpoint/2010/main" val="42946883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a:buClr>
                <a:schemeClr val="dk1"/>
              </a:buClr>
              <a:buSzPts val="1100"/>
            </a:pPr>
            <a:r>
              <a:rPr lang="en-US" altLang="ja-JP" sz="2400" b="1" dirty="0">
                <a:latin typeface="Meiryo"/>
                <a:ea typeface="Meiryo"/>
                <a:cs typeface="Meiryo"/>
                <a:sym typeface="Meiryo"/>
              </a:rPr>
              <a:t>8</a:t>
            </a:r>
            <a:r>
              <a:rPr lang="ja-JP" altLang="en-US" sz="2400" b="1" dirty="0">
                <a:latin typeface="Meiryo"/>
                <a:ea typeface="Meiryo"/>
                <a:cs typeface="Meiryo"/>
                <a:sym typeface="Meiryo"/>
              </a:rPr>
              <a:t>，サイテーション</a:t>
            </a:r>
          </a:p>
        </p:txBody>
      </p:sp>
      <p:sp>
        <p:nvSpPr>
          <p:cNvPr id="11" name="テキスト ボックス 10">
            <a:extLst>
              <a:ext uri="{FF2B5EF4-FFF2-40B4-BE49-F238E27FC236}">
                <a16:creationId xmlns:a16="http://schemas.microsoft.com/office/drawing/2014/main" id="{FAF27DD9-ECBD-4789-9D43-10E292B8F2A1}"/>
              </a:ext>
            </a:extLst>
          </p:cNvPr>
          <p:cNvSpPr txBox="1"/>
          <p:nvPr/>
        </p:nvSpPr>
        <p:spPr>
          <a:xfrm>
            <a:off x="4593931" y="253679"/>
            <a:ext cx="5306980" cy="523220"/>
          </a:xfrm>
          <a:prstGeom prst="rect">
            <a:avLst/>
          </a:prstGeom>
          <a:solidFill>
            <a:srgbClr val="FF0000"/>
          </a:solidFill>
        </p:spPr>
        <p:txBody>
          <a:bodyPr wrap="square" rtlCol="0">
            <a:spAutoFit/>
          </a:bodyPr>
          <a:lstStyle/>
          <a:p>
            <a:r>
              <a:rPr kumimoji="1" lang="ja-JP" altLang="en-US" sz="2800" b="1" dirty="0">
                <a:solidFill>
                  <a:schemeClr val="bg1"/>
                </a:solidFill>
                <a:latin typeface="Yu Gothic Medium" panose="020B0500000000000000" pitchFamily="50" charset="-128"/>
                <a:ea typeface="Yu Gothic Medium" panose="020B0500000000000000" pitchFamily="50" charset="-128"/>
              </a:rPr>
              <a:t>注意）</a:t>
            </a:r>
            <a:r>
              <a:rPr kumimoji="1" lang="en-US" altLang="ja-JP" sz="2800" b="1" dirty="0">
                <a:solidFill>
                  <a:schemeClr val="bg1"/>
                </a:solidFill>
                <a:latin typeface="Yu Gothic Medium" panose="020B0500000000000000" pitchFamily="50" charset="-128"/>
                <a:ea typeface="Yu Gothic Medium" panose="020B0500000000000000" pitchFamily="50" charset="-128"/>
              </a:rPr>
              <a:t>Google</a:t>
            </a:r>
            <a:r>
              <a:rPr kumimoji="1" lang="ja-JP" altLang="en-US" sz="2800" b="1" dirty="0">
                <a:solidFill>
                  <a:schemeClr val="bg1"/>
                </a:solidFill>
                <a:latin typeface="Yu Gothic Medium" panose="020B0500000000000000" pitchFamily="50" charset="-128"/>
                <a:ea typeface="Yu Gothic Medium" panose="020B0500000000000000" pitchFamily="50" charset="-128"/>
              </a:rPr>
              <a:t>では出来ません！</a:t>
            </a:r>
          </a:p>
        </p:txBody>
      </p:sp>
      <p:sp>
        <p:nvSpPr>
          <p:cNvPr id="12" name="Google Shape;361;p35">
            <a:extLst>
              <a:ext uri="{FF2B5EF4-FFF2-40B4-BE49-F238E27FC236}">
                <a16:creationId xmlns:a16="http://schemas.microsoft.com/office/drawing/2014/main" id="{6BAF0281-57D7-493F-ABC3-85F939E0482D}"/>
              </a:ext>
            </a:extLst>
          </p:cNvPr>
          <p:cNvSpPr txBox="1"/>
          <p:nvPr/>
        </p:nvSpPr>
        <p:spPr>
          <a:xfrm>
            <a:off x="1412031" y="1046580"/>
            <a:ext cx="10170371" cy="1189043"/>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106901" tIns="106901" rIns="106901" bIns="106901" anchor="t" anchorCtr="0">
            <a:noAutofit/>
          </a:bodyPr>
          <a:lstStyle/>
          <a:p>
            <a:pPr defTabSz="1069155"/>
            <a:r>
              <a:rPr lang="en-US" altLang="ja-JP" sz="2000" dirty="0">
                <a:latin typeface="Yu Gothic Medium" panose="020B0500000000000000" pitchFamily="50" charset="-128"/>
                <a:ea typeface="Yu Gothic Medium" panose="020B0500000000000000" pitchFamily="50" charset="-128"/>
              </a:rPr>
              <a:t>【</a:t>
            </a:r>
            <a:r>
              <a:rPr lang="ja-JP" altLang="en-US" sz="2000" dirty="0">
                <a:latin typeface="Yu Gothic Medium" panose="020B0500000000000000" pitchFamily="50" charset="-128"/>
                <a:ea typeface="Yu Gothic Medium" panose="020B0500000000000000" pitchFamily="50" charset="-128"/>
              </a:rPr>
              <a:t>課題</a:t>
            </a:r>
            <a:r>
              <a:rPr lang="en-US" altLang="ja-JP" sz="2000" dirty="0">
                <a:latin typeface="Yu Gothic Medium" panose="020B0500000000000000" pitchFamily="50" charset="-128"/>
                <a:ea typeface="Yu Gothic Medium" panose="020B0500000000000000" pitchFamily="50" charset="-128"/>
              </a:rPr>
              <a:t>】</a:t>
            </a:r>
            <a:r>
              <a:rPr lang="ja-JP" altLang="en-US" sz="2000" dirty="0">
                <a:latin typeface="Yu Gothic Medium" panose="020B0500000000000000" pitchFamily="50" charset="-128"/>
                <a:ea typeface="Yu Gothic Medium" panose="020B0500000000000000" pitchFamily="50" charset="-128"/>
              </a:rPr>
              <a:t>サイテーションが低い</a:t>
            </a:r>
            <a:endParaRPr lang="en-US" altLang="ja-JP" sz="2000" dirty="0">
              <a:latin typeface="Yu Gothic Medium" panose="020B0500000000000000" pitchFamily="50" charset="-128"/>
              <a:ea typeface="Yu Gothic Medium" panose="020B0500000000000000" pitchFamily="50" charset="-128"/>
            </a:endParaRPr>
          </a:p>
          <a:p>
            <a:pPr defTabSz="1069155"/>
            <a:r>
              <a:rPr lang="en-US" altLang="ja-JP" sz="2000" dirty="0">
                <a:latin typeface="Yu Gothic Medium" panose="020B0500000000000000" pitchFamily="50" charset="-128"/>
                <a:ea typeface="Yu Gothic Medium" panose="020B0500000000000000" pitchFamily="50" charset="-128"/>
              </a:rPr>
              <a:t>【</a:t>
            </a:r>
            <a:r>
              <a:rPr lang="ja-JP" altLang="en-US" sz="2000" dirty="0">
                <a:latin typeface="Yu Gothic Medium" panose="020B0500000000000000" pitchFamily="50" charset="-128"/>
                <a:ea typeface="Yu Gothic Medium" panose="020B0500000000000000" pitchFamily="50" charset="-128"/>
              </a:rPr>
              <a:t>機能</a:t>
            </a:r>
            <a:r>
              <a:rPr lang="en-US" altLang="ja-JP" sz="2000" dirty="0">
                <a:latin typeface="Yu Gothic Medium" panose="020B0500000000000000" pitchFamily="50" charset="-128"/>
                <a:ea typeface="Yu Gothic Medium" panose="020B0500000000000000" pitchFamily="50" charset="-128"/>
              </a:rPr>
              <a:t>】30</a:t>
            </a:r>
            <a:r>
              <a:rPr lang="ja-JP" altLang="en-US" sz="2000" dirty="0">
                <a:latin typeface="Yu Gothic Medium" panose="020B0500000000000000" pitchFamily="50" charset="-128"/>
                <a:ea typeface="Yu Gothic Medium" panose="020B0500000000000000" pitchFamily="50" charset="-128"/>
              </a:rPr>
              <a:t>媒体以上に連携する事によりサイテーション強化</a:t>
            </a:r>
            <a:endParaRPr lang="en-US" altLang="ja-JP" sz="2000" dirty="0">
              <a:latin typeface="Yu Gothic Medium" panose="020B0500000000000000" pitchFamily="50" charset="-128"/>
              <a:ea typeface="Yu Gothic Medium" panose="020B0500000000000000" pitchFamily="50" charset="-128"/>
            </a:endParaRPr>
          </a:p>
          <a:p>
            <a:pPr defTabSz="1069155"/>
            <a:r>
              <a:rPr lang="en-US" altLang="ja-JP" sz="2000" dirty="0">
                <a:latin typeface="Yu Gothic Medium" panose="020B0500000000000000" pitchFamily="50" charset="-128"/>
                <a:ea typeface="Yu Gothic Medium" panose="020B0500000000000000" pitchFamily="50" charset="-128"/>
              </a:rPr>
              <a:t>【</a:t>
            </a:r>
            <a:r>
              <a:rPr lang="ja-JP" altLang="en-US" sz="2000" dirty="0">
                <a:latin typeface="Yu Gothic Medium" panose="020B0500000000000000" pitchFamily="50" charset="-128"/>
                <a:ea typeface="Yu Gothic Medium" panose="020B0500000000000000" pitchFamily="50" charset="-128"/>
              </a:rPr>
              <a:t>成果</a:t>
            </a:r>
            <a:r>
              <a:rPr lang="en-US" altLang="ja-JP" sz="2000" dirty="0">
                <a:latin typeface="Yu Gothic Medium" panose="020B0500000000000000" pitchFamily="50" charset="-128"/>
                <a:ea typeface="Yu Gothic Medium" panose="020B0500000000000000" pitchFamily="50" charset="-128"/>
              </a:rPr>
              <a:t>】</a:t>
            </a:r>
            <a:r>
              <a:rPr lang="ja-JP" altLang="en-US" sz="2000" dirty="0">
                <a:latin typeface="Yu Gothic Medium" panose="020B0500000000000000" pitchFamily="50" charset="-128"/>
                <a:ea typeface="Yu Gothic Medium" panose="020B0500000000000000" pitchFamily="50" charset="-128"/>
              </a:rPr>
              <a:t>順位大幅アップによるアクセス増加の可能性</a:t>
            </a:r>
          </a:p>
        </p:txBody>
      </p:sp>
      <p:pic>
        <p:nvPicPr>
          <p:cNvPr id="14" name="図 13">
            <a:extLst>
              <a:ext uri="{FF2B5EF4-FFF2-40B4-BE49-F238E27FC236}">
                <a16:creationId xmlns:a16="http://schemas.microsoft.com/office/drawing/2014/main" id="{7A552876-7B62-4470-B2B5-29B96CF04D24}"/>
              </a:ext>
            </a:extLst>
          </p:cNvPr>
          <p:cNvPicPr>
            <a:picLocks noChangeAspect="1"/>
          </p:cNvPicPr>
          <p:nvPr/>
        </p:nvPicPr>
        <p:blipFill>
          <a:blip r:embed="rId3"/>
          <a:stretch>
            <a:fillRect/>
          </a:stretch>
        </p:blipFill>
        <p:spPr>
          <a:xfrm>
            <a:off x="314005" y="1061543"/>
            <a:ext cx="1629115" cy="1221836"/>
          </a:xfrm>
          <a:prstGeom prst="rect">
            <a:avLst/>
          </a:prstGeom>
        </p:spPr>
      </p:pic>
      <p:pic>
        <p:nvPicPr>
          <p:cNvPr id="15" name="Google Shape;285;p41" descr="IMG_3936.PNG">
            <a:extLst>
              <a:ext uri="{FF2B5EF4-FFF2-40B4-BE49-F238E27FC236}">
                <a16:creationId xmlns:a16="http://schemas.microsoft.com/office/drawing/2014/main" id="{3F1DF809-3C7B-4B00-AEB3-63B3DB963341}"/>
              </a:ext>
            </a:extLst>
          </p:cNvPr>
          <p:cNvPicPr preferRelativeResize="0"/>
          <p:nvPr/>
        </p:nvPicPr>
        <p:blipFill rotWithShape="1">
          <a:blip r:embed="rId4">
            <a:alphaModFix/>
          </a:blip>
          <a:srcRect/>
          <a:stretch/>
        </p:blipFill>
        <p:spPr>
          <a:xfrm>
            <a:off x="8852440" y="2584536"/>
            <a:ext cx="1969779" cy="3503579"/>
          </a:xfrm>
          <a:prstGeom prst="rect">
            <a:avLst/>
          </a:prstGeom>
          <a:noFill/>
          <a:ln>
            <a:noFill/>
          </a:ln>
        </p:spPr>
      </p:pic>
      <p:sp>
        <p:nvSpPr>
          <p:cNvPr id="16" name="Google Shape;288;p41">
            <a:extLst>
              <a:ext uri="{FF2B5EF4-FFF2-40B4-BE49-F238E27FC236}">
                <a16:creationId xmlns:a16="http://schemas.microsoft.com/office/drawing/2014/main" id="{24135171-05D8-451E-98D9-9EB513251E53}"/>
              </a:ext>
            </a:extLst>
          </p:cNvPr>
          <p:cNvSpPr txBox="1"/>
          <p:nvPr/>
        </p:nvSpPr>
        <p:spPr>
          <a:xfrm>
            <a:off x="1481484" y="2346704"/>
            <a:ext cx="1347285" cy="339803"/>
          </a:xfrm>
          <a:prstGeom prst="rect">
            <a:avLst/>
          </a:prstGeom>
          <a:noFill/>
          <a:ln>
            <a:noFill/>
          </a:ln>
        </p:spPr>
        <p:txBody>
          <a:bodyPr spcFirstLastPara="1" wrap="square" lIns="22275" tIns="22275" rIns="22275" bIns="22275" anchor="t" anchorCtr="0">
            <a:normAutofit/>
          </a:bodyPr>
          <a:lstStyle/>
          <a:p>
            <a:pPr algn="ctr" defTabSz="400945">
              <a:lnSpc>
                <a:spcPct val="80000"/>
              </a:lnSpc>
              <a:buClr>
                <a:srgbClr val="5C5C5C"/>
              </a:buClr>
              <a:buSzPts val="4000"/>
            </a:pPr>
            <a:r>
              <a:rPr lang="en-US" sz="1755" dirty="0" err="1">
                <a:solidFill>
                  <a:srgbClr val="5C5C5C"/>
                </a:solidFill>
                <a:latin typeface="Yu Gothic Medium" panose="020B0500000000000000" pitchFamily="50" charset="-128"/>
                <a:ea typeface="Yu Gothic Medium" panose="020B0500000000000000" pitchFamily="50" charset="-128"/>
              </a:rPr>
              <a:t>Baiduマップ</a:t>
            </a:r>
            <a:endParaRPr sz="615" dirty="0">
              <a:latin typeface="Yu Gothic Medium" panose="020B0500000000000000" pitchFamily="50" charset="-128"/>
              <a:ea typeface="Yu Gothic Medium" panose="020B0500000000000000" pitchFamily="50" charset="-128"/>
            </a:endParaRPr>
          </a:p>
        </p:txBody>
      </p:sp>
      <p:pic>
        <p:nvPicPr>
          <p:cNvPr id="17" name="Google Shape;289;p41" descr="IMG_3325.PNG">
            <a:extLst>
              <a:ext uri="{FF2B5EF4-FFF2-40B4-BE49-F238E27FC236}">
                <a16:creationId xmlns:a16="http://schemas.microsoft.com/office/drawing/2014/main" id="{1E6FDCE6-1BBE-4F3C-8A07-794538848B70}"/>
              </a:ext>
            </a:extLst>
          </p:cNvPr>
          <p:cNvPicPr preferRelativeResize="0"/>
          <p:nvPr/>
        </p:nvPicPr>
        <p:blipFill rotWithShape="1">
          <a:blip r:embed="rId5">
            <a:alphaModFix/>
          </a:blip>
          <a:srcRect t="20" b="79"/>
          <a:stretch/>
        </p:blipFill>
        <p:spPr>
          <a:xfrm>
            <a:off x="1314625" y="2758013"/>
            <a:ext cx="1969696" cy="3499937"/>
          </a:xfrm>
          <a:prstGeom prst="rect">
            <a:avLst/>
          </a:prstGeom>
          <a:noFill/>
          <a:ln>
            <a:noFill/>
          </a:ln>
        </p:spPr>
      </p:pic>
      <p:pic>
        <p:nvPicPr>
          <p:cNvPr id="18" name="Google Shape;290;p41" descr="IMG_3335.PNG">
            <a:extLst>
              <a:ext uri="{FF2B5EF4-FFF2-40B4-BE49-F238E27FC236}">
                <a16:creationId xmlns:a16="http://schemas.microsoft.com/office/drawing/2014/main" id="{7F165437-DCFC-4B5F-9008-EB15754378DC}"/>
              </a:ext>
            </a:extLst>
          </p:cNvPr>
          <p:cNvPicPr preferRelativeResize="0"/>
          <p:nvPr/>
        </p:nvPicPr>
        <p:blipFill rotWithShape="1">
          <a:blip r:embed="rId6">
            <a:alphaModFix/>
          </a:blip>
          <a:srcRect t="49" b="49"/>
          <a:stretch/>
        </p:blipFill>
        <p:spPr>
          <a:xfrm>
            <a:off x="4776299" y="4177404"/>
            <a:ext cx="1379804" cy="2451761"/>
          </a:xfrm>
          <a:prstGeom prst="rect">
            <a:avLst/>
          </a:prstGeom>
          <a:noFill/>
          <a:ln>
            <a:noFill/>
          </a:ln>
        </p:spPr>
      </p:pic>
      <p:pic>
        <p:nvPicPr>
          <p:cNvPr id="19" name="Google Shape;291;p41" descr="baidu.png">
            <a:extLst>
              <a:ext uri="{FF2B5EF4-FFF2-40B4-BE49-F238E27FC236}">
                <a16:creationId xmlns:a16="http://schemas.microsoft.com/office/drawing/2014/main" id="{0E4FB805-FCD3-47D6-BFF9-7CD6D11261F9}"/>
              </a:ext>
            </a:extLst>
          </p:cNvPr>
          <p:cNvPicPr preferRelativeResize="0"/>
          <p:nvPr/>
        </p:nvPicPr>
        <p:blipFill rotWithShape="1">
          <a:blip r:embed="rId7">
            <a:alphaModFix/>
          </a:blip>
          <a:srcRect/>
          <a:stretch/>
        </p:blipFill>
        <p:spPr>
          <a:xfrm>
            <a:off x="999495" y="2475916"/>
            <a:ext cx="663533" cy="663533"/>
          </a:xfrm>
          <a:prstGeom prst="rect">
            <a:avLst/>
          </a:prstGeom>
          <a:noFill/>
          <a:ln>
            <a:noFill/>
          </a:ln>
          <a:effectLst>
            <a:outerShdw blurRad="127000" dist="56465" dir="5400000" rotWithShape="0">
              <a:srgbClr val="000000">
                <a:alpha val="24313"/>
              </a:srgbClr>
            </a:outerShdw>
          </a:effectLst>
        </p:spPr>
      </p:pic>
      <p:pic>
        <p:nvPicPr>
          <p:cNvPr id="20" name="Google Shape;292;p41" descr="Fliggy.png">
            <a:extLst>
              <a:ext uri="{FF2B5EF4-FFF2-40B4-BE49-F238E27FC236}">
                <a16:creationId xmlns:a16="http://schemas.microsoft.com/office/drawing/2014/main" id="{4022AB55-24B2-40DC-AC3D-35B0CC4DFF0D}"/>
              </a:ext>
            </a:extLst>
          </p:cNvPr>
          <p:cNvPicPr preferRelativeResize="0"/>
          <p:nvPr/>
        </p:nvPicPr>
        <p:blipFill rotWithShape="1">
          <a:blip r:embed="rId8">
            <a:alphaModFix/>
          </a:blip>
          <a:srcRect/>
          <a:stretch/>
        </p:blipFill>
        <p:spPr>
          <a:xfrm>
            <a:off x="4456422" y="4196132"/>
            <a:ext cx="663533" cy="663533"/>
          </a:xfrm>
          <a:prstGeom prst="rect">
            <a:avLst/>
          </a:prstGeom>
          <a:noFill/>
          <a:ln>
            <a:noFill/>
          </a:ln>
          <a:effectLst>
            <a:outerShdw blurRad="127000" dist="56465" dir="5400000" rotWithShape="0">
              <a:srgbClr val="000000">
                <a:alpha val="24313"/>
              </a:srgbClr>
            </a:outerShdw>
          </a:effectLst>
        </p:spPr>
      </p:pic>
      <p:sp>
        <p:nvSpPr>
          <p:cNvPr id="28" name="Google Shape;293;p41">
            <a:extLst>
              <a:ext uri="{FF2B5EF4-FFF2-40B4-BE49-F238E27FC236}">
                <a16:creationId xmlns:a16="http://schemas.microsoft.com/office/drawing/2014/main" id="{F902DAE3-A2EB-42D4-8019-E27861EE8584}"/>
              </a:ext>
            </a:extLst>
          </p:cNvPr>
          <p:cNvSpPr txBox="1"/>
          <p:nvPr/>
        </p:nvSpPr>
        <p:spPr>
          <a:xfrm>
            <a:off x="6353706" y="5715922"/>
            <a:ext cx="2038301" cy="838183"/>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22275" tIns="22275" rIns="22275" bIns="22275" anchor="ctr" anchorCtr="0">
            <a:normAutofit/>
          </a:bodyPr>
          <a:lstStyle/>
          <a:p>
            <a:pPr algn="ctr" defTabSz="400945">
              <a:buClr>
                <a:srgbClr val="FFFFFF"/>
              </a:buClr>
              <a:buSzPts val="3700"/>
            </a:pPr>
            <a:r>
              <a:rPr lang="en-US" sz="1623">
                <a:solidFill>
                  <a:srgbClr val="FFFFFF"/>
                </a:solidFill>
                <a:latin typeface="Yu Gothic Medium" panose="020B0500000000000000" pitchFamily="50" charset="-128"/>
                <a:ea typeface="Yu Gothic Medium" panose="020B0500000000000000" pitchFamily="50" charset="-128"/>
              </a:rPr>
              <a:t>リーチ可能ユーザー</a:t>
            </a:r>
            <a:endParaRPr sz="615">
              <a:latin typeface="Yu Gothic Medium" panose="020B0500000000000000" pitchFamily="50" charset="-128"/>
              <a:ea typeface="Yu Gothic Medium" panose="020B0500000000000000" pitchFamily="50" charset="-128"/>
            </a:endParaRPr>
          </a:p>
          <a:p>
            <a:pPr algn="ctr" defTabSz="400945">
              <a:buClr>
                <a:srgbClr val="FFFFFF"/>
              </a:buClr>
              <a:buSzPts val="7400"/>
            </a:pPr>
            <a:r>
              <a:rPr lang="en-US" sz="3245">
                <a:solidFill>
                  <a:srgbClr val="FFFFFF"/>
                </a:solidFill>
                <a:latin typeface="Yu Gothic Medium" panose="020B0500000000000000" pitchFamily="50" charset="-128"/>
                <a:ea typeface="Yu Gothic Medium" panose="020B0500000000000000" pitchFamily="50" charset="-128"/>
              </a:rPr>
              <a:t>7</a:t>
            </a:r>
            <a:r>
              <a:rPr lang="en-US" sz="1947">
                <a:solidFill>
                  <a:srgbClr val="FFFFFF"/>
                </a:solidFill>
                <a:latin typeface="Yu Gothic Medium" panose="020B0500000000000000" pitchFamily="50" charset="-128"/>
                <a:ea typeface="Yu Gothic Medium" panose="020B0500000000000000" pitchFamily="50" charset="-128"/>
              </a:rPr>
              <a:t>億人</a:t>
            </a:r>
            <a:endParaRPr sz="615">
              <a:latin typeface="Yu Gothic Medium" panose="020B0500000000000000" pitchFamily="50" charset="-128"/>
              <a:ea typeface="Yu Gothic Medium" panose="020B0500000000000000" pitchFamily="50" charset="-128"/>
            </a:endParaRPr>
          </a:p>
        </p:txBody>
      </p:sp>
      <p:sp>
        <p:nvSpPr>
          <p:cNvPr id="29" name="Google Shape;294;p41">
            <a:extLst>
              <a:ext uri="{FF2B5EF4-FFF2-40B4-BE49-F238E27FC236}">
                <a16:creationId xmlns:a16="http://schemas.microsoft.com/office/drawing/2014/main" id="{06164ADF-457E-4638-B3F9-A931216D4ACC}"/>
              </a:ext>
            </a:extLst>
          </p:cNvPr>
          <p:cNvSpPr txBox="1"/>
          <p:nvPr/>
        </p:nvSpPr>
        <p:spPr>
          <a:xfrm>
            <a:off x="3110747" y="2338922"/>
            <a:ext cx="2038301" cy="838183"/>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22275" tIns="22275" rIns="22275" bIns="22275" anchor="ctr" anchorCtr="0">
            <a:normAutofit/>
          </a:bodyPr>
          <a:lstStyle/>
          <a:p>
            <a:pPr algn="ctr" defTabSz="400945">
              <a:buClr>
                <a:srgbClr val="FFFFFF"/>
              </a:buClr>
              <a:buSzPts val="3700"/>
            </a:pPr>
            <a:r>
              <a:rPr lang="en-US" sz="1623">
                <a:solidFill>
                  <a:srgbClr val="FFFFFF"/>
                </a:solidFill>
                <a:latin typeface="Yu Gothic Medium" panose="020B0500000000000000" pitchFamily="50" charset="-128"/>
                <a:ea typeface="Yu Gothic Medium" panose="020B0500000000000000" pitchFamily="50" charset="-128"/>
              </a:rPr>
              <a:t>平均利用頻度</a:t>
            </a:r>
            <a:endParaRPr sz="615">
              <a:latin typeface="Yu Gothic Medium" panose="020B0500000000000000" pitchFamily="50" charset="-128"/>
              <a:ea typeface="Yu Gothic Medium" panose="020B0500000000000000" pitchFamily="50" charset="-128"/>
            </a:endParaRPr>
          </a:p>
          <a:p>
            <a:pPr algn="ctr" defTabSz="400945">
              <a:buClr>
                <a:srgbClr val="FFFFFF"/>
              </a:buClr>
              <a:buSzPts val="7400"/>
            </a:pPr>
            <a:r>
              <a:rPr lang="en-US" sz="3245">
                <a:solidFill>
                  <a:srgbClr val="FFFFFF"/>
                </a:solidFill>
                <a:latin typeface="Yu Gothic Medium" panose="020B0500000000000000" pitchFamily="50" charset="-128"/>
                <a:ea typeface="Yu Gothic Medium" panose="020B0500000000000000" pitchFamily="50" charset="-128"/>
              </a:rPr>
              <a:t>12</a:t>
            </a:r>
            <a:r>
              <a:rPr lang="en-US" sz="1947">
                <a:solidFill>
                  <a:srgbClr val="FFFFFF"/>
                </a:solidFill>
                <a:latin typeface="Yu Gothic Medium" panose="020B0500000000000000" pitchFamily="50" charset="-128"/>
                <a:ea typeface="Yu Gothic Medium" panose="020B0500000000000000" pitchFamily="50" charset="-128"/>
              </a:rPr>
              <a:t>回/週</a:t>
            </a:r>
            <a:endParaRPr sz="615">
              <a:latin typeface="Yu Gothic Medium" panose="020B0500000000000000" pitchFamily="50" charset="-128"/>
              <a:ea typeface="Yu Gothic Medium" panose="020B0500000000000000" pitchFamily="50" charset="-128"/>
            </a:endParaRPr>
          </a:p>
        </p:txBody>
      </p:sp>
      <p:sp>
        <p:nvSpPr>
          <p:cNvPr id="30" name="Google Shape;295;p41">
            <a:extLst>
              <a:ext uri="{FF2B5EF4-FFF2-40B4-BE49-F238E27FC236}">
                <a16:creationId xmlns:a16="http://schemas.microsoft.com/office/drawing/2014/main" id="{084C648E-484E-485B-AABF-83B0670F2754}"/>
              </a:ext>
            </a:extLst>
          </p:cNvPr>
          <p:cNvSpPr txBox="1"/>
          <p:nvPr/>
        </p:nvSpPr>
        <p:spPr>
          <a:xfrm>
            <a:off x="3110747" y="3307882"/>
            <a:ext cx="2038301" cy="838183"/>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22275" tIns="22275" rIns="22275" bIns="22275" anchor="ctr" anchorCtr="0">
            <a:normAutofit/>
          </a:bodyPr>
          <a:lstStyle/>
          <a:p>
            <a:pPr algn="ctr" defTabSz="400945">
              <a:buClr>
                <a:srgbClr val="FFFFFF"/>
              </a:buClr>
              <a:buSzPts val="3700"/>
            </a:pPr>
            <a:r>
              <a:rPr lang="en-US" sz="1623">
                <a:solidFill>
                  <a:srgbClr val="FFFFFF"/>
                </a:solidFill>
                <a:latin typeface="Yu Gothic Medium" panose="020B0500000000000000" pitchFamily="50" charset="-128"/>
                <a:ea typeface="Yu Gothic Medium" panose="020B0500000000000000" pitchFamily="50" charset="-128"/>
              </a:rPr>
              <a:t>ユニークユーザー数</a:t>
            </a:r>
            <a:endParaRPr sz="615">
              <a:latin typeface="Yu Gothic Medium" panose="020B0500000000000000" pitchFamily="50" charset="-128"/>
              <a:ea typeface="Yu Gothic Medium" panose="020B0500000000000000" pitchFamily="50" charset="-128"/>
            </a:endParaRPr>
          </a:p>
          <a:p>
            <a:pPr algn="ctr" defTabSz="400945">
              <a:buClr>
                <a:srgbClr val="FFFFFF"/>
              </a:buClr>
              <a:buSzPts val="7400"/>
            </a:pPr>
            <a:r>
              <a:rPr lang="en-US" sz="3245">
                <a:solidFill>
                  <a:srgbClr val="FFFFFF"/>
                </a:solidFill>
                <a:latin typeface="Yu Gothic Medium" panose="020B0500000000000000" pitchFamily="50" charset="-128"/>
                <a:ea typeface="Yu Gothic Medium" panose="020B0500000000000000" pitchFamily="50" charset="-128"/>
              </a:rPr>
              <a:t>2.9</a:t>
            </a:r>
            <a:r>
              <a:rPr lang="en-US" sz="1947">
                <a:solidFill>
                  <a:srgbClr val="FFFFFF"/>
                </a:solidFill>
                <a:latin typeface="Yu Gothic Medium" panose="020B0500000000000000" pitchFamily="50" charset="-128"/>
                <a:ea typeface="Yu Gothic Medium" panose="020B0500000000000000" pitchFamily="50" charset="-128"/>
              </a:rPr>
              <a:t>億人</a:t>
            </a:r>
            <a:endParaRPr sz="615">
              <a:latin typeface="Yu Gothic Medium" panose="020B0500000000000000" pitchFamily="50" charset="-128"/>
              <a:ea typeface="Yu Gothic Medium" panose="020B0500000000000000" pitchFamily="50" charset="-128"/>
            </a:endParaRPr>
          </a:p>
        </p:txBody>
      </p:sp>
      <p:sp>
        <p:nvSpPr>
          <p:cNvPr id="31" name="Google Shape;296;p41">
            <a:extLst>
              <a:ext uri="{FF2B5EF4-FFF2-40B4-BE49-F238E27FC236}">
                <a16:creationId xmlns:a16="http://schemas.microsoft.com/office/drawing/2014/main" id="{ADD6B205-663A-4C72-B4C5-D9920C968025}"/>
              </a:ext>
            </a:extLst>
          </p:cNvPr>
          <p:cNvSpPr txBox="1"/>
          <p:nvPr/>
        </p:nvSpPr>
        <p:spPr>
          <a:xfrm>
            <a:off x="5961554" y="5323381"/>
            <a:ext cx="1347287" cy="339803"/>
          </a:xfrm>
          <a:prstGeom prst="rect">
            <a:avLst/>
          </a:prstGeom>
          <a:noFill/>
          <a:ln>
            <a:noFill/>
          </a:ln>
        </p:spPr>
        <p:txBody>
          <a:bodyPr spcFirstLastPara="1" wrap="square" lIns="22275" tIns="22275" rIns="22275" bIns="22275" anchor="t" anchorCtr="0">
            <a:normAutofit/>
          </a:bodyPr>
          <a:lstStyle/>
          <a:p>
            <a:pPr algn="ctr" defTabSz="400945">
              <a:lnSpc>
                <a:spcPct val="80000"/>
              </a:lnSpc>
              <a:buClr>
                <a:srgbClr val="5C5C5C"/>
              </a:buClr>
              <a:buSzPts val="4000"/>
            </a:pPr>
            <a:r>
              <a:rPr lang="en-US" sz="1755">
                <a:solidFill>
                  <a:srgbClr val="5C5C5C"/>
                </a:solidFill>
                <a:latin typeface="Yu Gothic Medium" panose="020B0500000000000000" pitchFamily="50" charset="-128"/>
                <a:ea typeface="Yu Gothic Medium" panose="020B0500000000000000" pitchFamily="50" charset="-128"/>
              </a:rPr>
              <a:t>Fliggy</a:t>
            </a:r>
            <a:endParaRPr sz="615">
              <a:latin typeface="Yu Gothic Medium" panose="020B0500000000000000" pitchFamily="50" charset="-128"/>
              <a:ea typeface="Yu Gothic Medium" panose="020B0500000000000000" pitchFamily="50" charset="-128"/>
            </a:endParaRPr>
          </a:p>
        </p:txBody>
      </p:sp>
      <p:sp>
        <p:nvSpPr>
          <p:cNvPr id="32" name="Google Shape;297;p41">
            <a:extLst>
              <a:ext uri="{FF2B5EF4-FFF2-40B4-BE49-F238E27FC236}">
                <a16:creationId xmlns:a16="http://schemas.microsoft.com/office/drawing/2014/main" id="{09AD7681-7703-4509-B8D5-A87D56C138BB}"/>
              </a:ext>
            </a:extLst>
          </p:cNvPr>
          <p:cNvSpPr txBox="1"/>
          <p:nvPr/>
        </p:nvSpPr>
        <p:spPr>
          <a:xfrm>
            <a:off x="9082310" y="2283176"/>
            <a:ext cx="1347287" cy="339803"/>
          </a:xfrm>
          <a:prstGeom prst="rect">
            <a:avLst/>
          </a:prstGeom>
          <a:noFill/>
          <a:ln>
            <a:noFill/>
          </a:ln>
        </p:spPr>
        <p:txBody>
          <a:bodyPr spcFirstLastPara="1" wrap="square" lIns="22275" tIns="22275" rIns="22275" bIns="22275" anchor="t" anchorCtr="0">
            <a:normAutofit/>
          </a:bodyPr>
          <a:lstStyle/>
          <a:p>
            <a:pPr algn="ctr" defTabSz="400945">
              <a:lnSpc>
                <a:spcPct val="80000"/>
              </a:lnSpc>
              <a:buClr>
                <a:srgbClr val="5C5C5C"/>
              </a:buClr>
              <a:buSzPts val="4000"/>
            </a:pPr>
            <a:r>
              <a:rPr lang="en-US" sz="1755" dirty="0" err="1">
                <a:solidFill>
                  <a:srgbClr val="5C5C5C"/>
                </a:solidFill>
                <a:latin typeface="Yu Gothic Medium" panose="020B0500000000000000" pitchFamily="50" charset="-128"/>
                <a:ea typeface="Yu Gothic Medium" panose="020B0500000000000000" pitchFamily="50" charset="-128"/>
              </a:rPr>
              <a:t>马蜂窝</a:t>
            </a:r>
            <a:endParaRPr sz="615" dirty="0">
              <a:latin typeface="Yu Gothic Medium" panose="020B0500000000000000" pitchFamily="50" charset="-128"/>
              <a:ea typeface="Yu Gothic Medium" panose="020B0500000000000000" pitchFamily="50" charset="-128"/>
            </a:endParaRPr>
          </a:p>
        </p:txBody>
      </p:sp>
      <p:sp>
        <p:nvSpPr>
          <p:cNvPr id="33" name="Google Shape;298;p41">
            <a:extLst>
              <a:ext uri="{FF2B5EF4-FFF2-40B4-BE49-F238E27FC236}">
                <a16:creationId xmlns:a16="http://schemas.microsoft.com/office/drawing/2014/main" id="{0FB47F8D-5ACF-4172-978B-0425B4AF92D2}"/>
              </a:ext>
            </a:extLst>
          </p:cNvPr>
          <p:cNvSpPr txBox="1"/>
          <p:nvPr/>
        </p:nvSpPr>
        <p:spPr>
          <a:xfrm>
            <a:off x="6847695" y="2551036"/>
            <a:ext cx="2038301" cy="83818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22275" tIns="22275" rIns="22275" bIns="22275" anchor="ctr" anchorCtr="0">
            <a:normAutofit/>
          </a:bodyPr>
          <a:lstStyle/>
          <a:p>
            <a:pPr algn="ctr" defTabSz="400945">
              <a:buClr>
                <a:srgbClr val="FFFFFF"/>
              </a:buClr>
              <a:buSzPts val="3700"/>
            </a:pPr>
            <a:r>
              <a:rPr lang="en-US" sz="1623">
                <a:solidFill>
                  <a:srgbClr val="FFFFFF"/>
                </a:solidFill>
                <a:latin typeface="Yu Gothic Medium" panose="020B0500000000000000" pitchFamily="50" charset="-128"/>
                <a:ea typeface="Yu Gothic Medium" panose="020B0500000000000000" pitchFamily="50" charset="-128"/>
              </a:rPr>
              <a:t>訪日中国人利用率</a:t>
            </a:r>
            <a:endParaRPr sz="615">
              <a:latin typeface="Yu Gothic Medium" panose="020B0500000000000000" pitchFamily="50" charset="-128"/>
              <a:ea typeface="Yu Gothic Medium" panose="020B0500000000000000" pitchFamily="50" charset="-128"/>
            </a:endParaRPr>
          </a:p>
          <a:p>
            <a:pPr algn="ctr" defTabSz="400945">
              <a:buClr>
                <a:srgbClr val="FFFFFF"/>
              </a:buClr>
              <a:buSzPts val="7400"/>
            </a:pPr>
            <a:r>
              <a:rPr lang="en-US" sz="3245">
                <a:solidFill>
                  <a:srgbClr val="FFFFFF"/>
                </a:solidFill>
                <a:latin typeface="Yu Gothic Medium" panose="020B0500000000000000" pitchFamily="50" charset="-128"/>
                <a:ea typeface="Yu Gothic Medium" panose="020B0500000000000000" pitchFamily="50" charset="-128"/>
              </a:rPr>
              <a:t>80</a:t>
            </a:r>
            <a:r>
              <a:rPr lang="en-US" sz="1947">
                <a:solidFill>
                  <a:srgbClr val="FFFFFF"/>
                </a:solidFill>
                <a:latin typeface="Yu Gothic Medium" panose="020B0500000000000000" pitchFamily="50" charset="-128"/>
                <a:ea typeface="Yu Gothic Medium" panose="020B0500000000000000" pitchFamily="50" charset="-128"/>
              </a:rPr>
              <a:t>％以上</a:t>
            </a:r>
            <a:endParaRPr sz="615">
              <a:latin typeface="Yu Gothic Medium" panose="020B0500000000000000" pitchFamily="50" charset="-128"/>
              <a:ea typeface="Yu Gothic Medium" panose="020B0500000000000000" pitchFamily="50" charset="-128"/>
            </a:endParaRPr>
          </a:p>
        </p:txBody>
      </p:sp>
      <p:sp>
        <p:nvSpPr>
          <p:cNvPr id="34" name="Google Shape;299;p41">
            <a:extLst>
              <a:ext uri="{FF2B5EF4-FFF2-40B4-BE49-F238E27FC236}">
                <a16:creationId xmlns:a16="http://schemas.microsoft.com/office/drawing/2014/main" id="{732AE05D-696F-4DA0-AC02-AA3A2218D35D}"/>
              </a:ext>
            </a:extLst>
          </p:cNvPr>
          <p:cNvSpPr txBox="1"/>
          <p:nvPr/>
        </p:nvSpPr>
        <p:spPr>
          <a:xfrm>
            <a:off x="6847695" y="3519997"/>
            <a:ext cx="2038301" cy="838183"/>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22275" tIns="22275" rIns="22275" bIns="22275" anchor="ctr" anchorCtr="0">
            <a:normAutofit/>
          </a:bodyPr>
          <a:lstStyle/>
          <a:p>
            <a:pPr algn="ctr" defTabSz="400945">
              <a:buClr>
                <a:srgbClr val="FFFFFF"/>
              </a:buClr>
              <a:buSzPts val="3700"/>
            </a:pPr>
            <a:r>
              <a:rPr lang="en-US" sz="1623" dirty="0" err="1">
                <a:solidFill>
                  <a:srgbClr val="FFFFFF"/>
                </a:solidFill>
                <a:latin typeface="Yu Gothic Medium" panose="020B0500000000000000" pitchFamily="50" charset="-128"/>
                <a:ea typeface="Yu Gothic Medium" panose="020B0500000000000000" pitchFamily="50" charset="-128"/>
              </a:rPr>
              <a:t>ユニークユーザー数</a:t>
            </a:r>
            <a:endParaRPr sz="615" dirty="0">
              <a:latin typeface="Yu Gothic Medium" panose="020B0500000000000000" pitchFamily="50" charset="-128"/>
              <a:ea typeface="Yu Gothic Medium" panose="020B0500000000000000" pitchFamily="50" charset="-128"/>
            </a:endParaRPr>
          </a:p>
          <a:p>
            <a:pPr algn="ctr" defTabSz="400945">
              <a:buClr>
                <a:srgbClr val="FFFFFF"/>
              </a:buClr>
              <a:buSzPts val="7400"/>
            </a:pPr>
            <a:r>
              <a:rPr lang="en-US" sz="3245" dirty="0">
                <a:solidFill>
                  <a:srgbClr val="FFFFFF"/>
                </a:solidFill>
                <a:latin typeface="Yu Gothic Medium" panose="020B0500000000000000" pitchFamily="50" charset="-128"/>
                <a:ea typeface="Yu Gothic Medium" panose="020B0500000000000000" pitchFamily="50" charset="-128"/>
              </a:rPr>
              <a:t>1.3</a:t>
            </a:r>
            <a:r>
              <a:rPr lang="en-US" sz="1947" dirty="0">
                <a:solidFill>
                  <a:srgbClr val="FFFFFF"/>
                </a:solidFill>
                <a:latin typeface="Yu Gothic Medium" panose="020B0500000000000000" pitchFamily="50" charset="-128"/>
                <a:ea typeface="Yu Gothic Medium" panose="020B0500000000000000" pitchFamily="50" charset="-128"/>
              </a:rPr>
              <a:t>億人</a:t>
            </a:r>
            <a:endParaRPr sz="615" dirty="0">
              <a:latin typeface="Yu Gothic Medium" panose="020B0500000000000000" pitchFamily="50" charset="-128"/>
              <a:ea typeface="Yu Gothic Medium" panose="020B0500000000000000" pitchFamily="50" charset="-128"/>
            </a:endParaRPr>
          </a:p>
        </p:txBody>
      </p:sp>
      <p:pic>
        <p:nvPicPr>
          <p:cNvPr id="35" name="Google Shape;300;p41" descr="mafengwo.png">
            <a:extLst>
              <a:ext uri="{FF2B5EF4-FFF2-40B4-BE49-F238E27FC236}">
                <a16:creationId xmlns:a16="http://schemas.microsoft.com/office/drawing/2014/main" id="{9DB972D5-39DC-4F69-B3F8-3B9BB649D0E7}"/>
              </a:ext>
            </a:extLst>
          </p:cNvPr>
          <p:cNvPicPr preferRelativeResize="0"/>
          <p:nvPr/>
        </p:nvPicPr>
        <p:blipFill rotWithShape="1">
          <a:blip r:embed="rId9">
            <a:alphaModFix/>
          </a:blip>
          <a:srcRect/>
          <a:stretch/>
        </p:blipFill>
        <p:spPr>
          <a:xfrm>
            <a:off x="10354782" y="2283175"/>
            <a:ext cx="663533" cy="663533"/>
          </a:xfrm>
          <a:prstGeom prst="rect">
            <a:avLst/>
          </a:prstGeom>
          <a:noFill/>
          <a:ln>
            <a:noFill/>
          </a:ln>
        </p:spPr>
      </p:pic>
    </p:spTree>
    <p:extLst>
      <p:ext uri="{BB962C8B-B14F-4D97-AF65-F5344CB8AC3E}">
        <p14:creationId xmlns:p14="http://schemas.microsoft.com/office/powerpoint/2010/main" val="37001130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a:buClr>
                <a:schemeClr val="dk1"/>
              </a:buClr>
              <a:buSzPts val="1100"/>
            </a:pPr>
            <a:r>
              <a:rPr lang="en-US" altLang="ja-JP" sz="2400" b="1" dirty="0">
                <a:latin typeface="Meiryo"/>
                <a:ea typeface="Meiryo"/>
                <a:cs typeface="Meiryo"/>
                <a:sym typeface="Meiryo"/>
              </a:rPr>
              <a:t>8</a:t>
            </a:r>
            <a:r>
              <a:rPr lang="ja-JP" altLang="en-US" sz="2400" b="1" dirty="0">
                <a:latin typeface="Meiryo"/>
                <a:ea typeface="Meiryo"/>
                <a:cs typeface="Meiryo"/>
                <a:sym typeface="Meiryo"/>
              </a:rPr>
              <a:t>，サイテーション</a:t>
            </a:r>
          </a:p>
        </p:txBody>
      </p:sp>
      <p:sp>
        <p:nvSpPr>
          <p:cNvPr id="11" name="テキスト ボックス 10">
            <a:extLst>
              <a:ext uri="{FF2B5EF4-FFF2-40B4-BE49-F238E27FC236}">
                <a16:creationId xmlns:a16="http://schemas.microsoft.com/office/drawing/2014/main" id="{FAF27DD9-ECBD-4789-9D43-10E292B8F2A1}"/>
              </a:ext>
            </a:extLst>
          </p:cNvPr>
          <p:cNvSpPr txBox="1"/>
          <p:nvPr/>
        </p:nvSpPr>
        <p:spPr>
          <a:xfrm>
            <a:off x="4593931" y="253679"/>
            <a:ext cx="5306980" cy="523220"/>
          </a:xfrm>
          <a:prstGeom prst="rect">
            <a:avLst/>
          </a:prstGeom>
          <a:solidFill>
            <a:srgbClr val="FF0000"/>
          </a:solidFill>
        </p:spPr>
        <p:txBody>
          <a:bodyPr wrap="square" rtlCol="0">
            <a:spAutoFit/>
          </a:bodyPr>
          <a:lstStyle/>
          <a:p>
            <a:r>
              <a:rPr kumimoji="1" lang="ja-JP" altLang="en-US" sz="2800" b="1" dirty="0">
                <a:solidFill>
                  <a:schemeClr val="bg1"/>
                </a:solidFill>
                <a:latin typeface="Yu Gothic Medium" panose="020B0500000000000000" pitchFamily="50" charset="-128"/>
                <a:ea typeface="Yu Gothic Medium" panose="020B0500000000000000" pitchFamily="50" charset="-128"/>
              </a:rPr>
              <a:t>注意）</a:t>
            </a:r>
            <a:r>
              <a:rPr kumimoji="1" lang="en-US" altLang="ja-JP" sz="2800" b="1" dirty="0">
                <a:solidFill>
                  <a:schemeClr val="bg1"/>
                </a:solidFill>
                <a:latin typeface="Yu Gothic Medium" panose="020B0500000000000000" pitchFamily="50" charset="-128"/>
                <a:ea typeface="Yu Gothic Medium" panose="020B0500000000000000" pitchFamily="50" charset="-128"/>
              </a:rPr>
              <a:t>Google</a:t>
            </a:r>
            <a:r>
              <a:rPr kumimoji="1" lang="ja-JP" altLang="en-US" sz="2800" b="1" dirty="0">
                <a:solidFill>
                  <a:schemeClr val="bg1"/>
                </a:solidFill>
                <a:latin typeface="Yu Gothic Medium" panose="020B0500000000000000" pitchFamily="50" charset="-128"/>
                <a:ea typeface="Yu Gothic Medium" panose="020B0500000000000000" pitchFamily="50" charset="-128"/>
              </a:rPr>
              <a:t>では出来ません！</a:t>
            </a:r>
          </a:p>
        </p:txBody>
      </p:sp>
      <p:sp>
        <p:nvSpPr>
          <p:cNvPr id="12" name="Google Shape;361;p35">
            <a:extLst>
              <a:ext uri="{FF2B5EF4-FFF2-40B4-BE49-F238E27FC236}">
                <a16:creationId xmlns:a16="http://schemas.microsoft.com/office/drawing/2014/main" id="{6BAF0281-57D7-493F-ABC3-85F939E0482D}"/>
              </a:ext>
            </a:extLst>
          </p:cNvPr>
          <p:cNvSpPr txBox="1"/>
          <p:nvPr/>
        </p:nvSpPr>
        <p:spPr>
          <a:xfrm>
            <a:off x="1412031" y="1046580"/>
            <a:ext cx="10170371" cy="1189043"/>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106901" tIns="106901" rIns="106901" bIns="106901" anchor="t" anchorCtr="0">
            <a:noAutofit/>
          </a:bodyPr>
          <a:lstStyle/>
          <a:p>
            <a:pPr defTabSz="1069155"/>
            <a:r>
              <a:rPr lang="en-US" altLang="ja-JP" sz="2000" dirty="0">
                <a:latin typeface="Yu Gothic Medium" panose="020B0500000000000000" pitchFamily="50" charset="-128"/>
                <a:ea typeface="Yu Gothic Medium" panose="020B0500000000000000" pitchFamily="50" charset="-128"/>
              </a:rPr>
              <a:t>【</a:t>
            </a:r>
            <a:r>
              <a:rPr lang="ja-JP" altLang="en-US" sz="2000" dirty="0">
                <a:latin typeface="Yu Gothic Medium" panose="020B0500000000000000" pitchFamily="50" charset="-128"/>
                <a:ea typeface="Yu Gothic Medium" panose="020B0500000000000000" pitchFamily="50" charset="-128"/>
              </a:rPr>
              <a:t>課題</a:t>
            </a:r>
            <a:r>
              <a:rPr lang="en-US" altLang="ja-JP" sz="2000" dirty="0">
                <a:latin typeface="Yu Gothic Medium" panose="020B0500000000000000" pitchFamily="50" charset="-128"/>
                <a:ea typeface="Yu Gothic Medium" panose="020B0500000000000000" pitchFamily="50" charset="-128"/>
              </a:rPr>
              <a:t>】</a:t>
            </a:r>
            <a:r>
              <a:rPr lang="ja-JP" altLang="en-US" sz="2000" dirty="0">
                <a:latin typeface="Yu Gothic Medium" panose="020B0500000000000000" pitchFamily="50" charset="-128"/>
                <a:ea typeface="Yu Gothic Medium" panose="020B0500000000000000" pitchFamily="50" charset="-128"/>
              </a:rPr>
              <a:t>サイテーションが低い</a:t>
            </a:r>
            <a:endParaRPr lang="en-US" altLang="ja-JP" sz="2000" dirty="0">
              <a:latin typeface="Yu Gothic Medium" panose="020B0500000000000000" pitchFamily="50" charset="-128"/>
              <a:ea typeface="Yu Gothic Medium" panose="020B0500000000000000" pitchFamily="50" charset="-128"/>
            </a:endParaRPr>
          </a:p>
          <a:p>
            <a:pPr defTabSz="1069155"/>
            <a:r>
              <a:rPr lang="en-US" altLang="ja-JP" sz="2000" dirty="0">
                <a:latin typeface="Yu Gothic Medium" panose="020B0500000000000000" pitchFamily="50" charset="-128"/>
                <a:ea typeface="Yu Gothic Medium" panose="020B0500000000000000" pitchFamily="50" charset="-128"/>
              </a:rPr>
              <a:t>【</a:t>
            </a:r>
            <a:r>
              <a:rPr lang="ja-JP" altLang="en-US" sz="2000" dirty="0">
                <a:latin typeface="Yu Gothic Medium" panose="020B0500000000000000" pitchFamily="50" charset="-128"/>
                <a:ea typeface="Yu Gothic Medium" panose="020B0500000000000000" pitchFamily="50" charset="-128"/>
              </a:rPr>
              <a:t>機能</a:t>
            </a:r>
            <a:r>
              <a:rPr lang="en-US" altLang="ja-JP" sz="2000" dirty="0">
                <a:latin typeface="Yu Gothic Medium" panose="020B0500000000000000" pitchFamily="50" charset="-128"/>
                <a:ea typeface="Yu Gothic Medium" panose="020B0500000000000000" pitchFamily="50" charset="-128"/>
              </a:rPr>
              <a:t>】30</a:t>
            </a:r>
            <a:r>
              <a:rPr lang="ja-JP" altLang="en-US" sz="2000" dirty="0">
                <a:latin typeface="Yu Gothic Medium" panose="020B0500000000000000" pitchFamily="50" charset="-128"/>
                <a:ea typeface="Yu Gothic Medium" panose="020B0500000000000000" pitchFamily="50" charset="-128"/>
              </a:rPr>
              <a:t>媒体以上に連携する事によりサイテーション強化</a:t>
            </a:r>
            <a:endParaRPr lang="en-US" altLang="ja-JP" sz="2000" dirty="0">
              <a:latin typeface="Yu Gothic Medium" panose="020B0500000000000000" pitchFamily="50" charset="-128"/>
              <a:ea typeface="Yu Gothic Medium" panose="020B0500000000000000" pitchFamily="50" charset="-128"/>
            </a:endParaRPr>
          </a:p>
          <a:p>
            <a:pPr defTabSz="1069155"/>
            <a:r>
              <a:rPr lang="en-US" altLang="ja-JP" sz="2000" dirty="0">
                <a:latin typeface="Yu Gothic Medium" panose="020B0500000000000000" pitchFamily="50" charset="-128"/>
                <a:ea typeface="Yu Gothic Medium" panose="020B0500000000000000" pitchFamily="50" charset="-128"/>
              </a:rPr>
              <a:t>【</a:t>
            </a:r>
            <a:r>
              <a:rPr lang="ja-JP" altLang="en-US" sz="2000" dirty="0">
                <a:latin typeface="Yu Gothic Medium" panose="020B0500000000000000" pitchFamily="50" charset="-128"/>
                <a:ea typeface="Yu Gothic Medium" panose="020B0500000000000000" pitchFamily="50" charset="-128"/>
              </a:rPr>
              <a:t>成果</a:t>
            </a:r>
            <a:r>
              <a:rPr lang="en-US" altLang="ja-JP" sz="2000" dirty="0">
                <a:latin typeface="Yu Gothic Medium" panose="020B0500000000000000" pitchFamily="50" charset="-128"/>
                <a:ea typeface="Yu Gothic Medium" panose="020B0500000000000000" pitchFamily="50" charset="-128"/>
              </a:rPr>
              <a:t>】</a:t>
            </a:r>
            <a:r>
              <a:rPr lang="ja-JP" altLang="en-US" sz="2000" dirty="0">
                <a:latin typeface="Yu Gothic Medium" panose="020B0500000000000000" pitchFamily="50" charset="-128"/>
                <a:ea typeface="Yu Gothic Medium" panose="020B0500000000000000" pitchFamily="50" charset="-128"/>
              </a:rPr>
              <a:t>順位大幅アップによるアクセス増加の可能性</a:t>
            </a:r>
          </a:p>
        </p:txBody>
      </p:sp>
      <p:pic>
        <p:nvPicPr>
          <p:cNvPr id="14" name="図 13">
            <a:extLst>
              <a:ext uri="{FF2B5EF4-FFF2-40B4-BE49-F238E27FC236}">
                <a16:creationId xmlns:a16="http://schemas.microsoft.com/office/drawing/2014/main" id="{7A552876-7B62-4470-B2B5-29B96CF04D24}"/>
              </a:ext>
            </a:extLst>
          </p:cNvPr>
          <p:cNvPicPr>
            <a:picLocks noChangeAspect="1"/>
          </p:cNvPicPr>
          <p:nvPr/>
        </p:nvPicPr>
        <p:blipFill>
          <a:blip r:embed="rId3"/>
          <a:stretch>
            <a:fillRect/>
          </a:stretch>
        </p:blipFill>
        <p:spPr>
          <a:xfrm>
            <a:off x="314005" y="1061543"/>
            <a:ext cx="1629115" cy="1221836"/>
          </a:xfrm>
          <a:prstGeom prst="rect">
            <a:avLst/>
          </a:prstGeom>
        </p:spPr>
      </p:pic>
      <p:sp>
        <p:nvSpPr>
          <p:cNvPr id="21" name="Google Shape;265;p40">
            <a:extLst>
              <a:ext uri="{FF2B5EF4-FFF2-40B4-BE49-F238E27FC236}">
                <a16:creationId xmlns:a16="http://schemas.microsoft.com/office/drawing/2014/main" id="{631BE6E9-107A-4461-8B55-FA91002DE552}"/>
              </a:ext>
            </a:extLst>
          </p:cNvPr>
          <p:cNvSpPr txBox="1"/>
          <p:nvPr/>
        </p:nvSpPr>
        <p:spPr>
          <a:xfrm>
            <a:off x="1520165" y="5242685"/>
            <a:ext cx="2038259" cy="445536"/>
          </a:xfrm>
          <a:prstGeom prst="rect">
            <a:avLst/>
          </a:prstGeom>
          <a:noFill/>
          <a:ln>
            <a:noFill/>
          </a:ln>
        </p:spPr>
        <p:txBody>
          <a:bodyPr spcFirstLastPara="1" wrap="square" lIns="22275" tIns="22275" rIns="22275" bIns="22275" anchor="t" anchorCtr="0">
            <a:normAutofit/>
          </a:bodyPr>
          <a:lstStyle/>
          <a:p>
            <a:pPr algn="ctr" defTabSz="400945">
              <a:lnSpc>
                <a:spcPct val="80000"/>
              </a:lnSpc>
              <a:buClr>
                <a:srgbClr val="5C5C5C"/>
              </a:buClr>
              <a:buSzPts val="6000"/>
            </a:pPr>
            <a:r>
              <a:rPr lang="en-US" sz="1600">
                <a:solidFill>
                  <a:srgbClr val="5C5C5C"/>
                </a:solidFill>
                <a:latin typeface="Yu Gothic Medium" panose="020B0500000000000000" pitchFamily="50" charset="-128"/>
                <a:ea typeface="Yu Gothic Medium" panose="020B0500000000000000" pitchFamily="50" charset="-128"/>
              </a:rPr>
              <a:t>Foursquare</a:t>
            </a:r>
            <a:endParaRPr sz="1600">
              <a:latin typeface="Yu Gothic Medium" panose="020B0500000000000000" pitchFamily="50" charset="-128"/>
              <a:ea typeface="Yu Gothic Medium" panose="020B0500000000000000" pitchFamily="50" charset="-128"/>
            </a:endParaRPr>
          </a:p>
        </p:txBody>
      </p:sp>
      <p:sp>
        <p:nvSpPr>
          <p:cNvPr id="22" name="Google Shape;266;p40">
            <a:extLst>
              <a:ext uri="{FF2B5EF4-FFF2-40B4-BE49-F238E27FC236}">
                <a16:creationId xmlns:a16="http://schemas.microsoft.com/office/drawing/2014/main" id="{54EF5E06-5E72-4C26-9145-586696425671}"/>
              </a:ext>
            </a:extLst>
          </p:cNvPr>
          <p:cNvSpPr txBox="1"/>
          <p:nvPr/>
        </p:nvSpPr>
        <p:spPr>
          <a:xfrm>
            <a:off x="3678044" y="5744355"/>
            <a:ext cx="2038259" cy="838192"/>
          </a:xfrm>
          <a:prstGeom prst="rect">
            <a:avLst/>
          </a:prstGeom>
          <a:solidFill>
            <a:srgbClr val="FF9300">
              <a:alpha val="89410"/>
            </a:srgbClr>
          </a:solidFill>
          <a:ln>
            <a:noFill/>
          </a:ln>
        </p:spPr>
        <p:txBody>
          <a:bodyPr spcFirstLastPara="1" wrap="square" lIns="22275" tIns="22275" rIns="22275" bIns="22275" anchor="ctr" anchorCtr="0">
            <a:normAutofit/>
          </a:bodyPr>
          <a:lstStyle/>
          <a:p>
            <a:pPr algn="ctr" defTabSz="400945">
              <a:buClr>
                <a:srgbClr val="FFFFFF"/>
              </a:buClr>
              <a:buSzPts val="3550"/>
            </a:pPr>
            <a:r>
              <a:rPr lang="en-US" sz="1600">
                <a:solidFill>
                  <a:srgbClr val="FFFFFF"/>
                </a:solidFill>
                <a:latin typeface="Yu Gothic Medium" panose="020B0500000000000000" pitchFamily="50" charset="-128"/>
                <a:ea typeface="Yu Gothic Medium" panose="020B0500000000000000" pitchFamily="50" charset="-128"/>
              </a:rPr>
              <a:t>2019年閲覧者数</a:t>
            </a:r>
            <a:endParaRPr sz="1600">
              <a:latin typeface="Yu Gothic Medium" panose="020B0500000000000000" pitchFamily="50" charset="-128"/>
              <a:ea typeface="Yu Gothic Medium" panose="020B0500000000000000" pitchFamily="50" charset="-128"/>
            </a:endParaRPr>
          </a:p>
          <a:p>
            <a:pPr algn="ctr" defTabSz="400945">
              <a:buClr>
                <a:srgbClr val="FFFFFF"/>
              </a:buClr>
              <a:buSzPts val="7100"/>
            </a:pPr>
            <a:r>
              <a:rPr lang="en-US" sz="1600">
                <a:solidFill>
                  <a:srgbClr val="FFFFFF"/>
                </a:solidFill>
                <a:latin typeface="Yu Gothic Medium" panose="020B0500000000000000" pitchFamily="50" charset="-128"/>
                <a:ea typeface="Yu Gothic Medium" panose="020B0500000000000000" pitchFamily="50" charset="-128"/>
              </a:rPr>
              <a:t>3,230万人</a:t>
            </a:r>
            <a:endParaRPr sz="1600">
              <a:latin typeface="Yu Gothic Medium" panose="020B0500000000000000" pitchFamily="50" charset="-128"/>
              <a:ea typeface="Yu Gothic Medium" panose="020B0500000000000000" pitchFamily="50" charset="-128"/>
            </a:endParaRPr>
          </a:p>
        </p:txBody>
      </p:sp>
      <p:pic>
        <p:nvPicPr>
          <p:cNvPr id="23" name="Google Shape;267;p40" descr="IMG_3332.PNG">
            <a:extLst>
              <a:ext uri="{FF2B5EF4-FFF2-40B4-BE49-F238E27FC236}">
                <a16:creationId xmlns:a16="http://schemas.microsoft.com/office/drawing/2014/main" id="{28E42C29-14B4-41CE-BF7D-F270783AF6D7}"/>
              </a:ext>
            </a:extLst>
          </p:cNvPr>
          <p:cNvPicPr preferRelativeResize="0"/>
          <p:nvPr/>
        </p:nvPicPr>
        <p:blipFill rotWithShape="1">
          <a:blip r:embed="rId4">
            <a:alphaModFix/>
          </a:blip>
          <a:srcRect l="19" r="19"/>
          <a:stretch/>
        </p:blipFill>
        <p:spPr>
          <a:xfrm>
            <a:off x="4092675" y="2235619"/>
            <a:ext cx="1559476" cy="2774940"/>
          </a:xfrm>
          <a:prstGeom prst="rect">
            <a:avLst/>
          </a:prstGeom>
          <a:noFill/>
          <a:ln>
            <a:noFill/>
          </a:ln>
        </p:spPr>
      </p:pic>
      <p:pic>
        <p:nvPicPr>
          <p:cNvPr id="24" name="Google Shape;268;p40" descr="tripadvisor.png">
            <a:extLst>
              <a:ext uri="{FF2B5EF4-FFF2-40B4-BE49-F238E27FC236}">
                <a16:creationId xmlns:a16="http://schemas.microsoft.com/office/drawing/2014/main" id="{7E13DFE4-9CE5-4F68-86AA-4B4804547A58}"/>
              </a:ext>
            </a:extLst>
          </p:cNvPr>
          <p:cNvPicPr preferRelativeResize="0"/>
          <p:nvPr/>
        </p:nvPicPr>
        <p:blipFill rotWithShape="1">
          <a:blip r:embed="rId5">
            <a:alphaModFix/>
          </a:blip>
          <a:srcRect/>
          <a:stretch/>
        </p:blipFill>
        <p:spPr>
          <a:xfrm>
            <a:off x="3531155" y="2065734"/>
            <a:ext cx="838181" cy="838181"/>
          </a:xfrm>
          <a:prstGeom prst="rect">
            <a:avLst/>
          </a:prstGeom>
          <a:noFill/>
          <a:ln>
            <a:noFill/>
          </a:ln>
          <a:effectLst>
            <a:outerShdw blurRad="127000" dist="56465" dir="5400000" rotWithShape="0">
              <a:srgbClr val="000000">
                <a:alpha val="24310"/>
              </a:srgbClr>
            </a:outerShdw>
          </a:effectLst>
        </p:spPr>
      </p:pic>
      <p:pic>
        <p:nvPicPr>
          <p:cNvPr id="25" name="Google Shape;269;p40" descr="IMG_3334.PNG">
            <a:extLst>
              <a:ext uri="{FF2B5EF4-FFF2-40B4-BE49-F238E27FC236}">
                <a16:creationId xmlns:a16="http://schemas.microsoft.com/office/drawing/2014/main" id="{9D0076BC-171D-406B-88B0-F605DBF4F513}"/>
              </a:ext>
            </a:extLst>
          </p:cNvPr>
          <p:cNvPicPr preferRelativeResize="0"/>
          <p:nvPr/>
        </p:nvPicPr>
        <p:blipFill rotWithShape="1">
          <a:blip r:embed="rId6">
            <a:alphaModFix/>
          </a:blip>
          <a:srcRect t="49" b="49"/>
          <a:stretch/>
        </p:blipFill>
        <p:spPr>
          <a:xfrm>
            <a:off x="1871862" y="2324143"/>
            <a:ext cx="1559391" cy="2770868"/>
          </a:xfrm>
          <a:prstGeom prst="rect">
            <a:avLst/>
          </a:prstGeom>
          <a:noFill/>
          <a:ln>
            <a:noFill/>
          </a:ln>
        </p:spPr>
      </p:pic>
      <p:pic>
        <p:nvPicPr>
          <p:cNvPr id="26" name="Google Shape;270;p40" descr="foursquare.png">
            <a:extLst>
              <a:ext uri="{FF2B5EF4-FFF2-40B4-BE49-F238E27FC236}">
                <a16:creationId xmlns:a16="http://schemas.microsoft.com/office/drawing/2014/main" id="{2BA949E0-EAD8-4592-A37E-2926B0B3B240}"/>
              </a:ext>
            </a:extLst>
          </p:cNvPr>
          <p:cNvPicPr preferRelativeResize="0"/>
          <p:nvPr/>
        </p:nvPicPr>
        <p:blipFill rotWithShape="1">
          <a:blip r:embed="rId7">
            <a:alphaModFix/>
          </a:blip>
          <a:srcRect/>
          <a:stretch/>
        </p:blipFill>
        <p:spPr>
          <a:xfrm>
            <a:off x="1337609" y="2154167"/>
            <a:ext cx="838183" cy="838183"/>
          </a:xfrm>
          <a:prstGeom prst="rect">
            <a:avLst/>
          </a:prstGeom>
          <a:noFill/>
          <a:ln>
            <a:noFill/>
          </a:ln>
          <a:effectLst>
            <a:outerShdw blurRad="127000" dist="56465" dir="5400000" rotWithShape="0">
              <a:srgbClr val="000000">
                <a:alpha val="24310"/>
              </a:srgbClr>
            </a:outerShdw>
          </a:effectLst>
        </p:spPr>
      </p:pic>
      <p:sp>
        <p:nvSpPr>
          <p:cNvPr id="27" name="Google Shape;271;p40">
            <a:extLst>
              <a:ext uri="{FF2B5EF4-FFF2-40B4-BE49-F238E27FC236}">
                <a16:creationId xmlns:a16="http://schemas.microsoft.com/office/drawing/2014/main" id="{70FABAD7-1371-4938-A9DD-40B10B80504A}"/>
              </a:ext>
            </a:extLst>
          </p:cNvPr>
          <p:cNvSpPr txBox="1"/>
          <p:nvPr/>
        </p:nvSpPr>
        <p:spPr>
          <a:xfrm>
            <a:off x="1520165" y="5744355"/>
            <a:ext cx="2038259" cy="838192"/>
          </a:xfrm>
          <a:prstGeom prst="rect">
            <a:avLst/>
          </a:prstGeom>
          <a:solidFill>
            <a:srgbClr val="0096FF">
              <a:alpha val="89800"/>
            </a:srgbClr>
          </a:solidFill>
          <a:ln>
            <a:noFill/>
          </a:ln>
        </p:spPr>
        <p:txBody>
          <a:bodyPr spcFirstLastPara="1" wrap="square" lIns="22275" tIns="22275" rIns="22275" bIns="22275" anchor="ctr" anchorCtr="0">
            <a:normAutofit/>
          </a:bodyPr>
          <a:lstStyle/>
          <a:p>
            <a:pPr algn="ctr" defTabSz="400945">
              <a:buClr>
                <a:srgbClr val="FFFFFF"/>
              </a:buClr>
              <a:buSzPts val="2649"/>
            </a:pPr>
            <a:r>
              <a:rPr lang="en-US" sz="1600">
                <a:solidFill>
                  <a:srgbClr val="FFFFFF"/>
                </a:solidFill>
                <a:latin typeface="Yu Gothic Medium" panose="020B0500000000000000" pitchFamily="50" charset="-128"/>
                <a:ea typeface="Yu Gothic Medium" panose="020B0500000000000000" pitchFamily="50" charset="-128"/>
              </a:rPr>
              <a:t>直接・間接リーチ</a:t>
            </a:r>
            <a:endParaRPr sz="1600">
              <a:latin typeface="Yu Gothic Medium" panose="020B0500000000000000" pitchFamily="50" charset="-128"/>
              <a:ea typeface="Yu Gothic Medium" panose="020B0500000000000000" pitchFamily="50" charset="-128"/>
            </a:endParaRPr>
          </a:p>
          <a:p>
            <a:pPr algn="ctr" defTabSz="400945">
              <a:buClr>
                <a:srgbClr val="FFFFFF"/>
              </a:buClr>
              <a:buSzPts val="2649"/>
            </a:pPr>
            <a:r>
              <a:rPr lang="en-US" sz="1600">
                <a:solidFill>
                  <a:srgbClr val="FFFFFF"/>
                </a:solidFill>
                <a:latin typeface="Yu Gothic Medium" panose="020B0500000000000000" pitchFamily="50" charset="-128"/>
                <a:ea typeface="Yu Gothic Medium" panose="020B0500000000000000" pitchFamily="50" charset="-128"/>
              </a:rPr>
              <a:t>するユーザー</a:t>
            </a:r>
            <a:endParaRPr sz="1600">
              <a:latin typeface="Yu Gothic Medium" panose="020B0500000000000000" pitchFamily="50" charset="-128"/>
              <a:ea typeface="Yu Gothic Medium" panose="020B0500000000000000" pitchFamily="50" charset="-128"/>
            </a:endParaRPr>
          </a:p>
          <a:p>
            <a:pPr algn="ctr" defTabSz="400945">
              <a:buClr>
                <a:srgbClr val="FFFFFF"/>
              </a:buClr>
              <a:buSzPts val="5299"/>
            </a:pPr>
            <a:r>
              <a:rPr lang="en-US" sz="1600">
                <a:solidFill>
                  <a:srgbClr val="FFFFFF"/>
                </a:solidFill>
                <a:latin typeface="Yu Gothic Medium" panose="020B0500000000000000" pitchFamily="50" charset="-128"/>
                <a:ea typeface="Yu Gothic Medium" panose="020B0500000000000000" pitchFamily="50" charset="-128"/>
              </a:rPr>
              <a:t>10億人</a:t>
            </a:r>
            <a:endParaRPr sz="1600">
              <a:latin typeface="Yu Gothic Medium" panose="020B0500000000000000" pitchFamily="50" charset="-128"/>
              <a:ea typeface="Yu Gothic Medium" panose="020B0500000000000000" pitchFamily="50" charset="-128"/>
            </a:endParaRPr>
          </a:p>
        </p:txBody>
      </p:sp>
      <p:sp>
        <p:nvSpPr>
          <p:cNvPr id="37" name="Google Shape;273;p40">
            <a:extLst>
              <a:ext uri="{FF2B5EF4-FFF2-40B4-BE49-F238E27FC236}">
                <a16:creationId xmlns:a16="http://schemas.microsoft.com/office/drawing/2014/main" id="{57DB4AE5-6139-4305-BFA7-F87E1ECF6DE5}"/>
              </a:ext>
            </a:extLst>
          </p:cNvPr>
          <p:cNvSpPr txBox="1"/>
          <p:nvPr/>
        </p:nvSpPr>
        <p:spPr>
          <a:xfrm>
            <a:off x="3702657" y="5154249"/>
            <a:ext cx="2038259" cy="445536"/>
          </a:xfrm>
          <a:prstGeom prst="rect">
            <a:avLst/>
          </a:prstGeom>
          <a:noFill/>
          <a:ln>
            <a:noFill/>
          </a:ln>
        </p:spPr>
        <p:txBody>
          <a:bodyPr spcFirstLastPara="1" wrap="square" lIns="22275" tIns="22275" rIns="22275" bIns="22275" anchor="t" anchorCtr="0">
            <a:normAutofit/>
          </a:bodyPr>
          <a:lstStyle/>
          <a:p>
            <a:pPr algn="ctr" defTabSz="400945">
              <a:lnSpc>
                <a:spcPct val="80000"/>
              </a:lnSpc>
              <a:buClr>
                <a:srgbClr val="5C5C5C"/>
              </a:buClr>
              <a:buSzPts val="5880"/>
            </a:pPr>
            <a:r>
              <a:rPr lang="en-US" sz="1600">
                <a:solidFill>
                  <a:srgbClr val="5C5C5C"/>
                </a:solidFill>
                <a:latin typeface="Yu Gothic Medium" panose="020B0500000000000000" pitchFamily="50" charset="-128"/>
                <a:ea typeface="Yu Gothic Medium" panose="020B0500000000000000" pitchFamily="50" charset="-128"/>
              </a:rPr>
              <a:t>TripAdvisor</a:t>
            </a:r>
            <a:endParaRPr sz="1600">
              <a:latin typeface="Yu Gothic Medium" panose="020B0500000000000000" pitchFamily="50" charset="-128"/>
              <a:ea typeface="Yu Gothic Medium" panose="020B0500000000000000" pitchFamily="50" charset="-128"/>
            </a:endParaRPr>
          </a:p>
        </p:txBody>
      </p:sp>
      <p:sp>
        <p:nvSpPr>
          <p:cNvPr id="38" name="Google Shape;274;p40">
            <a:extLst>
              <a:ext uri="{FF2B5EF4-FFF2-40B4-BE49-F238E27FC236}">
                <a16:creationId xmlns:a16="http://schemas.microsoft.com/office/drawing/2014/main" id="{5EE4FA79-90D8-4D81-801A-771B236D497C}"/>
              </a:ext>
            </a:extLst>
          </p:cNvPr>
          <p:cNvSpPr txBox="1"/>
          <p:nvPr/>
        </p:nvSpPr>
        <p:spPr>
          <a:xfrm>
            <a:off x="3495402" y="6638686"/>
            <a:ext cx="2452767" cy="201327"/>
          </a:xfrm>
          <a:prstGeom prst="rect">
            <a:avLst/>
          </a:prstGeom>
          <a:noFill/>
          <a:ln>
            <a:noFill/>
          </a:ln>
        </p:spPr>
        <p:txBody>
          <a:bodyPr spcFirstLastPara="1" wrap="square" lIns="22275" tIns="22275" rIns="22275" bIns="22275" anchor="t" anchorCtr="0">
            <a:noAutofit/>
          </a:bodyPr>
          <a:lstStyle/>
          <a:p>
            <a:pPr algn="ctr" defTabSz="400945">
              <a:lnSpc>
                <a:spcPct val="80000"/>
              </a:lnSpc>
              <a:buClr>
                <a:srgbClr val="5C5C5C"/>
              </a:buClr>
              <a:buSzPts val="2000"/>
            </a:pPr>
            <a:r>
              <a:rPr lang="en-US" sz="1200" dirty="0" err="1">
                <a:solidFill>
                  <a:srgbClr val="5C5C5C"/>
                </a:solidFill>
                <a:latin typeface="Yu Gothic Medium" panose="020B0500000000000000" pitchFamily="50" charset="-128"/>
                <a:ea typeface="Yu Gothic Medium" panose="020B0500000000000000" pitchFamily="50" charset="-128"/>
              </a:rPr>
              <a:t>スマホ、PC閲覧数合算</a:t>
            </a:r>
            <a:endParaRPr sz="1200" dirty="0">
              <a:latin typeface="Yu Gothic Medium" panose="020B0500000000000000" pitchFamily="50" charset="-128"/>
              <a:ea typeface="Yu Gothic Medium" panose="020B0500000000000000" pitchFamily="50" charset="-128"/>
            </a:endParaRPr>
          </a:p>
        </p:txBody>
      </p:sp>
      <p:pic>
        <p:nvPicPr>
          <p:cNvPr id="58" name="Google Shape;208;p37" descr="IMG_3329.PNG">
            <a:extLst>
              <a:ext uri="{FF2B5EF4-FFF2-40B4-BE49-F238E27FC236}">
                <a16:creationId xmlns:a16="http://schemas.microsoft.com/office/drawing/2014/main" id="{F92E30C2-6DFB-4B06-BF6D-4C932D2408FF}"/>
              </a:ext>
            </a:extLst>
          </p:cNvPr>
          <p:cNvPicPr preferRelativeResize="0"/>
          <p:nvPr/>
        </p:nvPicPr>
        <p:blipFill rotWithShape="1">
          <a:blip r:embed="rId8">
            <a:alphaModFix/>
          </a:blip>
          <a:srcRect b="137"/>
          <a:stretch/>
        </p:blipFill>
        <p:spPr>
          <a:xfrm>
            <a:off x="7050129" y="2254622"/>
            <a:ext cx="1176211" cy="2089165"/>
          </a:xfrm>
          <a:prstGeom prst="rect">
            <a:avLst/>
          </a:prstGeom>
          <a:noFill/>
          <a:ln>
            <a:noFill/>
          </a:ln>
        </p:spPr>
      </p:pic>
      <p:pic>
        <p:nvPicPr>
          <p:cNvPr id="59" name="Google Shape;209;p37" descr="instagram.png">
            <a:extLst>
              <a:ext uri="{FF2B5EF4-FFF2-40B4-BE49-F238E27FC236}">
                <a16:creationId xmlns:a16="http://schemas.microsoft.com/office/drawing/2014/main" id="{B0A99130-08AA-430C-84D5-73885E583328}"/>
              </a:ext>
            </a:extLst>
          </p:cNvPr>
          <p:cNvPicPr preferRelativeResize="0"/>
          <p:nvPr/>
        </p:nvPicPr>
        <p:blipFill rotWithShape="1">
          <a:blip r:embed="rId9">
            <a:alphaModFix/>
          </a:blip>
          <a:srcRect/>
          <a:stretch/>
        </p:blipFill>
        <p:spPr>
          <a:xfrm>
            <a:off x="7993079" y="3648496"/>
            <a:ext cx="752195" cy="752195"/>
          </a:xfrm>
          <a:prstGeom prst="rect">
            <a:avLst/>
          </a:prstGeom>
          <a:noFill/>
          <a:ln>
            <a:noFill/>
          </a:ln>
          <a:effectLst>
            <a:outerShdw blurRad="127000" dist="56465" dir="5400000" rotWithShape="0">
              <a:srgbClr val="000000">
                <a:alpha val="24313"/>
              </a:srgbClr>
            </a:outerShdw>
          </a:effectLst>
        </p:spPr>
      </p:pic>
      <p:sp>
        <p:nvSpPr>
          <p:cNvPr id="60" name="Google Shape;210;p37">
            <a:extLst>
              <a:ext uri="{FF2B5EF4-FFF2-40B4-BE49-F238E27FC236}">
                <a16:creationId xmlns:a16="http://schemas.microsoft.com/office/drawing/2014/main" id="{CDA13DB1-7EBC-4A2A-957B-26012EB7C1A8}"/>
              </a:ext>
            </a:extLst>
          </p:cNvPr>
          <p:cNvSpPr txBox="1"/>
          <p:nvPr/>
        </p:nvSpPr>
        <p:spPr>
          <a:xfrm>
            <a:off x="9013874" y="2505302"/>
            <a:ext cx="2038301" cy="838183"/>
          </a:xfrm>
          <a:prstGeom prst="rect">
            <a:avLst/>
          </a:prstGeom>
          <a:solidFill>
            <a:srgbClr val="FF9300">
              <a:alpha val="89411"/>
            </a:srgbClr>
          </a:solidFill>
          <a:ln>
            <a:noFill/>
          </a:ln>
        </p:spPr>
        <p:txBody>
          <a:bodyPr spcFirstLastPara="1" wrap="square" lIns="22275" tIns="22275" rIns="22275" bIns="22275" anchor="ctr" anchorCtr="0">
            <a:normAutofit/>
          </a:bodyPr>
          <a:lstStyle/>
          <a:p>
            <a:pPr algn="ctr" defTabSz="400945">
              <a:buClr>
                <a:srgbClr val="FFFFFF"/>
              </a:buClr>
              <a:buSzPts val="3700"/>
            </a:pPr>
            <a:r>
              <a:rPr lang="en-US" sz="1800" dirty="0" err="1">
                <a:solidFill>
                  <a:srgbClr val="FFFFFF"/>
                </a:solidFill>
                <a:latin typeface="Yu Gothic Medium" panose="020B0500000000000000" pitchFamily="50" charset="-128"/>
                <a:ea typeface="Yu Gothic Medium" panose="020B0500000000000000" pitchFamily="50" charset="-128"/>
              </a:rPr>
              <a:t>国内ユーザー数</a:t>
            </a:r>
            <a:endParaRPr sz="1800" dirty="0">
              <a:latin typeface="Yu Gothic Medium" panose="020B0500000000000000" pitchFamily="50" charset="-128"/>
              <a:ea typeface="Yu Gothic Medium" panose="020B0500000000000000" pitchFamily="50" charset="-128"/>
            </a:endParaRPr>
          </a:p>
          <a:p>
            <a:pPr algn="ctr" defTabSz="400945">
              <a:buClr>
                <a:srgbClr val="FFFFFF"/>
              </a:buClr>
              <a:buSzPts val="7400"/>
            </a:pPr>
            <a:r>
              <a:rPr lang="en-US" sz="1800" dirty="0">
                <a:solidFill>
                  <a:srgbClr val="FFFFFF"/>
                </a:solidFill>
                <a:latin typeface="Yu Gothic Medium" panose="020B0500000000000000" pitchFamily="50" charset="-128"/>
                <a:ea typeface="Yu Gothic Medium" panose="020B0500000000000000" pitchFamily="50" charset="-128"/>
              </a:rPr>
              <a:t>2,900万人</a:t>
            </a:r>
            <a:endParaRPr sz="1800" dirty="0">
              <a:latin typeface="Yu Gothic Medium" panose="020B0500000000000000" pitchFamily="50" charset="-128"/>
              <a:ea typeface="Yu Gothic Medium" panose="020B0500000000000000" pitchFamily="50" charset="-128"/>
            </a:endParaRPr>
          </a:p>
        </p:txBody>
      </p:sp>
      <p:sp>
        <p:nvSpPr>
          <p:cNvPr id="61" name="Google Shape;211;p37">
            <a:extLst>
              <a:ext uri="{FF2B5EF4-FFF2-40B4-BE49-F238E27FC236}">
                <a16:creationId xmlns:a16="http://schemas.microsoft.com/office/drawing/2014/main" id="{7A04B141-FB63-4E27-8B5D-16ECC81703D6}"/>
              </a:ext>
            </a:extLst>
          </p:cNvPr>
          <p:cNvSpPr txBox="1"/>
          <p:nvPr/>
        </p:nvSpPr>
        <p:spPr>
          <a:xfrm>
            <a:off x="9013871" y="2213279"/>
            <a:ext cx="1306272" cy="292020"/>
          </a:xfrm>
          <a:prstGeom prst="rect">
            <a:avLst/>
          </a:prstGeom>
          <a:noFill/>
          <a:ln>
            <a:noFill/>
          </a:ln>
        </p:spPr>
        <p:txBody>
          <a:bodyPr spcFirstLastPara="1" wrap="square" lIns="22275" tIns="22275" rIns="22275" bIns="22275" anchor="t" anchorCtr="0">
            <a:normAutofit/>
          </a:bodyPr>
          <a:lstStyle/>
          <a:p>
            <a:pPr defTabSz="400945">
              <a:lnSpc>
                <a:spcPct val="80000"/>
              </a:lnSpc>
              <a:buClr>
                <a:srgbClr val="5C5C5C"/>
              </a:buClr>
              <a:buSzPts val="8200"/>
            </a:pPr>
            <a:r>
              <a:rPr lang="en-US" sz="1800">
                <a:solidFill>
                  <a:srgbClr val="5C5C5C"/>
                </a:solidFill>
                <a:latin typeface="Yu Gothic Medium" panose="020B0500000000000000" pitchFamily="50" charset="-128"/>
                <a:ea typeface="Yu Gothic Medium" panose="020B0500000000000000" pitchFamily="50" charset="-128"/>
              </a:rPr>
              <a:t>Instagram</a:t>
            </a:r>
            <a:endParaRPr sz="1800">
              <a:latin typeface="Yu Gothic Medium" panose="020B0500000000000000" pitchFamily="50" charset="-128"/>
              <a:ea typeface="Yu Gothic Medium" panose="020B0500000000000000" pitchFamily="50" charset="-128"/>
            </a:endParaRPr>
          </a:p>
        </p:txBody>
      </p:sp>
      <p:pic>
        <p:nvPicPr>
          <p:cNvPr id="62" name="Google Shape;212;p37" descr="IMG_3330.PNG">
            <a:extLst>
              <a:ext uri="{FF2B5EF4-FFF2-40B4-BE49-F238E27FC236}">
                <a16:creationId xmlns:a16="http://schemas.microsoft.com/office/drawing/2014/main" id="{386B3DF8-7A3D-4094-A1BF-AFC789E64E1E}"/>
              </a:ext>
            </a:extLst>
          </p:cNvPr>
          <p:cNvPicPr preferRelativeResize="0"/>
          <p:nvPr/>
        </p:nvPicPr>
        <p:blipFill rotWithShape="1">
          <a:blip r:embed="rId10">
            <a:alphaModFix/>
          </a:blip>
          <a:srcRect l="20" r="19"/>
          <a:stretch/>
        </p:blipFill>
        <p:spPr>
          <a:xfrm>
            <a:off x="7050134" y="4561546"/>
            <a:ext cx="1176143" cy="2092836"/>
          </a:xfrm>
          <a:prstGeom prst="rect">
            <a:avLst/>
          </a:prstGeom>
          <a:noFill/>
          <a:ln>
            <a:noFill/>
          </a:ln>
        </p:spPr>
      </p:pic>
      <p:pic>
        <p:nvPicPr>
          <p:cNvPr id="63" name="Google Shape;213;p37" descr="snapchat.png">
            <a:extLst>
              <a:ext uri="{FF2B5EF4-FFF2-40B4-BE49-F238E27FC236}">
                <a16:creationId xmlns:a16="http://schemas.microsoft.com/office/drawing/2014/main" id="{BAB60109-8D47-47DB-A218-3644731C5931}"/>
              </a:ext>
            </a:extLst>
          </p:cNvPr>
          <p:cNvPicPr preferRelativeResize="0"/>
          <p:nvPr/>
        </p:nvPicPr>
        <p:blipFill rotWithShape="1">
          <a:blip r:embed="rId11">
            <a:alphaModFix/>
          </a:blip>
          <a:srcRect/>
          <a:stretch/>
        </p:blipFill>
        <p:spPr>
          <a:xfrm>
            <a:off x="7993079" y="6012301"/>
            <a:ext cx="752195" cy="752195"/>
          </a:xfrm>
          <a:prstGeom prst="rect">
            <a:avLst/>
          </a:prstGeom>
          <a:noFill/>
          <a:ln>
            <a:noFill/>
          </a:ln>
          <a:effectLst>
            <a:outerShdw blurRad="127000" dist="56465" dir="5400000" rotWithShape="0">
              <a:srgbClr val="000000">
                <a:alpha val="24313"/>
              </a:srgbClr>
            </a:outerShdw>
          </a:effectLst>
        </p:spPr>
      </p:pic>
      <p:sp>
        <p:nvSpPr>
          <p:cNvPr id="64" name="Google Shape;214;p37">
            <a:extLst>
              <a:ext uri="{FF2B5EF4-FFF2-40B4-BE49-F238E27FC236}">
                <a16:creationId xmlns:a16="http://schemas.microsoft.com/office/drawing/2014/main" id="{C129DAC3-7767-4A9B-8BB4-E81B843733D8}"/>
              </a:ext>
            </a:extLst>
          </p:cNvPr>
          <p:cNvSpPr txBox="1"/>
          <p:nvPr/>
        </p:nvSpPr>
        <p:spPr>
          <a:xfrm>
            <a:off x="9013872" y="4823598"/>
            <a:ext cx="2038301" cy="838183"/>
          </a:xfrm>
          <a:prstGeom prst="rect">
            <a:avLst/>
          </a:prstGeom>
          <a:solidFill>
            <a:srgbClr val="FF9300">
              <a:alpha val="89411"/>
            </a:srgbClr>
          </a:solidFill>
          <a:ln>
            <a:noFill/>
          </a:ln>
        </p:spPr>
        <p:txBody>
          <a:bodyPr spcFirstLastPara="1" wrap="square" lIns="22275" tIns="22275" rIns="22275" bIns="22275" anchor="ctr" anchorCtr="0">
            <a:normAutofit/>
          </a:bodyPr>
          <a:lstStyle/>
          <a:p>
            <a:pPr algn="ctr" defTabSz="400945">
              <a:buClr>
                <a:srgbClr val="FFFFFF"/>
              </a:buClr>
              <a:buSzPts val="3700"/>
            </a:pPr>
            <a:r>
              <a:rPr lang="en-US" sz="1800">
                <a:solidFill>
                  <a:srgbClr val="FFFFFF"/>
                </a:solidFill>
                <a:latin typeface="Yu Gothic Medium" panose="020B0500000000000000" pitchFamily="50" charset="-128"/>
                <a:ea typeface="Yu Gothic Medium" panose="020B0500000000000000" pitchFamily="50" charset="-128"/>
              </a:rPr>
              <a:t>国内ユーザー数</a:t>
            </a:r>
            <a:endParaRPr sz="1800">
              <a:latin typeface="Yu Gothic Medium" panose="020B0500000000000000" pitchFamily="50" charset="-128"/>
              <a:ea typeface="Yu Gothic Medium" panose="020B0500000000000000" pitchFamily="50" charset="-128"/>
            </a:endParaRPr>
          </a:p>
          <a:p>
            <a:pPr algn="ctr" defTabSz="400945">
              <a:buClr>
                <a:srgbClr val="FFFFFF"/>
              </a:buClr>
              <a:buSzPts val="7400"/>
            </a:pPr>
            <a:r>
              <a:rPr lang="en-US" sz="1800">
                <a:solidFill>
                  <a:srgbClr val="FFFFFF"/>
                </a:solidFill>
                <a:latin typeface="Yu Gothic Medium" panose="020B0500000000000000" pitchFamily="50" charset="-128"/>
                <a:ea typeface="Yu Gothic Medium" panose="020B0500000000000000" pitchFamily="50" charset="-128"/>
              </a:rPr>
              <a:t>205万人</a:t>
            </a:r>
            <a:endParaRPr sz="1800">
              <a:latin typeface="Yu Gothic Medium" panose="020B0500000000000000" pitchFamily="50" charset="-128"/>
              <a:ea typeface="Yu Gothic Medium" panose="020B0500000000000000" pitchFamily="50" charset="-128"/>
            </a:endParaRPr>
          </a:p>
        </p:txBody>
      </p:sp>
      <p:sp>
        <p:nvSpPr>
          <p:cNvPr id="65" name="Google Shape;215;p37">
            <a:extLst>
              <a:ext uri="{FF2B5EF4-FFF2-40B4-BE49-F238E27FC236}">
                <a16:creationId xmlns:a16="http://schemas.microsoft.com/office/drawing/2014/main" id="{A95D3F3B-56CB-4DCB-B235-8D2380903A67}"/>
              </a:ext>
            </a:extLst>
          </p:cNvPr>
          <p:cNvSpPr txBox="1"/>
          <p:nvPr/>
        </p:nvSpPr>
        <p:spPr>
          <a:xfrm>
            <a:off x="9013876" y="4511844"/>
            <a:ext cx="2134577" cy="655163"/>
          </a:xfrm>
          <a:prstGeom prst="rect">
            <a:avLst/>
          </a:prstGeom>
          <a:noFill/>
          <a:ln>
            <a:noFill/>
          </a:ln>
        </p:spPr>
        <p:txBody>
          <a:bodyPr spcFirstLastPara="1" wrap="square" lIns="22275" tIns="22275" rIns="22275" bIns="22275" anchor="t" anchorCtr="0">
            <a:normAutofit/>
          </a:bodyPr>
          <a:lstStyle/>
          <a:p>
            <a:pPr defTabSz="400945">
              <a:lnSpc>
                <a:spcPct val="80000"/>
              </a:lnSpc>
              <a:buClr>
                <a:srgbClr val="5C5C5C"/>
              </a:buClr>
              <a:buSzPts val="8200"/>
            </a:pPr>
            <a:r>
              <a:rPr lang="en-US" sz="1800">
                <a:solidFill>
                  <a:srgbClr val="5C5C5C"/>
                </a:solidFill>
                <a:latin typeface="Yu Gothic Medium" panose="020B0500000000000000" pitchFamily="50" charset="-128"/>
                <a:ea typeface="Yu Gothic Medium" panose="020B0500000000000000" pitchFamily="50" charset="-128"/>
              </a:rPr>
              <a:t>Snapchat</a:t>
            </a:r>
            <a:endParaRPr sz="1800">
              <a:latin typeface="Yu Gothic Medium" panose="020B0500000000000000" pitchFamily="50" charset="-128"/>
              <a:ea typeface="Yu Gothic Medium" panose="020B0500000000000000" pitchFamily="50" charset="-128"/>
            </a:endParaRPr>
          </a:p>
        </p:txBody>
      </p:sp>
    </p:spTree>
    <p:extLst>
      <p:ext uri="{BB962C8B-B14F-4D97-AF65-F5344CB8AC3E}">
        <p14:creationId xmlns:p14="http://schemas.microsoft.com/office/powerpoint/2010/main" val="5303422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a:buClr>
                <a:schemeClr val="dk1"/>
              </a:buClr>
              <a:buSzPts val="1100"/>
            </a:pPr>
            <a:r>
              <a:rPr lang="en-US" altLang="ja-JP" sz="2400" b="1" dirty="0">
                <a:latin typeface="Meiryo"/>
                <a:ea typeface="Meiryo"/>
                <a:cs typeface="Meiryo"/>
                <a:sym typeface="Meiryo"/>
              </a:rPr>
              <a:t>9</a:t>
            </a:r>
            <a:r>
              <a:rPr lang="ja-JP" altLang="en-US" sz="2400" b="1" dirty="0">
                <a:latin typeface="Meiryo"/>
                <a:ea typeface="Meiryo"/>
                <a:cs typeface="Meiryo"/>
                <a:sym typeface="Meiryo"/>
              </a:rPr>
              <a:t>，店舗情報の一元管理</a:t>
            </a:r>
          </a:p>
        </p:txBody>
      </p:sp>
      <p:sp>
        <p:nvSpPr>
          <p:cNvPr id="42" name="Google Shape;361;p35">
            <a:extLst>
              <a:ext uri="{FF2B5EF4-FFF2-40B4-BE49-F238E27FC236}">
                <a16:creationId xmlns:a16="http://schemas.microsoft.com/office/drawing/2014/main" id="{178D3C30-0C90-4401-A5DC-E15EA2D1EC52}"/>
              </a:ext>
            </a:extLst>
          </p:cNvPr>
          <p:cNvSpPr txBox="1"/>
          <p:nvPr/>
        </p:nvSpPr>
        <p:spPr>
          <a:xfrm>
            <a:off x="1722672" y="1047395"/>
            <a:ext cx="10170371" cy="1189043"/>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106901" tIns="106901" rIns="106901" bIns="106901" anchor="t" anchorCtr="0">
            <a:noAutofit/>
          </a:bodyPr>
          <a:lstStyle/>
          <a:p>
            <a:pPr defTabSz="1069155"/>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課題</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不正に改ざんされている。</a:t>
            </a:r>
            <a:endParaRPr lang="en-US" altLang="ja-JP" sz="2000" dirty="0">
              <a:latin typeface="游ゴシック" panose="020B0400000000000000" pitchFamily="50" charset="-128"/>
              <a:ea typeface="游ゴシック" panose="020B0400000000000000" pitchFamily="50" charset="-128"/>
            </a:endParaRPr>
          </a:p>
          <a:p>
            <a:pPr defTabSz="1069155"/>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機能</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マスターデータで上書きできる。</a:t>
            </a:r>
            <a:endParaRPr lang="en-US" altLang="ja-JP" sz="2000" dirty="0">
              <a:latin typeface="游ゴシック" panose="020B0400000000000000" pitchFamily="50" charset="-128"/>
              <a:ea typeface="游ゴシック" panose="020B0400000000000000" pitchFamily="50" charset="-128"/>
            </a:endParaRPr>
          </a:p>
          <a:p>
            <a:pPr defTabSz="1069155"/>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成果</a:t>
            </a:r>
            <a:r>
              <a:rPr lang="en-US" altLang="ja-JP" sz="2000" dirty="0">
                <a:latin typeface="游ゴシック" panose="020B0400000000000000" pitchFamily="50" charset="-128"/>
                <a:ea typeface="游ゴシック" panose="020B0400000000000000" pitchFamily="50" charset="-128"/>
              </a:rPr>
              <a:t>】</a:t>
            </a:r>
            <a:r>
              <a:rPr kumimoji="1" lang="ja-JP" altLang="en-US" sz="2000" dirty="0">
                <a:latin typeface="游ゴシック" panose="020B0400000000000000" pitchFamily="50" charset="-128"/>
                <a:ea typeface="游ゴシック" panose="020B0400000000000000" pitchFamily="50" charset="-128"/>
              </a:rPr>
              <a:t>リスク管理として</a:t>
            </a:r>
            <a:r>
              <a:rPr kumimoji="1" lang="en-US" altLang="ja-JP" sz="2000" dirty="0">
                <a:latin typeface="游ゴシック" panose="020B0400000000000000" pitchFamily="50" charset="-128"/>
                <a:ea typeface="游ゴシック" panose="020B0400000000000000" pitchFamily="50" charset="-128"/>
              </a:rPr>
              <a:t>Google</a:t>
            </a:r>
            <a:r>
              <a:rPr kumimoji="1" lang="ja-JP" altLang="en-US" sz="2000" dirty="0">
                <a:latin typeface="游ゴシック" panose="020B0400000000000000" pitchFamily="50" charset="-128"/>
                <a:ea typeface="游ゴシック" panose="020B0400000000000000" pitchFamily="50" charset="-128"/>
              </a:rPr>
              <a:t>マイビジネスの不正な編集を防止</a:t>
            </a:r>
          </a:p>
          <a:p>
            <a:pPr defTabSz="1069155"/>
            <a:endParaRPr lang="ja-JP" altLang="en-US" sz="2000" dirty="0">
              <a:latin typeface="游ゴシック" panose="020B0400000000000000" pitchFamily="50" charset="-128"/>
              <a:ea typeface="游ゴシック" panose="020B0400000000000000" pitchFamily="50" charset="-128"/>
            </a:endParaRPr>
          </a:p>
        </p:txBody>
      </p:sp>
      <p:pic>
        <p:nvPicPr>
          <p:cNvPr id="43" name="図 42">
            <a:extLst>
              <a:ext uri="{FF2B5EF4-FFF2-40B4-BE49-F238E27FC236}">
                <a16:creationId xmlns:a16="http://schemas.microsoft.com/office/drawing/2014/main" id="{943E67D2-C4E4-4874-A624-E30218E2B8E4}"/>
              </a:ext>
            </a:extLst>
          </p:cNvPr>
          <p:cNvPicPr>
            <a:picLocks noChangeAspect="1"/>
          </p:cNvPicPr>
          <p:nvPr/>
        </p:nvPicPr>
        <p:blipFill>
          <a:blip r:embed="rId3"/>
          <a:stretch>
            <a:fillRect/>
          </a:stretch>
        </p:blipFill>
        <p:spPr>
          <a:xfrm>
            <a:off x="395285" y="1014599"/>
            <a:ext cx="1629115" cy="1221836"/>
          </a:xfrm>
          <a:prstGeom prst="rect">
            <a:avLst/>
          </a:prstGeom>
        </p:spPr>
      </p:pic>
      <p:sp>
        <p:nvSpPr>
          <p:cNvPr id="44" name="テキスト ボックス 43">
            <a:extLst>
              <a:ext uri="{FF2B5EF4-FFF2-40B4-BE49-F238E27FC236}">
                <a16:creationId xmlns:a16="http://schemas.microsoft.com/office/drawing/2014/main" id="{745A8D37-4D40-4091-B099-7D36FC034979}"/>
              </a:ext>
            </a:extLst>
          </p:cNvPr>
          <p:cNvSpPr txBox="1"/>
          <p:nvPr/>
        </p:nvSpPr>
        <p:spPr>
          <a:xfrm>
            <a:off x="395285" y="2589789"/>
            <a:ext cx="7386171" cy="3970318"/>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kumimoji="1" lang="ja-JP" altLang="en-US" b="1" dirty="0">
                <a:solidFill>
                  <a:schemeClr val="tx1"/>
                </a:solidFill>
                <a:latin typeface="メイリオ" panose="020B0604030504040204" pitchFamily="50" charset="-128"/>
                <a:ea typeface="メイリオ" panose="020B0604030504040204" pitchFamily="50" charset="-128"/>
              </a:rPr>
              <a:t>一つの管理画面で提携する</a:t>
            </a:r>
            <a:r>
              <a:rPr kumimoji="1" lang="en-US" altLang="ja-JP" b="1" dirty="0">
                <a:solidFill>
                  <a:schemeClr val="tx1"/>
                </a:solidFill>
                <a:latin typeface="メイリオ" panose="020B0604030504040204" pitchFamily="50" charset="-128"/>
                <a:ea typeface="メイリオ" panose="020B0604030504040204" pitchFamily="50" charset="-128"/>
              </a:rPr>
              <a:t>35</a:t>
            </a:r>
            <a:r>
              <a:rPr kumimoji="1" lang="ja-JP" altLang="en-US" b="1" dirty="0">
                <a:solidFill>
                  <a:schemeClr val="tx1"/>
                </a:solidFill>
                <a:latin typeface="メイリオ" panose="020B0604030504040204" pitchFamily="50" charset="-128"/>
                <a:ea typeface="メイリオ" panose="020B0604030504040204" pitchFamily="50" charset="-128"/>
              </a:rPr>
              <a:t>の媒体を一元管理</a:t>
            </a:r>
            <a:endParaRPr kumimoji="1" lang="en-US" altLang="ja-JP" b="1" dirty="0">
              <a:solidFill>
                <a:schemeClr val="tx1"/>
              </a:solidFill>
              <a:latin typeface="メイリオ" panose="020B0604030504040204" pitchFamily="50" charset="-128"/>
              <a:ea typeface="メイリオ" panose="020B0604030504040204" pitchFamily="50" charset="-128"/>
            </a:endParaRPr>
          </a:p>
          <a:p>
            <a:r>
              <a:rPr kumimoji="1" lang="ja-JP" altLang="en-US" dirty="0">
                <a:solidFill>
                  <a:schemeClr val="tx1"/>
                </a:solidFill>
                <a:latin typeface="メイリオ" panose="020B0604030504040204" pitchFamily="50" charset="-128"/>
                <a:ea typeface="メイリオ" panose="020B0604030504040204" pitchFamily="50" charset="-128"/>
              </a:rPr>
              <a:t>手間の削減と機会損失を無くす。正しい情報（営業時間やコロナ対応など）を掲載する事で、来店の機会損失を最小限にします。</a:t>
            </a:r>
          </a:p>
          <a:p>
            <a:r>
              <a:rPr kumimoji="1" lang="ja-JP" altLang="en-US" dirty="0">
                <a:solidFill>
                  <a:schemeClr val="tx1"/>
                </a:solidFill>
                <a:latin typeface="メイリオ" panose="020B0604030504040204" pitchFamily="50" charset="-128"/>
                <a:ea typeface="メイリオ" panose="020B0604030504040204" pitchFamily="50" charset="-128"/>
              </a:rPr>
              <a:t>臨時休業や営業時間の変更があった際に</a:t>
            </a:r>
            <a:r>
              <a:rPr kumimoji="1" lang="en-US" altLang="ja-JP" dirty="0">
                <a:solidFill>
                  <a:schemeClr val="tx1"/>
                </a:solidFill>
                <a:latin typeface="メイリオ" panose="020B0604030504040204" pitchFamily="50" charset="-128"/>
                <a:ea typeface="メイリオ" panose="020B0604030504040204" pitchFamily="50" charset="-128"/>
              </a:rPr>
              <a:t>GMB</a:t>
            </a:r>
            <a:r>
              <a:rPr kumimoji="1" lang="ja-JP" altLang="en-US" dirty="0">
                <a:solidFill>
                  <a:schemeClr val="tx1"/>
                </a:solidFill>
                <a:latin typeface="メイリオ" panose="020B0604030504040204" pitchFamily="50" charset="-128"/>
                <a:ea typeface="メイリオ" panose="020B0604030504040204" pitchFamily="50" charset="-128"/>
              </a:rPr>
              <a:t>、</a:t>
            </a:r>
            <a:r>
              <a:rPr kumimoji="1" lang="en-US" altLang="ja-JP" dirty="0">
                <a:solidFill>
                  <a:schemeClr val="tx1"/>
                </a:solidFill>
                <a:latin typeface="メイリオ" panose="020B0604030504040204" pitchFamily="50" charset="-128"/>
                <a:ea typeface="メイリオ" panose="020B0604030504040204" pitchFamily="50" charset="-128"/>
              </a:rPr>
              <a:t>FB</a:t>
            </a:r>
            <a:r>
              <a:rPr kumimoji="1" lang="ja-JP" altLang="en-US" dirty="0">
                <a:solidFill>
                  <a:schemeClr val="tx1"/>
                </a:solidFill>
                <a:latin typeface="メイリオ" panose="020B0604030504040204" pitchFamily="50" charset="-128"/>
                <a:ea typeface="メイリオ" panose="020B0604030504040204" pitchFamily="50" charset="-128"/>
              </a:rPr>
              <a:t>、</a:t>
            </a:r>
            <a:r>
              <a:rPr kumimoji="1" lang="en-US" altLang="ja-JP" dirty="0">
                <a:solidFill>
                  <a:schemeClr val="tx1"/>
                </a:solidFill>
                <a:latin typeface="メイリオ" panose="020B0604030504040204" pitchFamily="50" charset="-128"/>
                <a:ea typeface="メイリオ" panose="020B0604030504040204" pitchFamily="50" charset="-128"/>
              </a:rPr>
              <a:t>Instagram</a:t>
            </a:r>
            <a:r>
              <a:rPr kumimoji="1" lang="ja-JP" altLang="en-US" dirty="0">
                <a:solidFill>
                  <a:schemeClr val="tx1"/>
                </a:solidFill>
                <a:latin typeface="メイリオ" panose="020B0604030504040204" pitchFamily="50" charset="-128"/>
                <a:ea typeface="メイリオ" panose="020B0604030504040204" pitchFamily="50" charset="-128"/>
              </a:rPr>
              <a:t>、</a:t>
            </a:r>
            <a:r>
              <a:rPr kumimoji="1" lang="en-US" altLang="ja-JP" dirty="0" err="1">
                <a:solidFill>
                  <a:schemeClr val="tx1"/>
                </a:solidFill>
                <a:latin typeface="メイリオ" panose="020B0604030504040204" pitchFamily="50" charset="-128"/>
                <a:ea typeface="メイリオ" panose="020B0604030504040204" pitchFamily="50" charset="-128"/>
              </a:rPr>
              <a:t>Tripadviser</a:t>
            </a:r>
            <a:r>
              <a:rPr kumimoji="1" lang="ja-JP" altLang="en-US" dirty="0">
                <a:solidFill>
                  <a:schemeClr val="tx1"/>
                </a:solidFill>
                <a:latin typeface="メイリオ" panose="020B0604030504040204" pitchFamily="50" charset="-128"/>
                <a:ea typeface="メイリオ" panose="020B0604030504040204" pitchFamily="50" charset="-128"/>
              </a:rPr>
              <a:t>等ユーザーが閲覧しうる全ての媒体の情報を更新する事は大変な作業かと思いますのが</a:t>
            </a:r>
          </a:p>
          <a:p>
            <a:r>
              <a:rPr kumimoji="1" lang="ja-JP" altLang="en-US" dirty="0">
                <a:solidFill>
                  <a:schemeClr val="tx1"/>
                </a:solidFill>
                <a:latin typeface="メイリオ" panose="020B0604030504040204" pitchFamily="50" charset="-128"/>
                <a:ea typeface="メイリオ" panose="020B0604030504040204" pitchFamily="50" charset="-128"/>
              </a:rPr>
              <a:t>サービスを導入頂きますと、</a:t>
            </a:r>
            <a:r>
              <a:rPr kumimoji="1" lang="en-US" altLang="ja-JP" dirty="0">
                <a:solidFill>
                  <a:schemeClr val="tx1"/>
                </a:solidFill>
                <a:latin typeface="メイリオ" panose="020B0604030504040204" pitchFamily="50" charset="-128"/>
                <a:ea typeface="メイリオ" panose="020B0604030504040204" pitchFamily="50" charset="-128"/>
              </a:rPr>
              <a:t>1</a:t>
            </a:r>
            <a:r>
              <a:rPr kumimoji="1" lang="ja-JP" altLang="en-US" dirty="0">
                <a:solidFill>
                  <a:schemeClr val="tx1"/>
                </a:solidFill>
                <a:latin typeface="メイリオ" panose="020B0604030504040204" pitchFamily="50" charset="-128"/>
                <a:ea typeface="メイリオ" panose="020B0604030504040204" pitchFamily="50" charset="-128"/>
              </a:rPr>
              <a:t>つの管理画面を更新するだけで、連携媒体の情報が一斉に更新できます。上記により、</a:t>
            </a:r>
            <a:r>
              <a:rPr kumimoji="1" lang="en-US" altLang="ja-JP" dirty="0">
                <a:solidFill>
                  <a:schemeClr val="tx1"/>
                </a:solidFill>
                <a:latin typeface="メイリオ" panose="020B0604030504040204" pitchFamily="50" charset="-128"/>
                <a:ea typeface="メイリオ" panose="020B0604030504040204" pitchFamily="50" charset="-128"/>
              </a:rPr>
              <a:t>『FB</a:t>
            </a:r>
            <a:r>
              <a:rPr kumimoji="1" lang="ja-JP" altLang="en-US" dirty="0">
                <a:solidFill>
                  <a:schemeClr val="tx1"/>
                </a:solidFill>
                <a:latin typeface="メイリオ" panose="020B0604030504040204" pitchFamily="50" charset="-128"/>
                <a:ea typeface="メイリオ" panose="020B0604030504040204" pitchFamily="50" charset="-128"/>
              </a:rPr>
              <a:t>では営業中となっていたのに、お店にいったらもう閉まっていた。（⇒もう行かない。。）</a:t>
            </a:r>
            <a:r>
              <a:rPr kumimoji="1" lang="en-US" altLang="ja-JP" dirty="0">
                <a:solidFill>
                  <a:schemeClr val="tx1"/>
                </a:solidFill>
                <a:latin typeface="メイリオ" panose="020B0604030504040204" pitchFamily="50" charset="-128"/>
                <a:ea typeface="メイリオ" panose="020B0604030504040204" pitchFamily="50" charset="-128"/>
              </a:rPr>
              <a:t>』</a:t>
            </a:r>
            <a:r>
              <a:rPr kumimoji="1" lang="ja-JP" altLang="en-US" dirty="0">
                <a:solidFill>
                  <a:schemeClr val="tx1"/>
                </a:solidFill>
                <a:latin typeface="メイリオ" panose="020B0604030504040204" pitchFamily="50" charset="-128"/>
                <a:ea typeface="メイリオ" panose="020B0604030504040204" pitchFamily="50" charset="-128"/>
              </a:rPr>
              <a:t>のような、間違った情報による来店機会の損失を防ぎます。</a:t>
            </a:r>
            <a:endParaRPr kumimoji="1" lang="en-US" altLang="ja-JP" dirty="0">
              <a:solidFill>
                <a:schemeClr val="tx1"/>
              </a:solidFill>
              <a:latin typeface="メイリオ" panose="020B0604030504040204" pitchFamily="50" charset="-128"/>
              <a:ea typeface="メイリオ" panose="020B0604030504040204" pitchFamily="50" charset="-128"/>
            </a:endParaRPr>
          </a:p>
          <a:p>
            <a:endParaRPr kumimoji="1" lang="en-US" altLang="ja-JP" dirty="0">
              <a:solidFill>
                <a:schemeClr val="tx1"/>
              </a:solidFill>
              <a:latin typeface="メイリオ" panose="020B0604030504040204" pitchFamily="50" charset="-128"/>
              <a:ea typeface="メイリオ" panose="020B0604030504040204" pitchFamily="50" charset="-128"/>
            </a:endParaRPr>
          </a:p>
          <a:p>
            <a:r>
              <a:rPr lang="ja-JP" altLang="en-US" b="1" dirty="0">
                <a:solidFill>
                  <a:schemeClr val="tx1"/>
                </a:solidFill>
                <a:latin typeface="メイリオ" panose="020B0604030504040204" pitchFamily="50" charset="-128"/>
                <a:ea typeface="メイリオ" panose="020B0604030504040204" pitchFamily="50" charset="-128"/>
              </a:rPr>
              <a:t>第三者からの故意な編集やユーザーの善意からの編集をロックする事ができます。</a:t>
            </a:r>
          </a:p>
          <a:p>
            <a:r>
              <a:rPr lang="ja-JP" altLang="en-US" dirty="0">
                <a:solidFill>
                  <a:schemeClr val="tx1"/>
                </a:solidFill>
                <a:latin typeface="メイリオ" panose="020B0604030504040204" pitchFamily="50" charset="-128"/>
                <a:ea typeface="メイリオ" panose="020B0604030504040204" pitchFamily="50" charset="-128"/>
              </a:rPr>
              <a:t>管理画面に登録された店舗情報を正とし、編集があった際は自動的に上書きを行います。</a:t>
            </a:r>
          </a:p>
          <a:p>
            <a:r>
              <a:rPr lang="en-US" altLang="ja-JP" dirty="0">
                <a:solidFill>
                  <a:schemeClr val="tx1"/>
                </a:solidFill>
                <a:latin typeface="メイリオ" panose="020B0604030504040204" pitchFamily="50" charset="-128"/>
                <a:ea typeface="メイリオ" panose="020B0604030504040204" pitchFamily="50" charset="-128"/>
              </a:rPr>
              <a:t>Google</a:t>
            </a:r>
            <a:r>
              <a:rPr lang="ja-JP" altLang="en-US" dirty="0">
                <a:solidFill>
                  <a:schemeClr val="tx1"/>
                </a:solidFill>
                <a:latin typeface="メイリオ" panose="020B0604030504040204" pitchFamily="50" charset="-128"/>
                <a:ea typeface="メイリオ" panose="020B0604030504040204" pitchFamily="50" charset="-128"/>
              </a:rPr>
              <a:t>マイビジネスなどの店舗情報は店舗側で正しく管理していても、検索ユーザーからの「編集提案」で意図せず書き換えられてしまうことがよく起こります。</a:t>
            </a:r>
          </a:p>
          <a:p>
            <a:r>
              <a:rPr lang="en-US" altLang="ja-JP" dirty="0">
                <a:solidFill>
                  <a:schemeClr val="tx1"/>
                </a:solidFill>
                <a:latin typeface="メイリオ" panose="020B0604030504040204" pitchFamily="50" charset="-128"/>
                <a:ea typeface="メイリオ" panose="020B0604030504040204" pitchFamily="50" charset="-128"/>
              </a:rPr>
              <a:t>Google</a:t>
            </a:r>
            <a:r>
              <a:rPr lang="ja-JP" altLang="en-US" dirty="0">
                <a:solidFill>
                  <a:schemeClr val="tx1"/>
                </a:solidFill>
                <a:latin typeface="メイリオ" panose="020B0604030504040204" pitchFamily="50" charset="-128"/>
                <a:ea typeface="メイリオ" panose="020B0604030504040204" pitchFamily="50" charset="-128"/>
              </a:rPr>
              <a:t>マイビジネスで編集を元に戻すのは大変手間のかかる作業ですが、保管している店舗情報を使って、クリックひとつで元の情報に戻すことができます。</a:t>
            </a:r>
            <a:br>
              <a:rPr lang="ja-JP" altLang="en-US" dirty="0">
                <a:solidFill>
                  <a:schemeClr val="tx1"/>
                </a:solidFill>
                <a:latin typeface="メイリオ" panose="020B0604030504040204" pitchFamily="50" charset="-128"/>
                <a:ea typeface="メイリオ" panose="020B0604030504040204" pitchFamily="50" charset="-128"/>
              </a:rPr>
            </a:br>
            <a:r>
              <a:rPr lang="ja-JP" altLang="en-US" dirty="0">
                <a:solidFill>
                  <a:schemeClr val="tx1"/>
                </a:solidFill>
                <a:latin typeface="メイリオ" panose="020B0604030504040204" pitchFamily="50" charset="-128"/>
                <a:ea typeface="メイリオ" panose="020B0604030504040204" pitchFamily="50" charset="-128"/>
              </a:rPr>
              <a:t>多店舗運用向けに、より高機能な情報保護機能も用意していますのでお問い合わせください。</a:t>
            </a:r>
          </a:p>
        </p:txBody>
      </p:sp>
      <p:pic>
        <p:nvPicPr>
          <p:cNvPr id="45" name="図 44">
            <a:extLst>
              <a:ext uri="{FF2B5EF4-FFF2-40B4-BE49-F238E27FC236}">
                <a16:creationId xmlns:a16="http://schemas.microsoft.com/office/drawing/2014/main" id="{56B30CCD-265B-4638-AC3E-E8A647C68C79}"/>
              </a:ext>
            </a:extLst>
          </p:cNvPr>
          <p:cNvPicPr>
            <a:picLocks noChangeAspect="1"/>
          </p:cNvPicPr>
          <p:nvPr/>
        </p:nvPicPr>
        <p:blipFill>
          <a:blip r:embed="rId4"/>
          <a:stretch>
            <a:fillRect/>
          </a:stretch>
        </p:blipFill>
        <p:spPr>
          <a:xfrm>
            <a:off x="7684344" y="2589787"/>
            <a:ext cx="4305699" cy="2584680"/>
          </a:xfrm>
          <a:prstGeom prst="rect">
            <a:avLst/>
          </a:prstGeom>
        </p:spPr>
      </p:pic>
      <p:sp>
        <p:nvSpPr>
          <p:cNvPr id="7" name="テキスト ボックス 6">
            <a:extLst>
              <a:ext uri="{FF2B5EF4-FFF2-40B4-BE49-F238E27FC236}">
                <a16:creationId xmlns:a16="http://schemas.microsoft.com/office/drawing/2014/main" id="{794AEC62-B766-445E-8BC3-3367E688A8BD}"/>
              </a:ext>
            </a:extLst>
          </p:cNvPr>
          <p:cNvSpPr txBox="1"/>
          <p:nvPr/>
        </p:nvSpPr>
        <p:spPr>
          <a:xfrm>
            <a:off x="4959691" y="291422"/>
            <a:ext cx="5306980" cy="523220"/>
          </a:xfrm>
          <a:prstGeom prst="rect">
            <a:avLst/>
          </a:prstGeom>
          <a:solidFill>
            <a:srgbClr val="FF0000"/>
          </a:solidFill>
        </p:spPr>
        <p:txBody>
          <a:bodyPr wrap="square" rtlCol="0">
            <a:spAutoFit/>
          </a:bodyPr>
          <a:lstStyle/>
          <a:p>
            <a:r>
              <a:rPr kumimoji="1" lang="ja-JP" altLang="en-US" sz="2800" b="1" dirty="0">
                <a:solidFill>
                  <a:schemeClr val="bg1"/>
                </a:solidFill>
                <a:latin typeface="Yu Gothic Medium" panose="020B0500000000000000" pitchFamily="50" charset="-128"/>
                <a:ea typeface="Yu Gothic Medium" panose="020B0500000000000000" pitchFamily="50" charset="-128"/>
              </a:rPr>
              <a:t>注意）</a:t>
            </a:r>
            <a:r>
              <a:rPr kumimoji="1" lang="en-US" altLang="ja-JP" sz="2800" b="1" dirty="0">
                <a:solidFill>
                  <a:schemeClr val="bg1"/>
                </a:solidFill>
                <a:latin typeface="Yu Gothic Medium" panose="020B0500000000000000" pitchFamily="50" charset="-128"/>
                <a:ea typeface="Yu Gothic Medium" panose="020B0500000000000000" pitchFamily="50" charset="-128"/>
              </a:rPr>
              <a:t>Google</a:t>
            </a:r>
            <a:r>
              <a:rPr kumimoji="1" lang="ja-JP" altLang="en-US" sz="2800" b="1" dirty="0">
                <a:solidFill>
                  <a:schemeClr val="bg1"/>
                </a:solidFill>
                <a:latin typeface="Yu Gothic Medium" panose="020B0500000000000000" pitchFamily="50" charset="-128"/>
                <a:ea typeface="Yu Gothic Medium" panose="020B0500000000000000" pitchFamily="50" charset="-128"/>
              </a:rPr>
              <a:t>では出来ません！</a:t>
            </a:r>
          </a:p>
        </p:txBody>
      </p:sp>
    </p:spTree>
    <p:extLst>
      <p:ext uri="{BB962C8B-B14F-4D97-AF65-F5344CB8AC3E}">
        <p14:creationId xmlns:p14="http://schemas.microsoft.com/office/powerpoint/2010/main" val="33387742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4861084" y="2923672"/>
            <a:ext cx="2469837" cy="1010661"/>
          </a:xfrm>
          <a:prstGeom prst="rect">
            <a:avLst/>
          </a:prstGeom>
          <a:noFill/>
          <a:ln>
            <a:noFill/>
          </a:ln>
        </p:spPr>
        <p:txBody>
          <a:bodyPr spcFirstLastPara="1" wrap="square" lIns="0" tIns="0" rIns="0" bIns="0" anchor="ctr" anchorCtr="0">
            <a:noAutofit/>
          </a:bodyPr>
          <a:lstStyle/>
          <a:p>
            <a:pPr>
              <a:buClr>
                <a:schemeClr val="dk1"/>
              </a:buClr>
              <a:buSzPts val="1100"/>
            </a:pPr>
            <a:r>
              <a:rPr lang="ja-JP" altLang="en-US" sz="8800" b="1" dirty="0">
                <a:latin typeface="Yu Gothic Medium" panose="020B0500000000000000" pitchFamily="50" charset="-128"/>
                <a:ea typeface="Yu Gothic Medium" panose="020B0500000000000000" pitchFamily="50" charset="-128"/>
                <a:cs typeface="Meiryo"/>
                <a:sym typeface="Meiryo"/>
              </a:rPr>
              <a:t>事例</a:t>
            </a:r>
          </a:p>
        </p:txBody>
      </p:sp>
    </p:spTree>
    <p:extLst>
      <p:ext uri="{BB962C8B-B14F-4D97-AF65-F5344CB8AC3E}">
        <p14:creationId xmlns:p14="http://schemas.microsoft.com/office/powerpoint/2010/main" val="26729651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a:buClr>
                <a:schemeClr val="dk1"/>
              </a:buClr>
              <a:buSzPts val="1100"/>
            </a:pPr>
            <a:r>
              <a:rPr lang="ja" altLang="ja-JP" sz="2400" dirty="0"/>
              <a:t>仙台市の不動産会社様事例</a:t>
            </a:r>
            <a:endParaRPr lang="ja-JP" altLang="en-US" sz="2400" b="1" dirty="0">
              <a:latin typeface="Meiryo"/>
              <a:ea typeface="Meiryo"/>
              <a:cs typeface="Meiryo"/>
              <a:sym typeface="Meiryo"/>
            </a:endParaRPr>
          </a:p>
        </p:txBody>
      </p:sp>
      <p:sp>
        <p:nvSpPr>
          <p:cNvPr id="6" name="Google Shape;96;p17">
            <a:extLst>
              <a:ext uri="{FF2B5EF4-FFF2-40B4-BE49-F238E27FC236}">
                <a16:creationId xmlns:a16="http://schemas.microsoft.com/office/drawing/2014/main" id="{04AFF694-6769-47F7-8E06-8088DA16ED99}"/>
              </a:ext>
            </a:extLst>
          </p:cNvPr>
          <p:cNvSpPr txBox="1"/>
          <p:nvPr/>
        </p:nvSpPr>
        <p:spPr>
          <a:xfrm>
            <a:off x="6096005" y="5524589"/>
            <a:ext cx="1860953" cy="431171"/>
          </a:xfrm>
          <a:prstGeom prst="rect">
            <a:avLst/>
          </a:prstGeom>
          <a:noFill/>
          <a:ln>
            <a:noFill/>
          </a:ln>
        </p:spPr>
        <p:txBody>
          <a:bodyPr spcFirstLastPara="1" wrap="square" lIns="121900" tIns="121900" rIns="121900" bIns="121900" anchor="t" anchorCtr="0">
            <a:noAutofit/>
          </a:bodyPr>
          <a:lstStyle/>
          <a:p>
            <a:pPr>
              <a:buSzPts val="1200"/>
            </a:pPr>
            <a:r>
              <a:rPr lang="en-US" altLang="ja" sz="1600">
                <a:solidFill>
                  <a:srgbClr val="747676"/>
                </a:solidFill>
                <a:latin typeface="Yu Gothic Medium" panose="020B0500000000000000" pitchFamily="50" charset="-128"/>
                <a:ea typeface="Yu Gothic Medium" panose="020B0500000000000000" pitchFamily="50" charset="-128"/>
                <a:cs typeface="Meiryo"/>
                <a:sym typeface="Meiryo"/>
              </a:rPr>
              <a:t>※2020</a:t>
            </a:r>
            <a:r>
              <a:rPr lang="ja" altLang="en-US" sz="1600">
                <a:solidFill>
                  <a:srgbClr val="747676"/>
                </a:solidFill>
                <a:latin typeface="Yu Gothic Medium" panose="020B0500000000000000" pitchFamily="50" charset="-128"/>
                <a:ea typeface="Yu Gothic Medium" panose="020B0500000000000000" pitchFamily="50" charset="-128"/>
                <a:cs typeface="Meiryo"/>
                <a:sym typeface="Meiryo"/>
              </a:rPr>
              <a:t>年</a:t>
            </a:r>
            <a:r>
              <a:rPr lang="en-US" altLang="ja" sz="1600">
                <a:solidFill>
                  <a:srgbClr val="747676"/>
                </a:solidFill>
                <a:latin typeface="Yu Gothic Medium" panose="020B0500000000000000" pitchFamily="50" charset="-128"/>
                <a:ea typeface="Yu Gothic Medium" panose="020B0500000000000000" pitchFamily="50" charset="-128"/>
                <a:cs typeface="Meiryo"/>
                <a:sym typeface="Meiryo"/>
              </a:rPr>
              <a:t>9</a:t>
            </a:r>
            <a:r>
              <a:rPr lang="ja" altLang="en-US" sz="1600">
                <a:solidFill>
                  <a:srgbClr val="747676"/>
                </a:solidFill>
                <a:latin typeface="Yu Gothic Medium" panose="020B0500000000000000" pitchFamily="50" charset="-128"/>
                <a:ea typeface="Yu Gothic Medium" panose="020B0500000000000000" pitchFamily="50" charset="-128"/>
                <a:cs typeface="Meiryo"/>
                <a:sym typeface="Meiryo"/>
              </a:rPr>
              <a:t>月導入</a:t>
            </a:r>
            <a:endParaRPr sz="1600">
              <a:solidFill>
                <a:srgbClr val="747676"/>
              </a:solidFill>
              <a:latin typeface="Yu Gothic Medium" panose="020B0500000000000000" pitchFamily="50" charset="-128"/>
              <a:ea typeface="Yu Gothic Medium" panose="020B0500000000000000" pitchFamily="50" charset="-128"/>
              <a:cs typeface="Meiryo"/>
              <a:sym typeface="Meiryo"/>
            </a:endParaRPr>
          </a:p>
        </p:txBody>
      </p:sp>
      <p:sp>
        <p:nvSpPr>
          <p:cNvPr id="7" name="Google Shape;97;p17">
            <a:extLst>
              <a:ext uri="{FF2B5EF4-FFF2-40B4-BE49-F238E27FC236}">
                <a16:creationId xmlns:a16="http://schemas.microsoft.com/office/drawing/2014/main" id="{B94DDB1C-4DC4-4D1E-8026-FC0CD311EF09}"/>
              </a:ext>
            </a:extLst>
          </p:cNvPr>
          <p:cNvSpPr txBox="1"/>
          <p:nvPr/>
        </p:nvSpPr>
        <p:spPr>
          <a:xfrm>
            <a:off x="8383673" y="1228386"/>
            <a:ext cx="3356400" cy="2200617"/>
          </a:xfrm>
          <a:prstGeom prst="rect">
            <a:avLst/>
          </a:prstGeom>
          <a:noFill/>
          <a:ln>
            <a:noFill/>
          </a:ln>
        </p:spPr>
        <p:txBody>
          <a:bodyPr spcFirstLastPara="1" wrap="square" lIns="45700" tIns="22867" rIns="45700" bIns="22867" anchor="t" anchorCtr="0">
            <a:spAutoFit/>
          </a:bodyPr>
          <a:lstStyle/>
          <a:p>
            <a:pPr>
              <a:buSzPts val="1400"/>
            </a:pPr>
            <a:r>
              <a:rPr lang="en-US" altLang="ja" sz="2000" dirty="0">
                <a:solidFill>
                  <a:schemeClr val="tx1"/>
                </a:solidFill>
                <a:latin typeface="Yu Gothic Medium" panose="020B0500000000000000" pitchFamily="50" charset="-128"/>
                <a:ea typeface="Yu Gothic Medium" panose="020B0500000000000000" pitchFamily="50" charset="-128"/>
                <a:cs typeface="Meiryo"/>
                <a:sym typeface="Meiryo"/>
              </a:rPr>
              <a:t>2020/9/1-9/30</a:t>
            </a:r>
            <a:endParaRPr sz="2000" dirty="0">
              <a:solidFill>
                <a:schemeClr val="tx1"/>
              </a:solidFill>
              <a:latin typeface="Yu Gothic Medium" panose="020B0500000000000000" pitchFamily="50" charset="-128"/>
              <a:ea typeface="Yu Gothic Medium" panose="020B0500000000000000" pitchFamily="50" charset="-128"/>
              <a:cs typeface="Meiryo"/>
              <a:sym typeface="Meiryo"/>
            </a:endParaRPr>
          </a:p>
          <a:p>
            <a:pPr>
              <a:buSzPts val="1400"/>
            </a:pPr>
            <a:r>
              <a:rPr lang="ja" altLang="en-US" sz="2000" dirty="0">
                <a:solidFill>
                  <a:schemeClr val="tx1"/>
                </a:solidFill>
                <a:latin typeface="Yu Gothic Medium" panose="020B0500000000000000" pitchFamily="50" charset="-128"/>
                <a:ea typeface="Yu Gothic Medium" panose="020B0500000000000000" pitchFamily="50" charset="-128"/>
                <a:cs typeface="Meiryo"/>
                <a:sym typeface="Meiryo"/>
              </a:rPr>
              <a:t>●マップビュー数：</a:t>
            </a:r>
            <a:r>
              <a:rPr lang="en-US" altLang="ja" sz="2000" dirty="0">
                <a:solidFill>
                  <a:schemeClr val="tx1"/>
                </a:solidFill>
                <a:latin typeface="Yu Gothic Medium" panose="020B0500000000000000" pitchFamily="50" charset="-128"/>
                <a:ea typeface="Yu Gothic Medium" panose="020B0500000000000000" pitchFamily="50" charset="-128"/>
                <a:cs typeface="Meiryo"/>
                <a:sym typeface="Meiryo"/>
              </a:rPr>
              <a:t>5,114</a:t>
            </a:r>
            <a:endParaRPr sz="2000" dirty="0">
              <a:solidFill>
                <a:schemeClr val="tx1"/>
              </a:solidFill>
              <a:latin typeface="Yu Gothic Medium" panose="020B0500000000000000" pitchFamily="50" charset="-128"/>
              <a:ea typeface="Yu Gothic Medium" panose="020B0500000000000000" pitchFamily="50" charset="-128"/>
              <a:cs typeface="Meiryo"/>
              <a:sym typeface="Meiryo"/>
            </a:endParaRPr>
          </a:p>
          <a:p>
            <a:pPr>
              <a:buSzPts val="1400"/>
            </a:pPr>
            <a:r>
              <a:rPr lang="ja" altLang="en-US" sz="2000" dirty="0">
                <a:solidFill>
                  <a:schemeClr val="tx1"/>
                </a:solidFill>
                <a:latin typeface="Yu Gothic Medium" panose="020B0500000000000000" pitchFamily="50" charset="-128"/>
                <a:ea typeface="Yu Gothic Medium" panose="020B0500000000000000" pitchFamily="50" charset="-128"/>
                <a:cs typeface="Meiryo"/>
                <a:sym typeface="Meiryo"/>
              </a:rPr>
              <a:t>●検索のビュー数：</a:t>
            </a:r>
            <a:r>
              <a:rPr lang="en-US" altLang="ja" sz="2000" dirty="0">
                <a:solidFill>
                  <a:schemeClr val="tx1"/>
                </a:solidFill>
                <a:latin typeface="Yu Gothic Medium" panose="020B0500000000000000" pitchFamily="50" charset="-128"/>
                <a:ea typeface="Yu Gothic Medium" panose="020B0500000000000000" pitchFamily="50" charset="-128"/>
                <a:cs typeface="Meiryo"/>
                <a:sym typeface="Meiryo"/>
              </a:rPr>
              <a:t>3,014</a:t>
            </a:r>
            <a:endParaRPr sz="2000" dirty="0">
              <a:solidFill>
                <a:schemeClr val="tx1"/>
              </a:solidFill>
              <a:latin typeface="Yu Gothic Medium" panose="020B0500000000000000" pitchFamily="50" charset="-128"/>
              <a:ea typeface="Yu Gothic Medium" panose="020B0500000000000000" pitchFamily="50" charset="-128"/>
              <a:cs typeface="Meiryo"/>
              <a:sym typeface="Meiryo"/>
            </a:endParaRPr>
          </a:p>
          <a:p>
            <a:pPr>
              <a:buSzPts val="1400"/>
            </a:pPr>
            <a:endParaRPr sz="2000" dirty="0">
              <a:solidFill>
                <a:schemeClr val="tx1"/>
              </a:solidFill>
              <a:latin typeface="Yu Gothic Medium" panose="020B0500000000000000" pitchFamily="50" charset="-128"/>
              <a:ea typeface="Yu Gothic Medium" panose="020B0500000000000000" pitchFamily="50" charset="-128"/>
              <a:cs typeface="Meiryo"/>
              <a:sym typeface="Meiryo"/>
            </a:endParaRPr>
          </a:p>
          <a:p>
            <a:pPr>
              <a:buSzPts val="1400"/>
            </a:pPr>
            <a:r>
              <a:rPr lang="en-US" altLang="ja" sz="2000" dirty="0">
                <a:solidFill>
                  <a:schemeClr val="tx1"/>
                </a:solidFill>
                <a:latin typeface="Yu Gothic Medium" panose="020B0500000000000000" pitchFamily="50" charset="-128"/>
                <a:ea typeface="Yu Gothic Medium" panose="020B0500000000000000" pitchFamily="50" charset="-128"/>
                <a:cs typeface="Meiryo"/>
                <a:sym typeface="Meiryo"/>
              </a:rPr>
              <a:t>2021/5/1-5/31</a:t>
            </a:r>
            <a:endParaRPr sz="2000" dirty="0">
              <a:solidFill>
                <a:schemeClr val="tx1"/>
              </a:solidFill>
              <a:latin typeface="Yu Gothic Medium" panose="020B0500000000000000" pitchFamily="50" charset="-128"/>
              <a:ea typeface="Yu Gothic Medium" panose="020B0500000000000000" pitchFamily="50" charset="-128"/>
            </a:endParaRPr>
          </a:p>
          <a:p>
            <a:pPr>
              <a:buSzPts val="1400"/>
            </a:pPr>
            <a:r>
              <a:rPr lang="ja" altLang="en-US" sz="2000" b="1" dirty="0">
                <a:solidFill>
                  <a:schemeClr val="tx1"/>
                </a:solidFill>
                <a:latin typeface="Yu Gothic Medium" panose="020B0500000000000000" pitchFamily="50" charset="-128"/>
                <a:ea typeface="Yu Gothic Medium" panose="020B0500000000000000" pitchFamily="50" charset="-128"/>
                <a:cs typeface="Meiryo"/>
                <a:sym typeface="Meiryo"/>
              </a:rPr>
              <a:t>●マップビュー数：</a:t>
            </a:r>
            <a:r>
              <a:rPr lang="en-US" altLang="ja" sz="2000" b="1" dirty="0">
                <a:solidFill>
                  <a:schemeClr val="tx1"/>
                </a:solidFill>
                <a:latin typeface="Yu Gothic Medium" panose="020B0500000000000000" pitchFamily="50" charset="-128"/>
                <a:ea typeface="Yu Gothic Medium" panose="020B0500000000000000" pitchFamily="50" charset="-128"/>
                <a:cs typeface="Meiryo"/>
                <a:sym typeface="Meiryo"/>
              </a:rPr>
              <a:t>13,250</a:t>
            </a:r>
            <a:endParaRPr sz="2000" b="1" dirty="0">
              <a:solidFill>
                <a:schemeClr val="tx1"/>
              </a:solidFill>
              <a:latin typeface="Yu Gothic Medium" panose="020B0500000000000000" pitchFamily="50" charset="-128"/>
              <a:ea typeface="Yu Gothic Medium" panose="020B0500000000000000" pitchFamily="50" charset="-128"/>
              <a:cs typeface="Meiryo"/>
              <a:sym typeface="Meiryo"/>
            </a:endParaRPr>
          </a:p>
          <a:p>
            <a:pPr>
              <a:buSzPts val="1400"/>
            </a:pPr>
            <a:r>
              <a:rPr lang="ja" altLang="en-US" sz="2000" b="1" dirty="0">
                <a:solidFill>
                  <a:schemeClr val="tx1"/>
                </a:solidFill>
                <a:latin typeface="Yu Gothic Medium" panose="020B0500000000000000" pitchFamily="50" charset="-128"/>
                <a:ea typeface="Yu Gothic Medium" panose="020B0500000000000000" pitchFamily="50" charset="-128"/>
                <a:cs typeface="Meiryo"/>
                <a:sym typeface="Meiryo"/>
              </a:rPr>
              <a:t>●検索のビュー数：</a:t>
            </a:r>
            <a:r>
              <a:rPr lang="en-US" altLang="ja" sz="2000" b="1" dirty="0">
                <a:solidFill>
                  <a:schemeClr val="tx1"/>
                </a:solidFill>
                <a:latin typeface="Yu Gothic Medium" panose="020B0500000000000000" pitchFamily="50" charset="-128"/>
                <a:ea typeface="Yu Gothic Medium" panose="020B0500000000000000" pitchFamily="50" charset="-128"/>
                <a:cs typeface="Meiryo"/>
                <a:sym typeface="Meiryo"/>
              </a:rPr>
              <a:t>5,234</a:t>
            </a:r>
            <a:endParaRPr sz="2000" b="1" dirty="0">
              <a:solidFill>
                <a:schemeClr val="tx1"/>
              </a:solidFill>
              <a:latin typeface="Yu Gothic Medium" panose="020B0500000000000000" pitchFamily="50" charset="-128"/>
              <a:ea typeface="Yu Gothic Medium" panose="020B0500000000000000" pitchFamily="50" charset="-128"/>
              <a:cs typeface="Meiryo"/>
              <a:sym typeface="Meiryo"/>
            </a:endParaRPr>
          </a:p>
        </p:txBody>
      </p:sp>
      <p:pic>
        <p:nvPicPr>
          <p:cNvPr id="8" name="Google Shape;98;p17">
            <a:extLst>
              <a:ext uri="{FF2B5EF4-FFF2-40B4-BE49-F238E27FC236}">
                <a16:creationId xmlns:a16="http://schemas.microsoft.com/office/drawing/2014/main" id="{054533B0-9C1D-4006-9DE3-07B7A75C34A1}"/>
              </a:ext>
            </a:extLst>
          </p:cNvPr>
          <p:cNvPicPr preferRelativeResize="0"/>
          <p:nvPr/>
        </p:nvPicPr>
        <p:blipFill>
          <a:blip r:embed="rId3">
            <a:alphaModFix/>
          </a:blip>
          <a:stretch>
            <a:fillRect/>
          </a:stretch>
        </p:blipFill>
        <p:spPr>
          <a:xfrm>
            <a:off x="641415" y="1077903"/>
            <a:ext cx="7315540" cy="4398300"/>
          </a:xfrm>
          <a:prstGeom prst="rect">
            <a:avLst/>
          </a:prstGeom>
          <a:noFill/>
          <a:ln>
            <a:noFill/>
          </a:ln>
        </p:spPr>
      </p:pic>
    </p:spTree>
    <p:extLst>
      <p:ext uri="{BB962C8B-B14F-4D97-AF65-F5344CB8AC3E}">
        <p14:creationId xmlns:p14="http://schemas.microsoft.com/office/powerpoint/2010/main" val="30508864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a:buClr>
                <a:schemeClr val="dk1"/>
              </a:buClr>
              <a:buSzPts val="1100"/>
            </a:pPr>
            <a:r>
              <a:rPr lang="ja" altLang="ja-JP" sz="2400" dirty="0"/>
              <a:t>仙台市の不動産会社様事例</a:t>
            </a:r>
            <a:endParaRPr lang="ja-JP" altLang="en-US" sz="2400" b="1" dirty="0">
              <a:latin typeface="Meiryo"/>
              <a:ea typeface="Meiryo"/>
              <a:cs typeface="Meiryo"/>
              <a:sym typeface="Meiryo"/>
            </a:endParaRPr>
          </a:p>
        </p:txBody>
      </p:sp>
      <p:pic>
        <p:nvPicPr>
          <p:cNvPr id="9" name="Google Shape;105;p18">
            <a:extLst>
              <a:ext uri="{FF2B5EF4-FFF2-40B4-BE49-F238E27FC236}">
                <a16:creationId xmlns:a16="http://schemas.microsoft.com/office/drawing/2014/main" id="{28252E67-A619-432B-849F-AA9518042B9C}"/>
              </a:ext>
            </a:extLst>
          </p:cNvPr>
          <p:cNvPicPr preferRelativeResize="0"/>
          <p:nvPr/>
        </p:nvPicPr>
        <p:blipFill>
          <a:blip r:embed="rId3">
            <a:alphaModFix/>
          </a:blip>
          <a:stretch>
            <a:fillRect/>
          </a:stretch>
        </p:blipFill>
        <p:spPr>
          <a:xfrm>
            <a:off x="886816" y="1073107"/>
            <a:ext cx="7529333" cy="4365168"/>
          </a:xfrm>
          <a:prstGeom prst="rect">
            <a:avLst/>
          </a:prstGeom>
          <a:noFill/>
          <a:ln>
            <a:noFill/>
          </a:ln>
        </p:spPr>
      </p:pic>
      <p:sp>
        <p:nvSpPr>
          <p:cNvPr id="10" name="Google Shape;106;p18">
            <a:extLst>
              <a:ext uri="{FF2B5EF4-FFF2-40B4-BE49-F238E27FC236}">
                <a16:creationId xmlns:a16="http://schemas.microsoft.com/office/drawing/2014/main" id="{25B5F1C9-BCB4-40B3-9EBC-92B909C5FE95}"/>
              </a:ext>
            </a:extLst>
          </p:cNvPr>
          <p:cNvSpPr txBox="1"/>
          <p:nvPr/>
        </p:nvSpPr>
        <p:spPr>
          <a:xfrm>
            <a:off x="8660106" y="1164547"/>
            <a:ext cx="3041727" cy="2816170"/>
          </a:xfrm>
          <a:prstGeom prst="rect">
            <a:avLst/>
          </a:prstGeom>
          <a:noFill/>
          <a:ln>
            <a:noFill/>
          </a:ln>
        </p:spPr>
        <p:txBody>
          <a:bodyPr spcFirstLastPara="1" wrap="square" lIns="45700" tIns="22867" rIns="45700" bIns="22867" anchor="t" anchorCtr="0">
            <a:spAutoFit/>
          </a:bodyPr>
          <a:lstStyle/>
          <a:p>
            <a:pPr>
              <a:buSzPts val="1400"/>
            </a:pPr>
            <a:r>
              <a:rPr lang="en-US" altLang="ja" sz="2000" dirty="0">
                <a:solidFill>
                  <a:schemeClr val="tx1"/>
                </a:solidFill>
                <a:latin typeface="游ゴシック" panose="020B0400000000000000" pitchFamily="50" charset="-128"/>
                <a:ea typeface="游ゴシック" panose="020B0400000000000000" pitchFamily="50" charset="-128"/>
                <a:cs typeface="Meiryo"/>
                <a:sym typeface="Meiryo"/>
              </a:rPr>
              <a:t>2020/9/1-9/30</a:t>
            </a:r>
            <a:endParaRPr sz="2000" dirty="0">
              <a:solidFill>
                <a:schemeClr val="tx1"/>
              </a:solidFill>
              <a:latin typeface="游ゴシック" panose="020B0400000000000000" pitchFamily="50" charset="-128"/>
              <a:ea typeface="游ゴシック" panose="020B0400000000000000" pitchFamily="50" charset="-128"/>
              <a:cs typeface="Meiryo"/>
              <a:sym typeface="Meiryo"/>
            </a:endParaRPr>
          </a:p>
          <a:p>
            <a:pPr>
              <a:buSzPts val="1400"/>
            </a:pPr>
            <a:r>
              <a:rPr lang="ja" altLang="en-US" sz="2000" dirty="0">
                <a:solidFill>
                  <a:schemeClr val="tx1"/>
                </a:solidFill>
                <a:latin typeface="游ゴシック" panose="020B0400000000000000" pitchFamily="50" charset="-128"/>
                <a:ea typeface="游ゴシック" panose="020B0400000000000000" pitchFamily="50" charset="-128"/>
                <a:cs typeface="Meiryo"/>
                <a:sym typeface="Meiryo"/>
              </a:rPr>
              <a:t>●直接検索：</a:t>
            </a:r>
            <a:r>
              <a:rPr lang="en-US" altLang="ja" sz="2000" dirty="0">
                <a:solidFill>
                  <a:schemeClr val="tx1"/>
                </a:solidFill>
                <a:latin typeface="游ゴシック" panose="020B0400000000000000" pitchFamily="50" charset="-128"/>
                <a:ea typeface="游ゴシック" panose="020B0400000000000000" pitchFamily="50" charset="-128"/>
                <a:cs typeface="Meiryo"/>
                <a:sym typeface="Meiryo"/>
              </a:rPr>
              <a:t>1,231</a:t>
            </a:r>
            <a:endParaRPr sz="2000" dirty="0">
              <a:solidFill>
                <a:schemeClr val="tx1"/>
              </a:solidFill>
              <a:latin typeface="游ゴシック" panose="020B0400000000000000" pitchFamily="50" charset="-128"/>
              <a:ea typeface="游ゴシック" panose="020B0400000000000000" pitchFamily="50" charset="-128"/>
              <a:cs typeface="Meiryo"/>
              <a:sym typeface="Meiryo"/>
            </a:endParaRPr>
          </a:p>
          <a:p>
            <a:pPr>
              <a:buSzPts val="1400"/>
            </a:pPr>
            <a:r>
              <a:rPr lang="ja" altLang="en-US" sz="2000" dirty="0">
                <a:solidFill>
                  <a:schemeClr val="tx1"/>
                </a:solidFill>
                <a:latin typeface="游ゴシック" panose="020B0400000000000000" pitchFamily="50" charset="-128"/>
                <a:ea typeface="游ゴシック" panose="020B0400000000000000" pitchFamily="50" charset="-128"/>
                <a:cs typeface="Meiryo"/>
                <a:sym typeface="Meiryo"/>
              </a:rPr>
              <a:t>●間接検索：</a:t>
            </a:r>
            <a:r>
              <a:rPr lang="en-US" altLang="ja" sz="2000" dirty="0">
                <a:solidFill>
                  <a:schemeClr val="tx1"/>
                </a:solidFill>
                <a:latin typeface="游ゴシック" panose="020B0400000000000000" pitchFamily="50" charset="-128"/>
                <a:ea typeface="游ゴシック" panose="020B0400000000000000" pitchFamily="50" charset="-128"/>
                <a:cs typeface="Meiryo"/>
                <a:sym typeface="Meiryo"/>
              </a:rPr>
              <a:t>4,457</a:t>
            </a:r>
            <a:endParaRPr sz="2000" dirty="0">
              <a:solidFill>
                <a:schemeClr val="tx1"/>
              </a:solidFill>
              <a:latin typeface="游ゴシック" panose="020B0400000000000000" pitchFamily="50" charset="-128"/>
              <a:ea typeface="游ゴシック" panose="020B0400000000000000" pitchFamily="50" charset="-128"/>
              <a:cs typeface="Meiryo"/>
              <a:sym typeface="Meiryo"/>
            </a:endParaRPr>
          </a:p>
          <a:p>
            <a:pPr>
              <a:buSzPts val="1400"/>
            </a:pPr>
            <a:r>
              <a:rPr lang="ja" altLang="en-US" sz="2000" dirty="0">
                <a:solidFill>
                  <a:schemeClr val="tx1"/>
                </a:solidFill>
                <a:latin typeface="游ゴシック" panose="020B0400000000000000" pitchFamily="50" charset="-128"/>
                <a:ea typeface="游ゴシック" panose="020B0400000000000000" pitchFamily="50" charset="-128"/>
                <a:cs typeface="Meiryo"/>
                <a:sym typeface="Meiryo"/>
              </a:rPr>
              <a:t>●ブランド名検索：</a:t>
            </a:r>
            <a:r>
              <a:rPr lang="en-US" altLang="ja" sz="2000" dirty="0">
                <a:solidFill>
                  <a:schemeClr val="tx1"/>
                </a:solidFill>
                <a:latin typeface="游ゴシック" panose="020B0400000000000000" pitchFamily="50" charset="-128"/>
                <a:ea typeface="游ゴシック" panose="020B0400000000000000" pitchFamily="50" charset="-128"/>
                <a:cs typeface="Meiryo"/>
                <a:sym typeface="Meiryo"/>
              </a:rPr>
              <a:t>6</a:t>
            </a:r>
            <a:endParaRPr sz="2000" dirty="0">
              <a:solidFill>
                <a:schemeClr val="tx1"/>
              </a:solidFill>
              <a:latin typeface="游ゴシック" panose="020B0400000000000000" pitchFamily="50" charset="-128"/>
              <a:ea typeface="游ゴシック" panose="020B0400000000000000" pitchFamily="50" charset="-128"/>
              <a:cs typeface="Meiryo"/>
              <a:sym typeface="Meiryo"/>
            </a:endParaRPr>
          </a:p>
          <a:p>
            <a:pPr>
              <a:buSzPts val="1400"/>
            </a:pPr>
            <a:endParaRPr sz="2000" dirty="0">
              <a:solidFill>
                <a:schemeClr val="tx1"/>
              </a:solidFill>
              <a:latin typeface="游ゴシック" panose="020B0400000000000000" pitchFamily="50" charset="-128"/>
              <a:ea typeface="游ゴシック" panose="020B0400000000000000" pitchFamily="50" charset="-128"/>
              <a:cs typeface="Meiryo"/>
              <a:sym typeface="Meiryo"/>
            </a:endParaRPr>
          </a:p>
          <a:p>
            <a:pPr>
              <a:buSzPts val="1400"/>
            </a:pPr>
            <a:r>
              <a:rPr lang="en-US" altLang="ja" sz="2000" dirty="0">
                <a:solidFill>
                  <a:schemeClr val="tx1"/>
                </a:solidFill>
                <a:latin typeface="游ゴシック" panose="020B0400000000000000" pitchFamily="50" charset="-128"/>
                <a:ea typeface="游ゴシック" panose="020B0400000000000000" pitchFamily="50" charset="-128"/>
                <a:cs typeface="Meiryo"/>
                <a:sym typeface="Meiryo"/>
              </a:rPr>
              <a:t>2021/5/1-5/31</a:t>
            </a:r>
            <a:endParaRPr sz="2000" dirty="0">
              <a:solidFill>
                <a:schemeClr val="tx1"/>
              </a:solidFill>
              <a:latin typeface="游ゴシック" panose="020B0400000000000000" pitchFamily="50" charset="-128"/>
              <a:ea typeface="游ゴシック" panose="020B0400000000000000" pitchFamily="50" charset="-128"/>
            </a:endParaRPr>
          </a:p>
          <a:p>
            <a:pPr>
              <a:buSzPts val="1400"/>
            </a:pPr>
            <a:r>
              <a:rPr lang="ja" altLang="en-US" sz="2000" b="1" dirty="0">
                <a:solidFill>
                  <a:schemeClr val="tx1"/>
                </a:solidFill>
                <a:latin typeface="游ゴシック" panose="020B0400000000000000" pitchFamily="50" charset="-128"/>
                <a:ea typeface="游ゴシック" panose="020B0400000000000000" pitchFamily="50" charset="-128"/>
                <a:cs typeface="Meiryo"/>
                <a:sym typeface="Meiryo"/>
              </a:rPr>
              <a:t>●直接検索：</a:t>
            </a:r>
            <a:r>
              <a:rPr lang="en-US" altLang="ja" sz="2000" b="1" dirty="0">
                <a:solidFill>
                  <a:schemeClr val="tx1"/>
                </a:solidFill>
                <a:latin typeface="游ゴシック" panose="020B0400000000000000" pitchFamily="50" charset="-128"/>
                <a:ea typeface="游ゴシック" panose="020B0400000000000000" pitchFamily="50" charset="-128"/>
                <a:cs typeface="Meiryo"/>
                <a:sym typeface="Meiryo"/>
              </a:rPr>
              <a:t>2,443</a:t>
            </a:r>
            <a:endParaRPr sz="2000" b="1" dirty="0">
              <a:solidFill>
                <a:schemeClr val="tx1"/>
              </a:solidFill>
              <a:latin typeface="游ゴシック" panose="020B0400000000000000" pitchFamily="50" charset="-128"/>
              <a:ea typeface="游ゴシック" panose="020B0400000000000000" pitchFamily="50" charset="-128"/>
              <a:cs typeface="Meiryo"/>
              <a:sym typeface="Meiryo"/>
            </a:endParaRPr>
          </a:p>
          <a:p>
            <a:pPr>
              <a:buSzPts val="1400"/>
            </a:pPr>
            <a:r>
              <a:rPr lang="ja" altLang="en-US" sz="2000" b="1" dirty="0">
                <a:solidFill>
                  <a:schemeClr val="tx1"/>
                </a:solidFill>
                <a:latin typeface="游ゴシック" panose="020B0400000000000000" pitchFamily="50" charset="-128"/>
                <a:ea typeface="游ゴシック" panose="020B0400000000000000" pitchFamily="50" charset="-128"/>
                <a:cs typeface="Meiryo"/>
                <a:sym typeface="Meiryo"/>
              </a:rPr>
              <a:t>●間接検索：</a:t>
            </a:r>
            <a:r>
              <a:rPr lang="en-US" altLang="ja" sz="2000" b="1" dirty="0">
                <a:solidFill>
                  <a:schemeClr val="tx1"/>
                </a:solidFill>
                <a:latin typeface="游ゴシック" panose="020B0400000000000000" pitchFamily="50" charset="-128"/>
                <a:ea typeface="游ゴシック" panose="020B0400000000000000" pitchFamily="50" charset="-128"/>
                <a:cs typeface="Meiryo"/>
                <a:sym typeface="Meiryo"/>
              </a:rPr>
              <a:t>8,643</a:t>
            </a:r>
            <a:endParaRPr sz="2000" b="1" dirty="0">
              <a:solidFill>
                <a:schemeClr val="tx1"/>
              </a:solidFill>
              <a:latin typeface="游ゴシック" panose="020B0400000000000000" pitchFamily="50" charset="-128"/>
              <a:ea typeface="游ゴシック" panose="020B0400000000000000" pitchFamily="50" charset="-128"/>
              <a:cs typeface="Meiryo"/>
              <a:sym typeface="Meiryo"/>
            </a:endParaRPr>
          </a:p>
          <a:p>
            <a:pPr>
              <a:buSzPts val="1400"/>
            </a:pPr>
            <a:r>
              <a:rPr lang="ja" altLang="en-US" sz="2000" b="1" dirty="0">
                <a:solidFill>
                  <a:schemeClr val="tx1"/>
                </a:solidFill>
                <a:latin typeface="游ゴシック" panose="020B0400000000000000" pitchFamily="50" charset="-128"/>
                <a:ea typeface="游ゴシック" panose="020B0400000000000000" pitchFamily="50" charset="-128"/>
                <a:cs typeface="Meiryo"/>
                <a:sym typeface="Meiryo"/>
              </a:rPr>
              <a:t>●ブランド名検索：</a:t>
            </a:r>
            <a:r>
              <a:rPr lang="en-US" altLang="ja" sz="2000" b="1" dirty="0">
                <a:solidFill>
                  <a:schemeClr val="tx1"/>
                </a:solidFill>
                <a:latin typeface="游ゴシック" panose="020B0400000000000000" pitchFamily="50" charset="-128"/>
                <a:ea typeface="游ゴシック" panose="020B0400000000000000" pitchFamily="50" charset="-128"/>
                <a:cs typeface="Meiryo"/>
                <a:sym typeface="Meiryo"/>
              </a:rPr>
              <a:t>51</a:t>
            </a:r>
            <a:endParaRPr sz="2000" b="1" dirty="0">
              <a:solidFill>
                <a:schemeClr val="tx1"/>
              </a:solidFill>
              <a:latin typeface="游ゴシック" panose="020B0400000000000000" pitchFamily="50" charset="-128"/>
              <a:ea typeface="游ゴシック" panose="020B0400000000000000" pitchFamily="50" charset="-128"/>
              <a:cs typeface="Meiryo"/>
              <a:sym typeface="Meiryo"/>
            </a:endParaRPr>
          </a:p>
        </p:txBody>
      </p:sp>
      <p:sp>
        <p:nvSpPr>
          <p:cNvPr id="11" name="Google Shape;107;p18">
            <a:extLst>
              <a:ext uri="{FF2B5EF4-FFF2-40B4-BE49-F238E27FC236}">
                <a16:creationId xmlns:a16="http://schemas.microsoft.com/office/drawing/2014/main" id="{506759D3-39CE-488E-8966-7A9169CDB500}"/>
              </a:ext>
            </a:extLst>
          </p:cNvPr>
          <p:cNvSpPr txBox="1"/>
          <p:nvPr/>
        </p:nvSpPr>
        <p:spPr>
          <a:xfrm>
            <a:off x="2473830" y="5951697"/>
            <a:ext cx="7785212" cy="395059"/>
          </a:xfrm>
          <a:prstGeom prst="rect">
            <a:avLst/>
          </a:prstGeom>
          <a:noFill/>
          <a:ln>
            <a:noFill/>
          </a:ln>
        </p:spPr>
        <p:txBody>
          <a:bodyPr spcFirstLastPara="1" wrap="square" lIns="45700" tIns="22867" rIns="45700" bIns="22867" anchor="t" anchorCtr="0">
            <a:spAutoFit/>
          </a:bodyPr>
          <a:lstStyle/>
          <a:p>
            <a:pPr>
              <a:buSzPts val="1400"/>
            </a:pPr>
            <a:r>
              <a:rPr lang="ja" altLang="en-US" sz="2267">
                <a:solidFill>
                  <a:schemeClr val="tx1"/>
                </a:solidFill>
                <a:latin typeface="Yu Gothic Medium" panose="020B0500000000000000" pitchFamily="50" charset="-128"/>
                <a:ea typeface="Yu Gothic Medium" panose="020B0500000000000000" pitchFamily="50" charset="-128"/>
                <a:cs typeface="Meiryo"/>
                <a:sym typeface="Meiryo"/>
              </a:rPr>
              <a:t>直接検索、間接検索ともに導入時と比較すると約</a:t>
            </a:r>
            <a:r>
              <a:rPr lang="en-US" altLang="ja" sz="2267">
                <a:solidFill>
                  <a:schemeClr val="tx1"/>
                </a:solidFill>
                <a:latin typeface="Yu Gothic Medium" panose="020B0500000000000000" pitchFamily="50" charset="-128"/>
                <a:ea typeface="Yu Gothic Medium" panose="020B0500000000000000" pitchFamily="50" charset="-128"/>
                <a:cs typeface="Meiryo"/>
                <a:sym typeface="Meiryo"/>
              </a:rPr>
              <a:t>200</a:t>
            </a:r>
            <a:r>
              <a:rPr lang="ja" altLang="en-US" sz="2267">
                <a:solidFill>
                  <a:schemeClr val="tx1"/>
                </a:solidFill>
                <a:latin typeface="Yu Gothic Medium" panose="020B0500000000000000" pitchFamily="50" charset="-128"/>
                <a:ea typeface="Yu Gothic Medium" panose="020B0500000000000000" pitchFamily="50" charset="-128"/>
                <a:cs typeface="Meiryo"/>
                <a:sym typeface="Meiryo"/>
              </a:rPr>
              <a:t>％に。</a:t>
            </a:r>
            <a:endParaRPr sz="2267" b="1">
              <a:solidFill>
                <a:schemeClr val="tx1"/>
              </a:solidFill>
              <a:latin typeface="Yu Gothic Medium" panose="020B0500000000000000" pitchFamily="50" charset="-128"/>
              <a:ea typeface="Yu Gothic Medium" panose="020B0500000000000000" pitchFamily="50" charset="-128"/>
              <a:cs typeface="Meiryo"/>
              <a:sym typeface="Meiryo"/>
            </a:endParaRPr>
          </a:p>
        </p:txBody>
      </p:sp>
    </p:spTree>
    <p:extLst>
      <p:ext uri="{BB962C8B-B14F-4D97-AF65-F5344CB8AC3E}">
        <p14:creationId xmlns:p14="http://schemas.microsoft.com/office/powerpoint/2010/main" val="28494101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a:lnSpc>
                <a:spcPct val="115000"/>
              </a:lnSpc>
              <a:buSzPts val="2100"/>
            </a:pPr>
            <a:r>
              <a:rPr lang="ja-JP" altLang="en-US" sz="2400" dirty="0">
                <a:solidFill>
                  <a:schemeClr val="tx1"/>
                </a:solidFill>
                <a:latin typeface="Yu Gothic Medium" panose="020B0500000000000000" pitchFamily="50" charset="-128"/>
                <a:ea typeface="Yu Gothic Medium" panose="020B0500000000000000" pitchFamily="50" charset="-128"/>
                <a:cs typeface="Meiryo"/>
                <a:sym typeface="Meiryo"/>
              </a:rPr>
              <a:t>大阪府大阪市スペインバルの事例</a:t>
            </a:r>
            <a:endParaRPr lang="ja-JP" altLang="en-US" sz="600" dirty="0">
              <a:solidFill>
                <a:schemeClr val="tx1"/>
              </a:solidFill>
              <a:latin typeface="Yu Gothic Medium" panose="020B0500000000000000" pitchFamily="50" charset="-128"/>
              <a:ea typeface="Yu Gothic Medium" panose="020B0500000000000000" pitchFamily="50" charset="-128"/>
            </a:endParaRPr>
          </a:p>
        </p:txBody>
      </p:sp>
      <p:sp>
        <p:nvSpPr>
          <p:cNvPr id="8" name="Google Shape;246;p49">
            <a:extLst>
              <a:ext uri="{FF2B5EF4-FFF2-40B4-BE49-F238E27FC236}">
                <a16:creationId xmlns:a16="http://schemas.microsoft.com/office/drawing/2014/main" id="{78201F53-8353-441F-8CC1-9BFE17E52BDB}"/>
              </a:ext>
            </a:extLst>
          </p:cNvPr>
          <p:cNvSpPr txBox="1"/>
          <p:nvPr/>
        </p:nvSpPr>
        <p:spPr>
          <a:xfrm>
            <a:off x="2963222" y="1074919"/>
            <a:ext cx="6871663" cy="630600"/>
          </a:xfrm>
          <a:prstGeom prst="rect">
            <a:avLst/>
          </a:prstGeom>
          <a:noFill/>
          <a:ln>
            <a:noFill/>
          </a:ln>
        </p:spPr>
        <p:txBody>
          <a:bodyPr spcFirstLastPara="1" wrap="square" lIns="91425" tIns="91425" rIns="91425" bIns="91425" anchor="t" anchorCtr="0">
            <a:noAutofit/>
          </a:bodyPr>
          <a:lstStyle/>
          <a:p>
            <a:pPr>
              <a:lnSpc>
                <a:spcPct val="115000"/>
              </a:lnSpc>
              <a:buSzPts val="1800"/>
            </a:pPr>
            <a:r>
              <a:rPr lang="ja" altLang="en-US" sz="2400" dirty="0">
                <a:solidFill>
                  <a:schemeClr val="tx1"/>
                </a:solidFill>
                <a:latin typeface="Yu Gothic Medium" panose="020B0500000000000000" pitchFamily="50" charset="-128"/>
                <a:ea typeface="Yu Gothic Medium" panose="020B0500000000000000" pitchFamily="50" charset="-128"/>
                <a:cs typeface="Meiryo"/>
                <a:sym typeface="Meiryo"/>
              </a:rPr>
              <a:t>マップでのビュー、検索ビューの数値共に上昇。</a:t>
            </a:r>
            <a:endParaRPr sz="2400" dirty="0">
              <a:solidFill>
                <a:schemeClr val="tx1"/>
              </a:solidFill>
              <a:latin typeface="Yu Gothic Medium" panose="020B0500000000000000" pitchFamily="50" charset="-128"/>
              <a:ea typeface="Yu Gothic Medium" panose="020B0500000000000000" pitchFamily="50" charset="-128"/>
              <a:cs typeface="Meiryo"/>
              <a:sym typeface="Meiryo"/>
            </a:endParaRPr>
          </a:p>
          <a:p>
            <a:pPr>
              <a:lnSpc>
                <a:spcPct val="115000"/>
              </a:lnSpc>
              <a:spcBef>
                <a:spcPts val="1600"/>
              </a:spcBef>
              <a:spcAft>
                <a:spcPts val="1600"/>
              </a:spcAft>
              <a:buSzPts val="1700"/>
            </a:pPr>
            <a:r>
              <a:rPr lang="ja" altLang="en-US" sz="2000" b="1" dirty="0">
                <a:solidFill>
                  <a:schemeClr val="tx1"/>
                </a:solidFill>
                <a:latin typeface="Yu Gothic Medium" panose="020B0500000000000000" pitchFamily="50" charset="-128"/>
                <a:ea typeface="Yu Gothic Medium" panose="020B0500000000000000" pitchFamily="50" charset="-128"/>
                <a:cs typeface="Meiryo"/>
                <a:sym typeface="Meiryo"/>
              </a:rPr>
              <a:t>　</a:t>
            </a:r>
            <a:endParaRPr sz="2000" dirty="0">
              <a:solidFill>
                <a:schemeClr val="tx1"/>
              </a:solidFill>
              <a:latin typeface="Yu Gothic Medium" panose="020B0500000000000000" pitchFamily="50" charset="-128"/>
              <a:ea typeface="Yu Gothic Medium" panose="020B0500000000000000" pitchFamily="50" charset="-128"/>
              <a:cs typeface="Meiryo"/>
              <a:sym typeface="Meiryo"/>
            </a:endParaRPr>
          </a:p>
        </p:txBody>
      </p:sp>
      <p:sp>
        <p:nvSpPr>
          <p:cNvPr id="12" name="Google Shape;249;p49">
            <a:extLst>
              <a:ext uri="{FF2B5EF4-FFF2-40B4-BE49-F238E27FC236}">
                <a16:creationId xmlns:a16="http://schemas.microsoft.com/office/drawing/2014/main" id="{33920841-E73B-4339-85F9-8078C57C6889}"/>
              </a:ext>
            </a:extLst>
          </p:cNvPr>
          <p:cNvSpPr txBox="1"/>
          <p:nvPr/>
        </p:nvSpPr>
        <p:spPr>
          <a:xfrm>
            <a:off x="8051904" y="1924353"/>
            <a:ext cx="3418739" cy="2189073"/>
          </a:xfrm>
          <a:prstGeom prst="rect">
            <a:avLst/>
          </a:prstGeom>
          <a:noFill/>
          <a:ln>
            <a:noFill/>
          </a:ln>
        </p:spPr>
        <p:txBody>
          <a:bodyPr spcFirstLastPara="1" wrap="square" lIns="34275" tIns="17151" rIns="34275" bIns="17151" anchor="t" anchorCtr="0">
            <a:spAutoFit/>
          </a:bodyPr>
          <a:lstStyle/>
          <a:p>
            <a:pPr>
              <a:buSzPts val="1400"/>
            </a:pPr>
            <a:r>
              <a:rPr lang="en-US" altLang="ja" sz="2000" dirty="0">
                <a:solidFill>
                  <a:schemeClr val="tx1"/>
                </a:solidFill>
                <a:latin typeface="Yu Gothic Medium" panose="020B0500000000000000" pitchFamily="50" charset="-128"/>
                <a:ea typeface="Yu Gothic Medium" panose="020B0500000000000000" pitchFamily="50" charset="-128"/>
                <a:cs typeface="Meiryo"/>
                <a:sym typeface="Meiryo"/>
              </a:rPr>
              <a:t>2021/1/4-1/10</a:t>
            </a:r>
            <a:endParaRPr sz="2000" dirty="0">
              <a:solidFill>
                <a:schemeClr val="tx1"/>
              </a:solidFill>
              <a:latin typeface="Yu Gothic Medium" panose="020B0500000000000000" pitchFamily="50" charset="-128"/>
              <a:ea typeface="Yu Gothic Medium" panose="020B0500000000000000" pitchFamily="50" charset="-128"/>
              <a:cs typeface="Meiryo"/>
              <a:sym typeface="Meiryo"/>
            </a:endParaRPr>
          </a:p>
          <a:p>
            <a:pPr>
              <a:buSzPts val="1400"/>
            </a:pPr>
            <a:r>
              <a:rPr lang="ja" altLang="en-US" sz="2000" dirty="0">
                <a:solidFill>
                  <a:schemeClr val="tx1"/>
                </a:solidFill>
                <a:latin typeface="Yu Gothic Medium" panose="020B0500000000000000" pitchFamily="50" charset="-128"/>
                <a:ea typeface="Yu Gothic Medium" panose="020B0500000000000000" pitchFamily="50" charset="-128"/>
                <a:cs typeface="Meiryo"/>
                <a:sym typeface="Meiryo"/>
              </a:rPr>
              <a:t>●マップビュー数：</a:t>
            </a:r>
            <a:r>
              <a:rPr lang="en-US" altLang="ja" sz="2000" dirty="0">
                <a:solidFill>
                  <a:schemeClr val="tx1"/>
                </a:solidFill>
                <a:latin typeface="Yu Gothic Medium" panose="020B0500000000000000" pitchFamily="50" charset="-128"/>
                <a:ea typeface="Yu Gothic Medium" panose="020B0500000000000000" pitchFamily="50" charset="-128"/>
                <a:cs typeface="Meiryo"/>
                <a:sym typeface="Meiryo"/>
              </a:rPr>
              <a:t>426</a:t>
            </a:r>
            <a:endParaRPr sz="2000" dirty="0">
              <a:solidFill>
                <a:schemeClr val="tx1"/>
              </a:solidFill>
              <a:latin typeface="Yu Gothic Medium" panose="020B0500000000000000" pitchFamily="50" charset="-128"/>
              <a:ea typeface="Yu Gothic Medium" panose="020B0500000000000000" pitchFamily="50" charset="-128"/>
              <a:cs typeface="Meiryo"/>
              <a:sym typeface="Meiryo"/>
            </a:endParaRPr>
          </a:p>
          <a:p>
            <a:pPr>
              <a:buSzPts val="1400"/>
            </a:pPr>
            <a:r>
              <a:rPr lang="ja" altLang="en-US" sz="2000" dirty="0">
                <a:solidFill>
                  <a:schemeClr val="tx1"/>
                </a:solidFill>
                <a:latin typeface="Yu Gothic Medium" panose="020B0500000000000000" pitchFamily="50" charset="-128"/>
                <a:ea typeface="Yu Gothic Medium" panose="020B0500000000000000" pitchFamily="50" charset="-128"/>
                <a:cs typeface="Meiryo"/>
                <a:sym typeface="Meiryo"/>
              </a:rPr>
              <a:t>●検索のビュー数：</a:t>
            </a:r>
            <a:r>
              <a:rPr lang="en-US" altLang="ja" sz="2000" dirty="0">
                <a:solidFill>
                  <a:schemeClr val="tx1"/>
                </a:solidFill>
                <a:latin typeface="Yu Gothic Medium" panose="020B0500000000000000" pitchFamily="50" charset="-128"/>
                <a:ea typeface="Yu Gothic Medium" panose="020B0500000000000000" pitchFamily="50" charset="-128"/>
                <a:cs typeface="Meiryo"/>
                <a:sym typeface="Meiryo"/>
              </a:rPr>
              <a:t>247</a:t>
            </a:r>
            <a:endParaRPr sz="2000" dirty="0">
              <a:solidFill>
                <a:schemeClr val="tx1"/>
              </a:solidFill>
              <a:latin typeface="Yu Gothic Medium" panose="020B0500000000000000" pitchFamily="50" charset="-128"/>
              <a:ea typeface="Yu Gothic Medium" panose="020B0500000000000000" pitchFamily="50" charset="-128"/>
              <a:cs typeface="Meiryo"/>
              <a:sym typeface="Meiryo"/>
            </a:endParaRPr>
          </a:p>
          <a:p>
            <a:pPr>
              <a:buSzPts val="1400"/>
            </a:pPr>
            <a:endParaRPr sz="2000" dirty="0">
              <a:solidFill>
                <a:schemeClr val="tx1"/>
              </a:solidFill>
              <a:latin typeface="Yu Gothic Medium" panose="020B0500000000000000" pitchFamily="50" charset="-128"/>
              <a:ea typeface="Yu Gothic Medium" panose="020B0500000000000000" pitchFamily="50" charset="-128"/>
              <a:cs typeface="Meiryo"/>
              <a:sym typeface="Meiryo"/>
            </a:endParaRPr>
          </a:p>
          <a:p>
            <a:pPr>
              <a:buSzPts val="1400"/>
            </a:pPr>
            <a:r>
              <a:rPr lang="en-US" altLang="ja" sz="2000" dirty="0">
                <a:solidFill>
                  <a:schemeClr val="tx1"/>
                </a:solidFill>
                <a:latin typeface="Yu Gothic Medium" panose="020B0500000000000000" pitchFamily="50" charset="-128"/>
                <a:ea typeface="Yu Gothic Medium" panose="020B0500000000000000" pitchFamily="50" charset="-128"/>
                <a:cs typeface="Meiryo"/>
                <a:sym typeface="Meiryo"/>
              </a:rPr>
              <a:t>2021/3/1-3/7</a:t>
            </a:r>
            <a:endParaRPr sz="2000" dirty="0">
              <a:solidFill>
                <a:schemeClr val="tx1"/>
              </a:solidFill>
              <a:latin typeface="Yu Gothic Medium" panose="020B0500000000000000" pitchFamily="50" charset="-128"/>
              <a:ea typeface="Yu Gothic Medium" panose="020B0500000000000000" pitchFamily="50" charset="-128"/>
            </a:endParaRPr>
          </a:p>
          <a:p>
            <a:pPr>
              <a:buSzPts val="1400"/>
            </a:pPr>
            <a:r>
              <a:rPr lang="ja" altLang="en-US" sz="2000" dirty="0">
                <a:solidFill>
                  <a:schemeClr val="tx1"/>
                </a:solidFill>
                <a:latin typeface="Yu Gothic Medium" panose="020B0500000000000000" pitchFamily="50" charset="-128"/>
                <a:ea typeface="Yu Gothic Medium" panose="020B0500000000000000" pitchFamily="50" charset="-128"/>
                <a:cs typeface="Meiryo"/>
                <a:sym typeface="Meiryo"/>
              </a:rPr>
              <a:t>●マップビュー数：</a:t>
            </a:r>
            <a:r>
              <a:rPr lang="en-US" altLang="ja" sz="2000" dirty="0">
                <a:solidFill>
                  <a:schemeClr val="tx1"/>
                </a:solidFill>
                <a:latin typeface="Yu Gothic Medium" panose="020B0500000000000000" pitchFamily="50" charset="-128"/>
                <a:ea typeface="Yu Gothic Medium" panose="020B0500000000000000" pitchFamily="50" charset="-128"/>
                <a:cs typeface="Meiryo"/>
                <a:sym typeface="Meiryo"/>
              </a:rPr>
              <a:t>1,512</a:t>
            </a:r>
            <a:endParaRPr sz="2000" dirty="0">
              <a:solidFill>
                <a:schemeClr val="tx1"/>
              </a:solidFill>
              <a:latin typeface="Yu Gothic Medium" panose="020B0500000000000000" pitchFamily="50" charset="-128"/>
              <a:ea typeface="Yu Gothic Medium" panose="020B0500000000000000" pitchFamily="50" charset="-128"/>
              <a:cs typeface="Meiryo"/>
              <a:sym typeface="Meiryo"/>
            </a:endParaRPr>
          </a:p>
          <a:p>
            <a:pPr>
              <a:buSzPts val="1400"/>
            </a:pPr>
            <a:r>
              <a:rPr lang="ja" altLang="en-US" sz="2000" dirty="0">
                <a:solidFill>
                  <a:schemeClr val="tx1"/>
                </a:solidFill>
                <a:latin typeface="Yu Gothic Medium" panose="020B0500000000000000" pitchFamily="50" charset="-128"/>
                <a:ea typeface="Yu Gothic Medium" panose="020B0500000000000000" pitchFamily="50" charset="-128"/>
                <a:cs typeface="Meiryo"/>
                <a:sym typeface="Meiryo"/>
              </a:rPr>
              <a:t>●検索のビュー数：</a:t>
            </a:r>
            <a:r>
              <a:rPr lang="en-US" altLang="ja" sz="2000" dirty="0">
                <a:solidFill>
                  <a:schemeClr val="tx1"/>
                </a:solidFill>
                <a:latin typeface="Yu Gothic Medium" panose="020B0500000000000000" pitchFamily="50" charset="-128"/>
                <a:ea typeface="Yu Gothic Medium" panose="020B0500000000000000" pitchFamily="50" charset="-128"/>
                <a:cs typeface="Meiryo"/>
                <a:sym typeface="Meiryo"/>
              </a:rPr>
              <a:t>813</a:t>
            </a:r>
            <a:endParaRPr sz="2000" dirty="0">
              <a:solidFill>
                <a:schemeClr val="tx1"/>
              </a:solidFill>
              <a:latin typeface="Yu Gothic Medium" panose="020B0500000000000000" pitchFamily="50" charset="-128"/>
              <a:ea typeface="Yu Gothic Medium" panose="020B0500000000000000" pitchFamily="50" charset="-128"/>
              <a:cs typeface="Meiryo"/>
              <a:sym typeface="Meiryo"/>
            </a:endParaRPr>
          </a:p>
        </p:txBody>
      </p:sp>
      <p:pic>
        <p:nvPicPr>
          <p:cNvPr id="13" name="Google Shape;250;p49">
            <a:extLst>
              <a:ext uri="{FF2B5EF4-FFF2-40B4-BE49-F238E27FC236}">
                <a16:creationId xmlns:a16="http://schemas.microsoft.com/office/drawing/2014/main" id="{F6EEE23B-9875-489B-9A8B-AE0F8126A545}"/>
              </a:ext>
            </a:extLst>
          </p:cNvPr>
          <p:cNvPicPr preferRelativeResize="0"/>
          <p:nvPr/>
        </p:nvPicPr>
        <p:blipFill rotWithShape="1">
          <a:blip r:embed="rId3">
            <a:alphaModFix/>
          </a:blip>
          <a:srcRect t="2980" r="1283" b="2990"/>
          <a:stretch/>
        </p:blipFill>
        <p:spPr>
          <a:xfrm>
            <a:off x="1466315" y="2102293"/>
            <a:ext cx="6199508" cy="3640035"/>
          </a:xfrm>
          <a:prstGeom prst="rect">
            <a:avLst/>
          </a:prstGeom>
          <a:noFill/>
          <a:ln>
            <a:noFill/>
          </a:ln>
        </p:spPr>
      </p:pic>
    </p:spTree>
    <p:extLst>
      <p:ext uri="{BB962C8B-B14F-4D97-AF65-F5344CB8AC3E}">
        <p14:creationId xmlns:p14="http://schemas.microsoft.com/office/powerpoint/2010/main" val="15546286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a:lnSpc>
                <a:spcPct val="115000"/>
              </a:lnSpc>
              <a:buSzPts val="2100"/>
            </a:pPr>
            <a:r>
              <a:rPr lang="ja-JP" altLang="en-US" sz="2400" dirty="0">
                <a:solidFill>
                  <a:schemeClr val="tx1"/>
                </a:solidFill>
                <a:latin typeface="Yu Gothic Medium" panose="020B0500000000000000" pitchFamily="50" charset="-128"/>
                <a:ea typeface="Yu Gothic Medium" panose="020B0500000000000000" pitchFamily="50" charset="-128"/>
                <a:cs typeface="Meiryo"/>
                <a:sym typeface="Meiryo"/>
              </a:rPr>
              <a:t>大阪府大阪市スペインバルの事例</a:t>
            </a:r>
            <a:endParaRPr lang="ja-JP" altLang="en-US" sz="600" dirty="0">
              <a:solidFill>
                <a:schemeClr val="tx1"/>
              </a:solidFill>
              <a:latin typeface="Yu Gothic Medium" panose="020B0500000000000000" pitchFamily="50" charset="-128"/>
              <a:ea typeface="Yu Gothic Medium" panose="020B0500000000000000" pitchFamily="50" charset="-128"/>
            </a:endParaRPr>
          </a:p>
        </p:txBody>
      </p:sp>
      <p:sp>
        <p:nvSpPr>
          <p:cNvPr id="8" name="Google Shape;246;p49">
            <a:extLst>
              <a:ext uri="{FF2B5EF4-FFF2-40B4-BE49-F238E27FC236}">
                <a16:creationId xmlns:a16="http://schemas.microsoft.com/office/drawing/2014/main" id="{78201F53-8353-441F-8CC1-9BFE17E52BDB}"/>
              </a:ext>
            </a:extLst>
          </p:cNvPr>
          <p:cNvSpPr txBox="1"/>
          <p:nvPr/>
        </p:nvSpPr>
        <p:spPr>
          <a:xfrm>
            <a:off x="4147802" y="1037483"/>
            <a:ext cx="3407103" cy="630600"/>
          </a:xfrm>
          <a:prstGeom prst="rect">
            <a:avLst/>
          </a:prstGeom>
          <a:noFill/>
          <a:ln>
            <a:noFill/>
          </a:ln>
        </p:spPr>
        <p:txBody>
          <a:bodyPr spcFirstLastPara="1" wrap="square" lIns="91425" tIns="91425" rIns="91425" bIns="91425" anchor="t" anchorCtr="0">
            <a:noAutofit/>
          </a:bodyPr>
          <a:lstStyle/>
          <a:p>
            <a:pPr>
              <a:lnSpc>
                <a:spcPct val="115000"/>
              </a:lnSpc>
              <a:buSzPts val="1800"/>
            </a:pPr>
            <a:r>
              <a:rPr lang="ja" altLang="ja-JP" sz="2400" dirty="0">
                <a:solidFill>
                  <a:schemeClr val="tx1"/>
                </a:solidFill>
                <a:latin typeface="游ゴシック" panose="020B0400000000000000" pitchFamily="50" charset="-128"/>
                <a:ea typeface="游ゴシック" panose="020B0400000000000000" pitchFamily="50" charset="-128"/>
                <a:cs typeface="Meiryo"/>
                <a:sym typeface="Meiryo"/>
              </a:rPr>
              <a:t>間接検索数が大幅増。</a:t>
            </a:r>
            <a:r>
              <a:rPr lang="ja" altLang="ja-JP" sz="2400" b="1" dirty="0">
                <a:solidFill>
                  <a:schemeClr val="tx1"/>
                </a:solidFill>
                <a:latin typeface="游ゴシック" panose="020B0400000000000000" pitchFamily="50" charset="-128"/>
                <a:ea typeface="游ゴシック" panose="020B0400000000000000" pitchFamily="50" charset="-128"/>
                <a:cs typeface="Meiryo"/>
                <a:sym typeface="Meiryo"/>
              </a:rPr>
              <a:t>　</a:t>
            </a:r>
            <a:r>
              <a:rPr lang="ja" altLang="en-US" sz="2000" b="1" dirty="0">
                <a:solidFill>
                  <a:schemeClr val="tx1"/>
                </a:solidFill>
                <a:latin typeface="游ゴシック" panose="020B0400000000000000" pitchFamily="50" charset="-128"/>
                <a:ea typeface="游ゴシック" panose="020B0400000000000000" pitchFamily="50" charset="-128"/>
                <a:cs typeface="Meiryo"/>
                <a:sym typeface="Meiryo"/>
              </a:rPr>
              <a:t>　</a:t>
            </a:r>
            <a:endParaRPr sz="2000" dirty="0">
              <a:solidFill>
                <a:schemeClr val="tx1"/>
              </a:solidFill>
              <a:latin typeface="游ゴシック" panose="020B0400000000000000" pitchFamily="50" charset="-128"/>
              <a:ea typeface="游ゴシック" panose="020B0400000000000000" pitchFamily="50" charset="-128"/>
              <a:cs typeface="Meiryo"/>
              <a:sym typeface="Meiryo"/>
            </a:endParaRPr>
          </a:p>
        </p:txBody>
      </p:sp>
      <p:sp>
        <p:nvSpPr>
          <p:cNvPr id="11" name="Google Shape;257;p50">
            <a:extLst>
              <a:ext uri="{FF2B5EF4-FFF2-40B4-BE49-F238E27FC236}">
                <a16:creationId xmlns:a16="http://schemas.microsoft.com/office/drawing/2014/main" id="{0928BEDE-C2BF-4096-A27D-9BBE24300A4F}"/>
              </a:ext>
            </a:extLst>
          </p:cNvPr>
          <p:cNvSpPr txBox="1"/>
          <p:nvPr/>
        </p:nvSpPr>
        <p:spPr>
          <a:xfrm>
            <a:off x="7554904" y="1571306"/>
            <a:ext cx="3163899" cy="2804626"/>
          </a:xfrm>
          <a:prstGeom prst="rect">
            <a:avLst/>
          </a:prstGeom>
          <a:noFill/>
          <a:ln>
            <a:noFill/>
          </a:ln>
        </p:spPr>
        <p:txBody>
          <a:bodyPr spcFirstLastPara="1" wrap="square" lIns="34275" tIns="17151" rIns="34275" bIns="17151" anchor="t" anchorCtr="0">
            <a:spAutoFit/>
          </a:bodyPr>
          <a:lstStyle/>
          <a:p>
            <a:pPr>
              <a:buSzPts val="1400"/>
            </a:pPr>
            <a:r>
              <a:rPr lang="en-US" altLang="ja" sz="2000">
                <a:solidFill>
                  <a:schemeClr val="tx1"/>
                </a:solidFill>
                <a:latin typeface="游ゴシック" panose="020B0400000000000000" pitchFamily="50" charset="-128"/>
                <a:ea typeface="游ゴシック" panose="020B0400000000000000" pitchFamily="50" charset="-128"/>
                <a:cs typeface="Meiryo"/>
                <a:sym typeface="Meiryo"/>
              </a:rPr>
              <a:t>2021/1/4-1/10</a:t>
            </a:r>
            <a:endParaRPr sz="2000">
              <a:solidFill>
                <a:schemeClr val="tx1"/>
              </a:solidFill>
              <a:latin typeface="游ゴシック" panose="020B0400000000000000" pitchFamily="50" charset="-128"/>
              <a:ea typeface="游ゴシック" panose="020B0400000000000000" pitchFamily="50" charset="-128"/>
            </a:endParaRPr>
          </a:p>
          <a:p>
            <a:pPr>
              <a:buSzPts val="1400"/>
            </a:pPr>
            <a:r>
              <a:rPr lang="ja" altLang="en-US" sz="2000">
                <a:solidFill>
                  <a:schemeClr val="tx1"/>
                </a:solidFill>
                <a:latin typeface="游ゴシック" panose="020B0400000000000000" pitchFamily="50" charset="-128"/>
                <a:ea typeface="游ゴシック" panose="020B0400000000000000" pitchFamily="50" charset="-128"/>
                <a:cs typeface="Meiryo"/>
                <a:sym typeface="Meiryo"/>
              </a:rPr>
              <a:t>●直接検索：</a:t>
            </a:r>
            <a:r>
              <a:rPr lang="en-US" altLang="ja" sz="2000">
                <a:solidFill>
                  <a:schemeClr val="tx1"/>
                </a:solidFill>
                <a:latin typeface="游ゴシック" panose="020B0400000000000000" pitchFamily="50" charset="-128"/>
                <a:ea typeface="游ゴシック" panose="020B0400000000000000" pitchFamily="50" charset="-128"/>
                <a:cs typeface="Meiryo"/>
                <a:sym typeface="Meiryo"/>
              </a:rPr>
              <a:t>68</a:t>
            </a:r>
            <a:endParaRPr sz="2000">
              <a:solidFill>
                <a:schemeClr val="tx1"/>
              </a:solidFill>
              <a:latin typeface="游ゴシック" panose="020B0400000000000000" pitchFamily="50" charset="-128"/>
              <a:ea typeface="游ゴシック" panose="020B0400000000000000" pitchFamily="50" charset="-128"/>
            </a:endParaRPr>
          </a:p>
          <a:p>
            <a:pPr>
              <a:buSzPts val="1400"/>
            </a:pPr>
            <a:r>
              <a:rPr lang="ja" altLang="en-US" sz="2000">
                <a:solidFill>
                  <a:schemeClr val="tx1"/>
                </a:solidFill>
                <a:latin typeface="游ゴシック" panose="020B0400000000000000" pitchFamily="50" charset="-128"/>
                <a:ea typeface="游ゴシック" panose="020B0400000000000000" pitchFamily="50" charset="-128"/>
                <a:cs typeface="Meiryo"/>
                <a:sym typeface="Meiryo"/>
              </a:rPr>
              <a:t>●間接検索：</a:t>
            </a:r>
            <a:r>
              <a:rPr lang="en-US" altLang="ja" sz="2000">
                <a:solidFill>
                  <a:schemeClr val="tx1"/>
                </a:solidFill>
                <a:latin typeface="游ゴシック" panose="020B0400000000000000" pitchFamily="50" charset="-128"/>
                <a:ea typeface="游ゴシック" panose="020B0400000000000000" pitchFamily="50" charset="-128"/>
                <a:cs typeface="Meiryo"/>
                <a:sym typeface="Meiryo"/>
              </a:rPr>
              <a:t>486</a:t>
            </a:r>
            <a:endParaRPr sz="2000">
              <a:solidFill>
                <a:schemeClr val="tx1"/>
              </a:solidFill>
              <a:latin typeface="游ゴシック" panose="020B0400000000000000" pitchFamily="50" charset="-128"/>
              <a:ea typeface="游ゴシック" panose="020B0400000000000000" pitchFamily="50" charset="-128"/>
            </a:endParaRPr>
          </a:p>
          <a:p>
            <a:pPr>
              <a:buSzPts val="1400"/>
            </a:pPr>
            <a:r>
              <a:rPr lang="ja" altLang="en-US" sz="2000">
                <a:solidFill>
                  <a:schemeClr val="tx1"/>
                </a:solidFill>
                <a:latin typeface="游ゴシック" panose="020B0400000000000000" pitchFamily="50" charset="-128"/>
                <a:ea typeface="游ゴシック" panose="020B0400000000000000" pitchFamily="50" charset="-128"/>
                <a:cs typeface="Meiryo"/>
                <a:sym typeface="Meiryo"/>
              </a:rPr>
              <a:t>●ブランド名検索：</a:t>
            </a:r>
            <a:r>
              <a:rPr lang="en-US" altLang="ja" sz="2000">
                <a:solidFill>
                  <a:schemeClr val="tx1"/>
                </a:solidFill>
                <a:latin typeface="游ゴシック" panose="020B0400000000000000" pitchFamily="50" charset="-128"/>
                <a:ea typeface="游ゴシック" panose="020B0400000000000000" pitchFamily="50" charset="-128"/>
                <a:cs typeface="Meiryo"/>
                <a:sym typeface="Meiryo"/>
              </a:rPr>
              <a:t>0</a:t>
            </a:r>
            <a:endParaRPr sz="2000">
              <a:solidFill>
                <a:schemeClr val="tx1"/>
              </a:solidFill>
              <a:latin typeface="游ゴシック" panose="020B0400000000000000" pitchFamily="50" charset="-128"/>
              <a:ea typeface="游ゴシック" panose="020B0400000000000000" pitchFamily="50" charset="-128"/>
            </a:endParaRPr>
          </a:p>
          <a:p>
            <a:pPr>
              <a:buSzPts val="1400"/>
            </a:pPr>
            <a:endParaRPr sz="2000">
              <a:solidFill>
                <a:schemeClr val="tx1"/>
              </a:solidFill>
              <a:latin typeface="游ゴシック" panose="020B0400000000000000" pitchFamily="50" charset="-128"/>
              <a:ea typeface="游ゴシック" panose="020B0400000000000000" pitchFamily="50" charset="-128"/>
              <a:cs typeface="Meiryo"/>
              <a:sym typeface="Meiryo"/>
            </a:endParaRPr>
          </a:p>
          <a:p>
            <a:pPr>
              <a:buSzPts val="1400"/>
            </a:pPr>
            <a:r>
              <a:rPr lang="en-US" altLang="ja" sz="2000">
                <a:solidFill>
                  <a:schemeClr val="tx1"/>
                </a:solidFill>
                <a:latin typeface="游ゴシック" panose="020B0400000000000000" pitchFamily="50" charset="-128"/>
                <a:ea typeface="游ゴシック" panose="020B0400000000000000" pitchFamily="50" charset="-128"/>
                <a:cs typeface="Meiryo"/>
                <a:sym typeface="Meiryo"/>
              </a:rPr>
              <a:t>2021/3/1-3/7</a:t>
            </a:r>
            <a:endParaRPr sz="2000">
              <a:solidFill>
                <a:schemeClr val="tx1"/>
              </a:solidFill>
              <a:latin typeface="游ゴシック" panose="020B0400000000000000" pitchFamily="50" charset="-128"/>
              <a:ea typeface="游ゴシック" panose="020B0400000000000000" pitchFamily="50" charset="-128"/>
            </a:endParaRPr>
          </a:p>
          <a:p>
            <a:pPr>
              <a:buSzPts val="1400"/>
            </a:pPr>
            <a:r>
              <a:rPr lang="ja" altLang="en-US" sz="2000">
                <a:solidFill>
                  <a:schemeClr val="tx1"/>
                </a:solidFill>
                <a:latin typeface="游ゴシック" panose="020B0400000000000000" pitchFamily="50" charset="-128"/>
                <a:ea typeface="游ゴシック" panose="020B0400000000000000" pitchFamily="50" charset="-128"/>
                <a:cs typeface="Meiryo"/>
                <a:sym typeface="Meiryo"/>
              </a:rPr>
              <a:t>●直接検索：</a:t>
            </a:r>
            <a:r>
              <a:rPr lang="en-US" altLang="ja" sz="2000">
                <a:solidFill>
                  <a:schemeClr val="tx1"/>
                </a:solidFill>
                <a:latin typeface="游ゴシック" panose="020B0400000000000000" pitchFamily="50" charset="-128"/>
                <a:ea typeface="游ゴシック" panose="020B0400000000000000" pitchFamily="50" charset="-128"/>
                <a:cs typeface="Meiryo"/>
                <a:sym typeface="Meiryo"/>
              </a:rPr>
              <a:t>229</a:t>
            </a:r>
            <a:endParaRPr sz="2000">
              <a:solidFill>
                <a:schemeClr val="tx1"/>
              </a:solidFill>
              <a:latin typeface="游ゴシック" panose="020B0400000000000000" pitchFamily="50" charset="-128"/>
              <a:ea typeface="游ゴシック" panose="020B0400000000000000" pitchFamily="50" charset="-128"/>
            </a:endParaRPr>
          </a:p>
          <a:p>
            <a:pPr>
              <a:buSzPts val="1400"/>
            </a:pPr>
            <a:r>
              <a:rPr lang="ja" altLang="en-US" sz="2000">
                <a:solidFill>
                  <a:schemeClr val="tx1"/>
                </a:solidFill>
                <a:latin typeface="游ゴシック" panose="020B0400000000000000" pitchFamily="50" charset="-128"/>
                <a:ea typeface="游ゴシック" panose="020B0400000000000000" pitchFamily="50" charset="-128"/>
                <a:cs typeface="Meiryo"/>
                <a:sym typeface="Meiryo"/>
              </a:rPr>
              <a:t>●間接検索：</a:t>
            </a:r>
            <a:r>
              <a:rPr lang="en-US" altLang="ja" sz="2000">
                <a:solidFill>
                  <a:schemeClr val="tx1"/>
                </a:solidFill>
                <a:latin typeface="游ゴシック" panose="020B0400000000000000" pitchFamily="50" charset="-128"/>
                <a:ea typeface="游ゴシック" panose="020B0400000000000000" pitchFamily="50" charset="-128"/>
                <a:cs typeface="Meiryo"/>
                <a:sym typeface="Meiryo"/>
              </a:rPr>
              <a:t>1,460</a:t>
            </a:r>
            <a:endParaRPr sz="2000">
              <a:solidFill>
                <a:schemeClr val="tx1"/>
              </a:solidFill>
              <a:latin typeface="游ゴシック" panose="020B0400000000000000" pitchFamily="50" charset="-128"/>
              <a:ea typeface="游ゴシック" panose="020B0400000000000000" pitchFamily="50" charset="-128"/>
            </a:endParaRPr>
          </a:p>
          <a:p>
            <a:pPr>
              <a:buSzPts val="1400"/>
            </a:pPr>
            <a:r>
              <a:rPr lang="ja" altLang="en-US" sz="2000">
                <a:solidFill>
                  <a:schemeClr val="tx1"/>
                </a:solidFill>
                <a:latin typeface="游ゴシック" panose="020B0400000000000000" pitchFamily="50" charset="-128"/>
                <a:ea typeface="游ゴシック" panose="020B0400000000000000" pitchFamily="50" charset="-128"/>
                <a:cs typeface="Meiryo"/>
                <a:sym typeface="Meiryo"/>
              </a:rPr>
              <a:t>●ブランド名検索：</a:t>
            </a:r>
            <a:r>
              <a:rPr lang="en-US" altLang="ja" sz="2000">
                <a:solidFill>
                  <a:schemeClr val="tx1"/>
                </a:solidFill>
                <a:latin typeface="游ゴシック" panose="020B0400000000000000" pitchFamily="50" charset="-128"/>
                <a:ea typeface="游ゴシック" panose="020B0400000000000000" pitchFamily="50" charset="-128"/>
                <a:cs typeface="Meiryo"/>
                <a:sym typeface="Meiryo"/>
              </a:rPr>
              <a:t>56</a:t>
            </a:r>
            <a:endParaRPr sz="2000">
              <a:solidFill>
                <a:schemeClr val="tx1"/>
              </a:solidFill>
              <a:latin typeface="游ゴシック" panose="020B0400000000000000" pitchFamily="50" charset="-128"/>
              <a:ea typeface="游ゴシック" panose="020B0400000000000000" pitchFamily="50" charset="-128"/>
            </a:endParaRPr>
          </a:p>
        </p:txBody>
      </p:sp>
      <p:pic>
        <p:nvPicPr>
          <p:cNvPr id="14" name="Google Shape;259;p50">
            <a:extLst>
              <a:ext uri="{FF2B5EF4-FFF2-40B4-BE49-F238E27FC236}">
                <a16:creationId xmlns:a16="http://schemas.microsoft.com/office/drawing/2014/main" id="{88064B4E-7DDD-483D-87C3-F5D5136194B4}"/>
              </a:ext>
            </a:extLst>
          </p:cNvPr>
          <p:cNvPicPr preferRelativeResize="0"/>
          <p:nvPr/>
        </p:nvPicPr>
        <p:blipFill rotWithShape="1">
          <a:blip r:embed="rId3">
            <a:alphaModFix/>
          </a:blip>
          <a:srcRect t="1257" b="1247"/>
          <a:stretch/>
        </p:blipFill>
        <p:spPr>
          <a:xfrm>
            <a:off x="1368167" y="2262195"/>
            <a:ext cx="6065052" cy="3803327"/>
          </a:xfrm>
          <a:prstGeom prst="rect">
            <a:avLst/>
          </a:prstGeom>
          <a:noFill/>
          <a:ln>
            <a:noFill/>
          </a:ln>
        </p:spPr>
      </p:pic>
    </p:spTree>
    <p:extLst>
      <p:ext uri="{BB962C8B-B14F-4D97-AF65-F5344CB8AC3E}">
        <p14:creationId xmlns:p14="http://schemas.microsoft.com/office/powerpoint/2010/main" val="33871678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a:lnSpc>
                <a:spcPct val="115000"/>
              </a:lnSpc>
              <a:buSzPts val="2100"/>
            </a:pPr>
            <a:r>
              <a:rPr lang="ja-JP" altLang="en-US" sz="2400" dirty="0">
                <a:solidFill>
                  <a:schemeClr val="tx1"/>
                </a:solidFill>
                <a:latin typeface="Yu Gothic Medium" panose="020B0500000000000000" pitchFamily="50" charset="-128"/>
                <a:ea typeface="Yu Gothic Medium" panose="020B0500000000000000" pitchFamily="50" charset="-128"/>
                <a:cs typeface="Meiryo"/>
                <a:sym typeface="Meiryo"/>
              </a:rPr>
              <a:t>大阪府大阪市スペインバルの事例</a:t>
            </a:r>
            <a:endParaRPr lang="ja-JP" altLang="en-US" sz="600" dirty="0">
              <a:solidFill>
                <a:schemeClr val="tx1"/>
              </a:solidFill>
              <a:latin typeface="Yu Gothic Medium" panose="020B0500000000000000" pitchFamily="50" charset="-128"/>
              <a:ea typeface="Yu Gothic Medium" panose="020B0500000000000000" pitchFamily="50" charset="-128"/>
            </a:endParaRPr>
          </a:p>
        </p:txBody>
      </p:sp>
      <p:sp>
        <p:nvSpPr>
          <p:cNvPr id="6" name="Google Shape;264;p51">
            <a:extLst>
              <a:ext uri="{FF2B5EF4-FFF2-40B4-BE49-F238E27FC236}">
                <a16:creationId xmlns:a16="http://schemas.microsoft.com/office/drawing/2014/main" id="{01C036BB-3AC0-47C2-BBE6-F80C7844A5C0}"/>
              </a:ext>
            </a:extLst>
          </p:cNvPr>
          <p:cNvSpPr txBox="1"/>
          <p:nvPr/>
        </p:nvSpPr>
        <p:spPr>
          <a:xfrm>
            <a:off x="4400697" y="1165811"/>
            <a:ext cx="3508703" cy="630600"/>
          </a:xfrm>
          <a:prstGeom prst="rect">
            <a:avLst/>
          </a:prstGeom>
          <a:noFill/>
          <a:ln>
            <a:noFill/>
          </a:ln>
        </p:spPr>
        <p:txBody>
          <a:bodyPr spcFirstLastPara="1" wrap="square" lIns="91425" tIns="91425" rIns="91425" bIns="91425" anchor="t" anchorCtr="0">
            <a:noAutofit/>
          </a:bodyPr>
          <a:lstStyle/>
          <a:p>
            <a:pPr>
              <a:lnSpc>
                <a:spcPct val="115000"/>
              </a:lnSpc>
              <a:buSzPts val="2100"/>
            </a:pPr>
            <a:r>
              <a:rPr lang="ja" altLang="en-US" sz="2000" dirty="0">
                <a:solidFill>
                  <a:schemeClr val="tx1"/>
                </a:solidFill>
                <a:latin typeface="Meiryo"/>
                <a:ea typeface="Meiryo"/>
                <a:cs typeface="Meiryo"/>
                <a:sym typeface="Meiryo"/>
              </a:rPr>
              <a:t>顧客アクション数が大幅増。</a:t>
            </a:r>
            <a:r>
              <a:rPr lang="ja" altLang="en-US" sz="2000" b="1" dirty="0">
                <a:solidFill>
                  <a:schemeClr val="tx1"/>
                </a:solidFill>
                <a:latin typeface="Meiryo"/>
                <a:ea typeface="Meiryo"/>
                <a:cs typeface="Meiryo"/>
                <a:sym typeface="Meiryo"/>
              </a:rPr>
              <a:t>　</a:t>
            </a:r>
            <a:endParaRPr sz="2000" dirty="0">
              <a:solidFill>
                <a:schemeClr val="tx1"/>
              </a:solidFill>
              <a:latin typeface="Meiryo"/>
              <a:ea typeface="Meiryo"/>
              <a:cs typeface="Meiryo"/>
              <a:sym typeface="Meiryo"/>
            </a:endParaRPr>
          </a:p>
        </p:txBody>
      </p:sp>
      <p:sp>
        <p:nvSpPr>
          <p:cNvPr id="7" name="Google Shape;266;p51">
            <a:extLst>
              <a:ext uri="{FF2B5EF4-FFF2-40B4-BE49-F238E27FC236}">
                <a16:creationId xmlns:a16="http://schemas.microsoft.com/office/drawing/2014/main" id="{5175056C-3F92-42CA-BEF4-2D1247AC094D}"/>
              </a:ext>
            </a:extLst>
          </p:cNvPr>
          <p:cNvSpPr txBox="1"/>
          <p:nvPr/>
        </p:nvSpPr>
        <p:spPr>
          <a:xfrm>
            <a:off x="7584542" y="1796413"/>
            <a:ext cx="3713380" cy="2804626"/>
          </a:xfrm>
          <a:prstGeom prst="rect">
            <a:avLst/>
          </a:prstGeom>
          <a:noFill/>
          <a:ln>
            <a:noFill/>
          </a:ln>
        </p:spPr>
        <p:txBody>
          <a:bodyPr spcFirstLastPara="1" wrap="square" lIns="34275" tIns="17151" rIns="34275" bIns="17151" anchor="t" anchorCtr="0">
            <a:spAutoFit/>
          </a:bodyPr>
          <a:lstStyle/>
          <a:p>
            <a:pPr>
              <a:buSzPts val="1400"/>
            </a:pPr>
            <a:r>
              <a:rPr lang="en-US" altLang="ja" sz="2000" dirty="0">
                <a:solidFill>
                  <a:schemeClr val="tx1"/>
                </a:solidFill>
                <a:latin typeface="Meiryo"/>
                <a:ea typeface="Meiryo"/>
                <a:cs typeface="Meiryo"/>
                <a:sym typeface="Meiryo"/>
              </a:rPr>
              <a:t>2021/1/4-1/10</a:t>
            </a:r>
            <a:endParaRPr sz="2000" dirty="0">
              <a:solidFill>
                <a:schemeClr val="tx1"/>
              </a:solidFill>
            </a:endParaRPr>
          </a:p>
          <a:p>
            <a:pPr>
              <a:buSzPts val="1400"/>
            </a:pPr>
            <a:r>
              <a:rPr lang="ja" altLang="en-US" sz="2000" dirty="0">
                <a:solidFill>
                  <a:schemeClr val="tx1"/>
                </a:solidFill>
                <a:latin typeface="Meiryo"/>
                <a:ea typeface="Meiryo"/>
                <a:cs typeface="Meiryo"/>
                <a:sym typeface="Meiryo"/>
              </a:rPr>
              <a:t>●道順を調べる：</a:t>
            </a:r>
            <a:r>
              <a:rPr lang="en-US" altLang="ja" sz="2000" dirty="0">
                <a:solidFill>
                  <a:schemeClr val="tx1"/>
                </a:solidFill>
                <a:latin typeface="Meiryo"/>
                <a:ea typeface="Meiryo"/>
                <a:cs typeface="Meiryo"/>
                <a:sym typeface="Meiryo"/>
              </a:rPr>
              <a:t>5</a:t>
            </a:r>
            <a:endParaRPr sz="2000" dirty="0">
              <a:solidFill>
                <a:schemeClr val="tx1"/>
              </a:solidFill>
            </a:endParaRPr>
          </a:p>
          <a:p>
            <a:pPr>
              <a:buSzPts val="1400"/>
            </a:pPr>
            <a:r>
              <a:rPr lang="ja" altLang="en-US" sz="2000" dirty="0">
                <a:solidFill>
                  <a:schemeClr val="tx1"/>
                </a:solidFill>
                <a:latin typeface="Meiryo"/>
                <a:ea typeface="Meiryo"/>
                <a:cs typeface="Meiryo"/>
                <a:sym typeface="Meiryo"/>
              </a:rPr>
              <a:t>●電話：</a:t>
            </a:r>
            <a:r>
              <a:rPr lang="en-US" altLang="ja" sz="2000" dirty="0">
                <a:solidFill>
                  <a:schemeClr val="tx1"/>
                </a:solidFill>
                <a:latin typeface="Meiryo"/>
                <a:ea typeface="Meiryo"/>
                <a:cs typeface="Meiryo"/>
                <a:sym typeface="Meiryo"/>
              </a:rPr>
              <a:t>2</a:t>
            </a:r>
            <a:endParaRPr sz="2000" dirty="0">
              <a:solidFill>
                <a:schemeClr val="tx1"/>
              </a:solidFill>
              <a:latin typeface="Meiryo"/>
              <a:ea typeface="Meiryo"/>
              <a:cs typeface="Meiryo"/>
              <a:sym typeface="Meiryo"/>
            </a:endParaRPr>
          </a:p>
          <a:p>
            <a:pPr>
              <a:buSzPts val="1400"/>
            </a:pPr>
            <a:r>
              <a:rPr lang="ja" altLang="en-US" sz="2000" dirty="0">
                <a:solidFill>
                  <a:schemeClr val="tx1"/>
                </a:solidFill>
                <a:latin typeface="Meiryo"/>
                <a:ea typeface="Meiryo"/>
                <a:cs typeface="Meiryo"/>
                <a:sym typeface="Meiryo"/>
              </a:rPr>
              <a:t>●ウェブサイトクリック：</a:t>
            </a:r>
            <a:r>
              <a:rPr lang="en-US" altLang="ja" sz="2000" dirty="0">
                <a:solidFill>
                  <a:schemeClr val="tx1"/>
                </a:solidFill>
                <a:latin typeface="Meiryo"/>
                <a:ea typeface="Meiryo"/>
                <a:cs typeface="Meiryo"/>
                <a:sym typeface="Meiryo"/>
              </a:rPr>
              <a:t>11</a:t>
            </a:r>
            <a:endParaRPr sz="2000" dirty="0">
              <a:solidFill>
                <a:schemeClr val="tx1"/>
              </a:solidFill>
            </a:endParaRPr>
          </a:p>
          <a:p>
            <a:pPr>
              <a:buSzPts val="1400"/>
            </a:pPr>
            <a:endParaRPr sz="2000" dirty="0">
              <a:solidFill>
                <a:schemeClr val="tx1"/>
              </a:solidFill>
              <a:latin typeface="Meiryo"/>
              <a:ea typeface="Meiryo"/>
              <a:cs typeface="Meiryo"/>
              <a:sym typeface="Meiryo"/>
            </a:endParaRPr>
          </a:p>
          <a:p>
            <a:pPr>
              <a:buSzPts val="1400"/>
            </a:pPr>
            <a:r>
              <a:rPr lang="en-US" altLang="ja" sz="2000" dirty="0">
                <a:solidFill>
                  <a:schemeClr val="tx1"/>
                </a:solidFill>
                <a:latin typeface="Meiryo"/>
                <a:ea typeface="Meiryo"/>
                <a:cs typeface="Meiryo"/>
                <a:sym typeface="Meiryo"/>
              </a:rPr>
              <a:t>2021/3/1-3/7</a:t>
            </a:r>
            <a:endParaRPr sz="2000" dirty="0">
              <a:solidFill>
                <a:schemeClr val="tx1"/>
              </a:solidFill>
            </a:endParaRPr>
          </a:p>
          <a:p>
            <a:pPr>
              <a:buSzPts val="1400"/>
            </a:pPr>
            <a:r>
              <a:rPr lang="ja" altLang="en-US" sz="2000" dirty="0">
                <a:solidFill>
                  <a:schemeClr val="tx1"/>
                </a:solidFill>
                <a:latin typeface="Meiryo"/>
                <a:ea typeface="Meiryo"/>
                <a:cs typeface="Meiryo"/>
                <a:sym typeface="Meiryo"/>
              </a:rPr>
              <a:t>●道順を調べる：</a:t>
            </a:r>
            <a:r>
              <a:rPr lang="en-US" altLang="ja" sz="2000" dirty="0">
                <a:solidFill>
                  <a:schemeClr val="tx1"/>
                </a:solidFill>
                <a:latin typeface="Meiryo"/>
                <a:ea typeface="Meiryo"/>
                <a:cs typeface="Meiryo"/>
                <a:sym typeface="Meiryo"/>
              </a:rPr>
              <a:t>28</a:t>
            </a:r>
            <a:endParaRPr sz="2000" dirty="0">
              <a:solidFill>
                <a:schemeClr val="tx1"/>
              </a:solidFill>
            </a:endParaRPr>
          </a:p>
          <a:p>
            <a:pPr>
              <a:buSzPts val="1400"/>
            </a:pPr>
            <a:r>
              <a:rPr lang="ja" altLang="en-US" sz="2000" dirty="0">
                <a:solidFill>
                  <a:schemeClr val="tx1"/>
                </a:solidFill>
                <a:latin typeface="Meiryo"/>
                <a:ea typeface="Meiryo"/>
                <a:cs typeface="Meiryo"/>
                <a:sym typeface="Meiryo"/>
              </a:rPr>
              <a:t>●電話：</a:t>
            </a:r>
            <a:r>
              <a:rPr lang="en-US" altLang="ja" sz="2000" dirty="0">
                <a:solidFill>
                  <a:schemeClr val="tx1"/>
                </a:solidFill>
                <a:latin typeface="Meiryo"/>
                <a:ea typeface="Meiryo"/>
                <a:cs typeface="Meiryo"/>
                <a:sym typeface="Meiryo"/>
              </a:rPr>
              <a:t>4</a:t>
            </a:r>
            <a:endParaRPr sz="2000" dirty="0">
              <a:solidFill>
                <a:schemeClr val="tx1"/>
              </a:solidFill>
            </a:endParaRPr>
          </a:p>
          <a:p>
            <a:pPr>
              <a:buSzPts val="1400"/>
            </a:pPr>
            <a:r>
              <a:rPr lang="ja" altLang="en-US" sz="2000" dirty="0">
                <a:solidFill>
                  <a:schemeClr val="tx1"/>
                </a:solidFill>
                <a:latin typeface="Meiryo"/>
                <a:ea typeface="Meiryo"/>
                <a:cs typeface="Meiryo"/>
                <a:sym typeface="Meiryo"/>
              </a:rPr>
              <a:t>●ウェブサイトクリック：</a:t>
            </a:r>
            <a:r>
              <a:rPr lang="en-US" altLang="ja" sz="2000" dirty="0">
                <a:solidFill>
                  <a:schemeClr val="tx1"/>
                </a:solidFill>
                <a:latin typeface="Meiryo"/>
                <a:ea typeface="Meiryo"/>
                <a:cs typeface="Meiryo"/>
                <a:sym typeface="Meiryo"/>
              </a:rPr>
              <a:t>21</a:t>
            </a:r>
            <a:endParaRPr sz="2000" dirty="0">
              <a:solidFill>
                <a:schemeClr val="tx1"/>
              </a:solidFill>
            </a:endParaRPr>
          </a:p>
        </p:txBody>
      </p:sp>
      <p:pic>
        <p:nvPicPr>
          <p:cNvPr id="9" name="Google Shape;268;p51">
            <a:extLst>
              <a:ext uri="{FF2B5EF4-FFF2-40B4-BE49-F238E27FC236}">
                <a16:creationId xmlns:a16="http://schemas.microsoft.com/office/drawing/2014/main" id="{FBBB00CA-3896-4B69-9F7C-8A6558D6FBBF}"/>
              </a:ext>
            </a:extLst>
          </p:cNvPr>
          <p:cNvPicPr preferRelativeResize="0"/>
          <p:nvPr/>
        </p:nvPicPr>
        <p:blipFill rotWithShape="1">
          <a:blip r:embed="rId3">
            <a:alphaModFix/>
          </a:blip>
          <a:srcRect l="1562" t="2244" r="1378" b="2253"/>
          <a:stretch/>
        </p:blipFill>
        <p:spPr>
          <a:xfrm>
            <a:off x="1302236" y="1796411"/>
            <a:ext cx="6196915" cy="3895780"/>
          </a:xfrm>
          <a:prstGeom prst="rect">
            <a:avLst/>
          </a:prstGeom>
          <a:noFill/>
          <a:ln>
            <a:noFill/>
          </a:ln>
        </p:spPr>
      </p:pic>
    </p:spTree>
    <p:extLst>
      <p:ext uri="{BB962C8B-B14F-4D97-AF65-F5344CB8AC3E}">
        <p14:creationId xmlns:p14="http://schemas.microsoft.com/office/powerpoint/2010/main" val="1248863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a:buClr>
                <a:schemeClr val="dk1"/>
              </a:buClr>
              <a:buSzPts val="1100"/>
            </a:pPr>
            <a:r>
              <a:rPr lang="ja" altLang="ja-JP" sz="2200" dirty="0"/>
              <a:t>ローカル検索に影響を与える</a:t>
            </a:r>
            <a:r>
              <a:rPr lang="ja-JP" altLang="en-US" sz="2200" dirty="0"/>
              <a:t>４つの</a:t>
            </a:r>
            <a:r>
              <a:rPr lang="ja" altLang="ja-JP" sz="2200" dirty="0"/>
              <a:t>要素</a:t>
            </a:r>
            <a:r>
              <a:rPr lang="ja-JP" altLang="en-US" sz="2200" dirty="0"/>
              <a:t>③情報鮮度</a:t>
            </a:r>
            <a:endParaRPr lang="ja-JP" altLang="en-US" sz="2200" b="1" dirty="0">
              <a:solidFill>
                <a:schemeClr val="tx1"/>
              </a:solidFill>
              <a:latin typeface="Arial" panose="020B0604020202020204" pitchFamily="34" charset="0"/>
              <a:ea typeface="メイリオ" panose="020B0604030504040204" pitchFamily="50" charset="-128"/>
              <a:cs typeface="Arial" panose="020B0604020202020204" pitchFamily="34" charset="0"/>
            </a:endParaRPr>
          </a:p>
        </p:txBody>
      </p:sp>
      <p:sp>
        <p:nvSpPr>
          <p:cNvPr id="8" name="Google Shape;138;p28">
            <a:extLst>
              <a:ext uri="{FF2B5EF4-FFF2-40B4-BE49-F238E27FC236}">
                <a16:creationId xmlns:a16="http://schemas.microsoft.com/office/drawing/2014/main" id="{7FF683A7-A479-42B9-8EF2-B13D38453C1E}"/>
              </a:ext>
            </a:extLst>
          </p:cNvPr>
          <p:cNvSpPr txBox="1">
            <a:spLocks/>
          </p:cNvSpPr>
          <p:nvPr/>
        </p:nvSpPr>
        <p:spPr>
          <a:xfrm>
            <a:off x="426469" y="958708"/>
            <a:ext cx="11521695" cy="663413"/>
          </a:xfrm>
          <a:prstGeom prst="rect">
            <a:avLst/>
          </a:prstGeom>
          <a:noFill/>
          <a:ln>
            <a:noFill/>
          </a:ln>
        </p:spPr>
        <p:txBody>
          <a:bodyPr spcFirstLastPara="1" wrap="square" lIns="0" tIns="0" rIns="0" bIns="2104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6600"/>
              <a:buFont typeface="Arial"/>
              <a:buChar char="■"/>
              <a:defRPr sz="6600" b="0" i="0" u="none" strike="noStrike" cap="none">
                <a:solidFill>
                  <a:srgbClr val="000000"/>
                </a:solidFill>
                <a:latin typeface="Arial"/>
                <a:ea typeface="Arial"/>
                <a:cs typeface="Arial"/>
                <a:sym typeface="Arial"/>
              </a:defRPr>
            </a:lvl9pPr>
          </a:lstStyle>
          <a:p>
            <a:pPr algn="l">
              <a:lnSpc>
                <a:spcPct val="115000"/>
              </a:lnSpc>
              <a:buSzPts val="2800"/>
              <a:buNone/>
            </a:pPr>
            <a:r>
              <a:rPr lang="ja-JP" altLang="en-US" sz="1200" dirty="0">
                <a:solidFill>
                  <a:srgbClr val="434343"/>
                </a:solidFill>
                <a:latin typeface="メイリオ" panose="020B0604030504040204" pitchFamily="50" charset="-128"/>
                <a:ea typeface="メイリオ" panose="020B0604030504040204" pitchFamily="50" charset="-128"/>
              </a:rPr>
              <a:t>検索者との位置関係、検索ニーズに合致した店舗情報（</a:t>
            </a:r>
            <a:r>
              <a:rPr lang="en-US" altLang="ja-JP" sz="1200" dirty="0">
                <a:solidFill>
                  <a:srgbClr val="434343"/>
                </a:solidFill>
                <a:latin typeface="メイリオ" panose="020B0604030504040204" pitchFamily="50" charset="-128"/>
                <a:ea typeface="メイリオ" panose="020B0604030504040204" pitchFamily="50" charset="-128"/>
              </a:rPr>
              <a:t>Google</a:t>
            </a:r>
            <a:r>
              <a:rPr lang="ja-JP" altLang="en-US" sz="1200" dirty="0">
                <a:solidFill>
                  <a:srgbClr val="434343"/>
                </a:solidFill>
                <a:latin typeface="メイリオ" panose="020B0604030504040204" pitchFamily="50" charset="-128"/>
                <a:ea typeface="メイリオ" panose="020B0604030504040204" pitchFamily="50" charset="-128"/>
              </a:rPr>
              <a:t>マイビジネスや公式サイト、ポータルサイト）と並んで、口コミのレイティング、内容が影響。</a:t>
            </a:r>
            <a:endParaRPr lang="en-US" altLang="ja-JP" sz="1200" dirty="0">
              <a:solidFill>
                <a:srgbClr val="434343"/>
              </a:solidFill>
              <a:latin typeface="メイリオ" panose="020B0604030504040204" pitchFamily="50" charset="-128"/>
              <a:ea typeface="メイリオ" panose="020B0604030504040204" pitchFamily="50" charset="-128"/>
            </a:endParaRPr>
          </a:p>
          <a:p>
            <a:pPr algn="l">
              <a:lnSpc>
                <a:spcPct val="115000"/>
              </a:lnSpc>
              <a:buSzPts val="2800"/>
              <a:buNone/>
            </a:pPr>
            <a:r>
              <a:rPr lang="ja-JP" altLang="en-US" sz="1200" dirty="0">
                <a:solidFill>
                  <a:srgbClr val="434343"/>
                </a:solidFill>
                <a:latin typeface="メイリオ" panose="020B0604030504040204" pitchFamily="50" charset="-128"/>
                <a:ea typeface="メイリオ" panose="020B0604030504040204" pitchFamily="50" charset="-128"/>
              </a:rPr>
              <a:t>検索に影響する重要な要素の一つに「サイテーション（インターネット上にお店の情報が言及されること）」があります。</a:t>
            </a:r>
            <a:r>
              <a:rPr lang="en-US" altLang="ja-JP" sz="1200" dirty="0">
                <a:solidFill>
                  <a:srgbClr val="434343"/>
                </a:solidFill>
                <a:latin typeface="メイリオ" panose="020B0604030504040204" pitchFamily="50" charset="-128"/>
                <a:ea typeface="メイリオ" panose="020B0604030504040204" pitchFamily="50" charset="-128"/>
              </a:rPr>
              <a:t>SNS</a:t>
            </a:r>
            <a:r>
              <a:rPr lang="ja-JP" altLang="en-US" sz="1200" dirty="0">
                <a:solidFill>
                  <a:srgbClr val="434343"/>
                </a:solidFill>
                <a:latin typeface="メイリオ" panose="020B0604030504040204" pitchFamily="50" charset="-128"/>
                <a:ea typeface="メイリオ" panose="020B0604030504040204" pitchFamily="50" charset="-128"/>
              </a:rPr>
              <a:t>や口コミ、ポータルサイトなどへの口コミも重要です。</a:t>
            </a:r>
            <a:endParaRPr lang="ja-JP" altLang="en-US" sz="1200" b="1" dirty="0">
              <a:latin typeface="メイリオ" panose="020B0604030504040204" pitchFamily="50" charset="-128"/>
              <a:ea typeface="メイリオ" panose="020B0604030504040204" pitchFamily="50" charset="-128"/>
            </a:endParaRPr>
          </a:p>
          <a:p>
            <a:pPr algn="l">
              <a:lnSpc>
                <a:spcPct val="115000"/>
              </a:lnSpc>
              <a:buSzPts val="2800"/>
              <a:buNone/>
            </a:pPr>
            <a:endParaRPr lang="ja-JP" altLang="en-US" sz="1200" b="1" dirty="0">
              <a:latin typeface="メイリオ" panose="020B0604030504040204" pitchFamily="50" charset="-128"/>
              <a:ea typeface="メイリオ" panose="020B0604030504040204" pitchFamily="50" charset="-128"/>
            </a:endParaRPr>
          </a:p>
        </p:txBody>
      </p:sp>
      <p:pic>
        <p:nvPicPr>
          <p:cNvPr id="9" name="Google Shape;139;p28" descr="Screen Shot 2020-10-22 at 12.13.38.png">
            <a:extLst>
              <a:ext uri="{FF2B5EF4-FFF2-40B4-BE49-F238E27FC236}">
                <a16:creationId xmlns:a16="http://schemas.microsoft.com/office/drawing/2014/main" id="{6D30087A-8248-4A60-AAC1-5D511701939B}"/>
              </a:ext>
            </a:extLst>
          </p:cNvPr>
          <p:cNvPicPr preferRelativeResize="0"/>
          <p:nvPr/>
        </p:nvPicPr>
        <p:blipFill rotWithShape="1">
          <a:blip r:embed="rId3">
            <a:alphaModFix/>
          </a:blip>
          <a:srcRect t="18652"/>
          <a:stretch/>
        </p:blipFill>
        <p:spPr>
          <a:xfrm>
            <a:off x="4067499" y="2943129"/>
            <a:ext cx="3776483" cy="3582881"/>
          </a:xfrm>
          <a:prstGeom prst="rect">
            <a:avLst/>
          </a:prstGeom>
          <a:noFill/>
          <a:ln>
            <a:noFill/>
          </a:ln>
        </p:spPr>
      </p:pic>
      <p:sp>
        <p:nvSpPr>
          <p:cNvPr id="10" name="Google Shape;140;p28">
            <a:extLst>
              <a:ext uri="{FF2B5EF4-FFF2-40B4-BE49-F238E27FC236}">
                <a16:creationId xmlns:a16="http://schemas.microsoft.com/office/drawing/2014/main" id="{B73C65D1-8674-481A-B946-5A5F8756A473}"/>
              </a:ext>
            </a:extLst>
          </p:cNvPr>
          <p:cNvSpPr txBox="1"/>
          <p:nvPr/>
        </p:nvSpPr>
        <p:spPr>
          <a:xfrm>
            <a:off x="6678621" y="3621674"/>
            <a:ext cx="1296488" cy="449703"/>
          </a:xfrm>
          <a:prstGeom prst="rect">
            <a:avLst/>
          </a:prstGeom>
          <a:solidFill>
            <a:srgbClr val="FF0000"/>
          </a:solidFill>
          <a:ln>
            <a:noFill/>
          </a:ln>
        </p:spPr>
        <p:txBody>
          <a:bodyPr spcFirstLastPara="1" wrap="square" lIns="59399" tIns="59399" rIns="59399" bIns="59399" anchor="ctr" anchorCtr="0">
            <a:noAutofit/>
          </a:bodyPr>
          <a:lstStyle/>
          <a:p>
            <a:pPr algn="ctr" defTabSz="1069155">
              <a:lnSpc>
                <a:spcPct val="115000"/>
              </a:lnSpc>
              <a:buClr>
                <a:srgbClr val="FFFFFF"/>
              </a:buClr>
              <a:buSzPct val="225000"/>
            </a:pPr>
            <a:r>
              <a:rPr lang="en-US" altLang="ja" sz="900">
                <a:solidFill>
                  <a:srgbClr val="FFFFFF"/>
                </a:solidFill>
                <a:latin typeface="Yu Gothic Medium" panose="020B0500000000000000" pitchFamily="50" charset="-128"/>
                <a:ea typeface="Yu Gothic Medium" panose="020B0500000000000000" pitchFamily="50" charset="-128"/>
              </a:rPr>
              <a:t>Google</a:t>
            </a:r>
            <a:r>
              <a:rPr lang="ja" altLang="en-US" sz="900">
                <a:solidFill>
                  <a:srgbClr val="FFFFFF"/>
                </a:solidFill>
                <a:latin typeface="Yu Gothic Medium" panose="020B0500000000000000" pitchFamily="50" charset="-128"/>
                <a:ea typeface="Yu Gothic Medium" panose="020B0500000000000000" pitchFamily="50" charset="-128"/>
              </a:rPr>
              <a:t>マイビジネス</a:t>
            </a:r>
            <a:endParaRPr sz="900">
              <a:latin typeface="Yu Gothic Medium" panose="020B0500000000000000" pitchFamily="50" charset="-128"/>
              <a:ea typeface="Yu Gothic Medium" panose="020B0500000000000000" pitchFamily="50" charset="-128"/>
            </a:endParaRPr>
          </a:p>
          <a:p>
            <a:pPr algn="ctr" defTabSz="1069155">
              <a:lnSpc>
                <a:spcPct val="115000"/>
              </a:lnSpc>
              <a:buClr>
                <a:srgbClr val="FFFFFF"/>
              </a:buClr>
              <a:buSzPct val="225000"/>
            </a:pPr>
            <a:r>
              <a:rPr lang="en-US" altLang="ja" sz="900">
                <a:solidFill>
                  <a:srgbClr val="FFFFFF"/>
                </a:solidFill>
                <a:latin typeface="Yu Gothic Medium" panose="020B0500000000000000" pitchFamily="50" charset="-128"/>
                <a:ea typeface="Yu Gothic Medium" panose="020B0500000000000000" pitchFamily="50" charset="-128"/>
              </a:rPr>
              <a:t>25.1%</a:t>
            </a:r>
            <a:endParaRPr sz="900">
              <a:latin typeface="Yu Gothic Medium" panose="020B0500000000000000" pitchFamily="50" charset="-128"/>
              <a:ea typeface="Yu Gothic Medium" panose="020B0500000000000000" pitchFamily="50" charset="-128"/>
            </a:endParaRPr>
          </a:p>
        </p:txBody>
      </p:sp>
      <p:sp>
        <p:nvSpPr>
          <p:cNvPr id="11" name="Google Shape;141;p28">
            <a:extLst>
              <a:ext uri="{FF2B5EF4-FFF2-40B4-BE49-F238E27FC236}">
                <a16:creationId xmlns:a16="http://schemas.microsoft.com/office/drawing/2014/main" id="{181859CB-50A2-410E-88E4-DE23C7386343}"/>
              </a:ext>
            </a:extLst>
          </p:cNvPr>
          <p:cNvSpPr txBox="1"/>
          <p:nvPr/>
        </p:nvSpPr>
        <p:spPr>
          <a:xfrm>
            <a:off x="6678621" y="5273482"/>
            <a:ext cx="1296488" cy="449703"/>
          </a:xfrm>
          <a:prstGeom prst="rect">
            <a:avLst/>
          </a:prstGeom>
          <a:solidFill>
            <a:srgbClr val="92D050"/>
          </a:solidFill>
          <a:ln>
            <a:noFill/>
          </a:ln>
        </p:spPr>
        <p:txBody>
          <a:bodyPr spcFirstLastPara="1" wrap="square" lIns="59399" tIns="59399" rIns="59399" bIns="59399" anchor="ctr" anchorCtr="0">
            <a:noAutofit/>
          </a:bodyPr>
          <a:lstStyle/>
          <a:p>
            <a:pPr algn="ctr" defTabSz="1069155">
              <a:lnSpc>
                <a:spcPct val="115000"/>
              </a:lnSpc>
              <a:buClr>
                <a:srgbClr val="FFFFFF"/>
              </a:buClr>
              <a:buSzPct val="225000"/>
            </a:pPr>
            <a:r>
              <a:rPr lang="ja" altLang="en-US" sz="900">
                <a:solidFill>
                  <a:srgbClr val="FFFFFF"/>
                </a:solidFill>
                <a:latin typeface="Yu Gothic Medium" panose="020B0500000000000000" pitchFamily="50" charset="-128"/>
                <a:ea typeface="Yu Gothic Medium" panose="020B0500000000000000" pitchFamily="50" charset="-128"/>
              </a:rPr>
              <a:t>リンク</a:t>
            </a:r>
            <a:endParaRPr sz="900">
              <a:latin typeface="Yu Gothic Medium" panose="020B0500000000000000" pitchFamily="50" charset="-128"/>
              <a:ea typeface="Yu Gothic Medium" panose="020B0500000000000000" pitchFamily="50" charset="-128"/>
            </a:endParaRPr>
          </a:p>
          <a:p>
            <a:pPr algn="ctr" defTabSz="1069155">
              <a:lnSpc>
                <a:spcPct val="115000"/>
              </a:lnSpc>
              <a:buClr>
                <a:srgbClr val="FFFFFF"/>
              </a:buClr>
              <a:buSzPct val="225000"/>
            </a:pPr>
            <a:r>
              <a:rPr lang="en-US" altLang="ja" sz="900">
                <a:solidFill>
                  <a:srgbClr val="FFFFFF"/>
                </a:solidFill>
                <a:latin typeface="Yu Gothic Medium" panose="020B0500000000000000" pitchFamily="50" charset="-128"/>
                <a:ea typeface="Yu Gothic Medium" panose="020B0500000000000000" pitchFamily="50" charset="-128"/>
              </a:rPr>
              <a:t>16.5%</a:t>
            </a:r>
            <a:endParaRPr sz="900">
              <a:latin typeface="Yu Gothic Medium" panose="020B0500000000000000" pitchFamily="50" charset="-128"/>
              <a:ea typeface="Yu Gothic Medium" panose="020B0500000000000000" pitchFamily="50" charset="-128"/>
            </a:endParaRPr>
          </a:p>
        </p:txBody>
      </p:sp>
      <p:sp>
        <p:nvSpPr>
          <p:cNvPr id="12" name="Google Shape;142;p28">
            <a:extLst>
              <a:ext uri="{FF2B5EF4-FFF2-40B4-BE49-F238E27FC236}">
                <a16:creationId xmlns:a16="http://schemas.microsoft.com/office/drawing/2014/main" id="{3CFAF94F-9D4C-4969-A3CE-C1A8E9EB84E3}"/>
              </a:ext>
            </a:extLst>
          </p:cNvPr>
          <p:cNvSpPr txBox="1"/>
          <p:nvPr/>
        </p:nvSpPr>
        <p:spPr>
          <a:xfrm>
            <a:off x="5227485" y="5713450"/>
            <a:ext cx="1296488" cy="449703"/>
          </a:xfrm>
          <a:prstGeom prst="rect">
            <a:avLst/>
          </a:prstGeom>
          <a:solidFill>
            <a:srgbClr val="92D050">
              <a:alpha val="90200"/>
            </a:srgbClr>
          </a:solidFill>
          <a:ln>
            <a:noFill/>
          </a:ln>
        </p:spPr>
        <p:txBody>
          <a:bodyPr spcFirstLastPara="1" wrap="square" lIns="59399" tIns="59399" rIns="59399" bIns="59399" anchor="ctr" anchorCtr="0">
            <a:noAutofit/>
          </a:bodyPr>
          <a:lstStyle/>
          <a:p>
            <a:pPr algn="ctr" defTabSz="1069155">
              <a:lnSpc>
                <a:spcPct val="115000"/>
              </a:lnSpc>
              <a:buClr>
                <a:srgbClr val="FFFFFF"/>
              </a:buClr>
              <a:buSzPct val="225000"/>
            </a:pPr>
            <a:r>
              <a:rPr lang="ja" altLang="en-US" sz="900" b="1" dirty="0">
                <a:solidFill>
                  <a:srgbClr val="FFFFFF"/>
                </a:solidFill>
                <a:latin typeface="Yu Gothic Medium" panose="020B0500000000000000" pitchFamily="50" charset="-128"/>
                <a:ea typeface="Yu Gothic Medium" panose="020B0500000000000000" pitchFamily="50" charset="-128"/>
              </a:rPr>
              <a:t>レビュー</a:t>
            </a:r>
            <a:endParaRPr sz="900" b="1" dirty="0">
              <a:latin typeface="Yu Gothic Medium" panose="020B0500000000000000" pitchFamily="50" charset="-128"/>
              <a:ea typeface="Yu Gothic Medium" panose="020B0500000000000000" pitchFamily="50" charset="-128"/>
            </a:endParaRPr>
          </a:p>
          <a:p>
            <a:pPr algn="ctr" defTabSz="1069155">
              <a:lnSpc>
                <a:spcPct val="115000"/>
              </a:lnSpc>
              <a:buClr>
                <a:srgbClr val="FFFFFF"/>
              </a:buClr>
              <a:buSzPct val="225000"/>
            </a:pPr>
            <a:r>
              <a:rPr lang="en-US" altLang="ja" sz="900" b="1" dirty="0">
                <a:solidFill>
                  <a:srgbClr val="FFFFFF"/>
                </a:solidFill>
                <a:latin typeface="Yu Gothic Medium" panose="020B0500000000000000" pitchFamily="50" charset="-128"/>
                <a:ea typeface="Yu Gothic Medium" panose="020B0500000000000000" pitchFamily="50" charset="-128"/>
              </a:rPr>
              <a:t>15.4%</a:t>
            </a:r>
            <a:endParaRPr sz="900" b="1" dirty="0">
              <a:latin typeface="Yu Gothic Medium" panose="020B0500000000000000" pitchFamily="50" charset="-128"/>
              <a:ea typeface="Yu Gothic Medium" panose="020B0500000000000000" pitchFamily="50" charset="-128"/>
            </a:endParaRPr>
          </a:p>
        </p:txBody>
      </p:sp>
      <p:sp>
        <p:nvSpPr>
          <p:cNvPr id="13" name="Google Shape;143;p28">
            <a:extLst>
              <a:ext uri="{FF2B5EF4-FFF2-40B4-BE49-F238E27FC236}">
                <a16:creationId xmlns:a16="http://schemas.microsoft.com/office/drawing/2014/main" id="{934F5ED8-E830-4754-8E61-64F5E5BEF50E}"/>
              </a:ext>
            </a:extLst>
          </p:cNvPr>
          <p:cNvSpPr txBox="1"/>
          <p:nvPr/>
        </p:nvSpPr>
        <p:spPr>
          <a:xfrm>
            <a:off x="3987235" y="5200790"/>
            <a:ext cx="1296488" cy="449703"/>
          </a:xfrm>
          <a:prstGeom prst="rect">
            <a:avLst/>
          </a:prstGeom>
          <a:solidFill>
            <a:srgbClr val="92D050"/>
          </a:solidFill>
          <a:ln>
            <a:noFill/>
          </a:ln>
        </p:spPr>
        <p:txBody>
          <a:bodyPr spcFirstLastPara="1" wrap="square" lIns="59399" tIns="59399" rIns="59399" bIns="59399" anchor="ctr" anchorCtr="0">
            <a:noAutofit/>
          </a:bodyPr>
          <a:lstStyle/>
          <a:p>
            <a:pPr algn="ctr" defTabSz="1069155">
              <a:lnSpc>
                <a:spcPct val="115000"/>
              </a:lnSpc>
              <a:buClr>
                <a:srgbClr val="FFFFFF"/>
              </a:buClr>
              <a:buSzPct val="225000"/>
            </a:pPr>
            <a:r>
              <a:rPr lang="ja" altLang="en-US" sz="900">
                <a:solidFill>
                  <a:srgbClr val="FFFFFF"/>
                </a:solidFill>
                <a:latin typeface="Yu Gothic Medium" panose="020B0500000000000000" pitchFamily="50" charset="-128"/>
                <a:ea typeface="Yu Gothic Medium" panose="020B0500000000000000" pitchFamily="50" charset="-128"/>
              </a:rPr>
              <a:t>ページの評価</a:t>
            </a:r>
            <a:endParaRPr sz="900">
              <a:latin typeface="Yu Gothic Medium" panose="020B0500000000000000" pitchFamily="50" charset="-128"/>
              <a:ea typeface="Yu Gothic Medium" panose="020B0500000000000000" pitchFamily="50" charset="-128"/>
            </a:endParaRPr>
          </a:p>
          <a:p>
            <a:pPr algn="ctr" defTabSz="1069155">
              <a:lnSpc>
                <a:spcPct val="115000"/>
              </a:lnSpc>
              <a:buClr>
                <a:srgbClr val="FFFFFF"/>
              </a:buClr>
              <a:buSzPct val="225000"/>
            </a:pPr>
            <a:r>
              <a:rPr lang="en-US" altLang="ja" sz="900">
                <a:solidFill>
                  <a:srgbClr val="FFFFFF"/>
                </a:solidFill>
                <a:latin typeface="Yu Gothic Medium" panose="020B0500000000000000" pitchFamily="50" charset="-128"/>
                <a:ea typeface="Yu Gothic Medium" panose="020B0500000000000000" pitchFamily="50" charset="-128"/>
              </a:rPr>
              <a:t>13.8%</a:t>
            </a:r>
            <a:endParaRPr sz="900">
              <a:latin typeface="Yu Gothic Medium" panose="020B0500000000000000" pitchFamily="50" charset="-128"/>
              <a:ea typeface="Yu Gothic Medium" panose="020B0500000000000000" pitchFamily="50" charset="-128"/>
            </a:endParaRPr>
          </a:p>
        </p:txBody>
      </p:sp>
      <p:sp>
        <p:nvSpPr>
          <p:cNvPr id="14" name="Google Shape;144;p28">
            <a:extLst>
              <a:ext uri="{FF2B5EF4-FFF2-40B4-BE49-F238E27FC236}">
                <a16:creationId xmlns:a16="http://schemas.microsoft.com/office/drawing/2014/main" id="{945E46EA-C37E-4660-82AD-E71D1D06715C}"/>
              </a:ext>
            </a:extLst>
          </p:cNvPr>
          <p:cNvSpPr txBox="1"/>
          <p:nvPr/>
        </p:nvSpPr>
        <p:spPr>
          <a:xfrm>
            <a:off x="3637963" y="4250370"/>
            <a:ext cx="1296488" cy="449703"/>
          </a:xfrm>
          <a:prstGeom prst="rect">
            <a:avLst/>
          </a:prstGeom>
          <a:solidFill>
            <a:srgbClr val="92D050"/>
          </a:solidFill>
          <a:ln>
            <a:noFill/>
          </a:ln>
        </p:spPr>
        <p:txBody>
          <a:bodyPr spcFirstLastPara="1" wrap="square" lIns="59399" tIns="59399" rIns="59399" bIns="59399" anchor="ctr" anchorCtr="0">
            <a:noAutofit/>
          </a:bodyPr>
          <a:lstStyle/>
          <a:p>
            <a:pPr algn="ctr" defTabSz="1069155">
              <a:lnSpc>
                <a:spcPct val="115000"/>
              </a:lnSpc>
              <a:buClr>
                <a:srgbClr val="FFFFFF"/>
              </a:buClr>
              <a:buSzPct val="225000"/>
            </a:pPr>
            <a:r>
              <a:rPr lang="ja" altLang="en-US" sz="900">
                <a:solidFill>
                  <a:srgbClr val="FFFFFF"/>
                </a:solidFill>
                <a:latin typeface="Yu Gothic Medium" panose="020B0500000000000000" pitchFamily="50" charset="-128"/>
                <a:ea typeface="Yu Gothic Medium" panose="020B0500000000000000" pitchFamily="50" charset="-128"/>
              </a:rPr>
              <a:t>サイテーション</a:t>
            </a:r>
            <a:endParaRPr sz="900">
              <a:latin typeface="Yu Gothic Medium" panose="020B0500000000000000" pitchFamily="50" charset="-128"/>
              <a:ea typeface="Yu Gothic Medium" panose="020B0500000000000000" pitchFamily="50" charset="-128"/>
            </a:endParaRPr>
          </a:p>
          <a:p>
            <a:pPr algn="ctr" defTabSz="1069155">
              <a:lnSpc>
                <a:spcPct val="115000"/>
              </a:lnSpc>
              <a:buClr>
                <a:srgbClr val="FFFFFF"/>
              </a:buClr>
              <a:buSzPct val="225000"/>
            </a:pPr>
            <a:r>
              <a:rPr lang="en-US" altLang="ja" sz="900">
                <a:solidFill>
                  <a:srgbClr val="FFFFFF"/>
                </a:solidFill>
                <a:latin typeface="Yu Gothic Medium" panose="020B0500000000000000" pitchFamily="50" charset="-128"/>
                <a:ea typeface="Yu Gothic Medium" panose="020B0500000000000000" pitchFamily="50" charset="-128"/>
              </a:rPr>
              <a:t>10.8%</a:t>
            </a:r>
            <a:endParaRPr sz="900">
              <a:latin typeface="Yu Gothic Medium" panose="020B0500000000000000" pitchFamily="50" charset="-128"/>
              <a:ea typeface="Yu Gothic Medium" panose="020B0500000000000000" pitchFamily="50" charset="-128"/>
            </a:endParaRPr>
          </a:p>
        </p:txBody>
      </p:sp>
      <p:sp>
        <p:nvSpPr>
          <p:cNvPr id="15" name="Google Shape;145;p28">
            <a:extLst>
              <a:ext uri="{FF2B5EF4-FFF2-40B4-BE49-F238E27FC236}">
                <a16:creationId xmlns:a16="http://schemas.microsoft.com/office/drawing/2014/main" id="{489743FE-3DE3-43EE-A3F9-7A448B645CB6}"/>
              </a:ext>
            </a:extLst>
          </p:cNvPr>
          <p:cNvSpPr txBox="1"/>
          <p:nvPr/>
        </p:nvSpPr>
        <p:spPr>
          <a:xfrm>
            <a:off x="3931012" y="3496646"/>
            <a:ext cx="1296488" cy="449703"/>
          </a:xfrm>
          <a:prstGeom prst="rect">
            <a:avLst/>
          </a:prstGeom>
          <a:solidFill>
            <a:srgbClr val="92D050"/>
          </a:solidFill>
          <a:ln>
            <a:noFill/>
          </a:ln>
        </p:spPr>
        <p:txBody>
          <a:bodyPr spcFirstLastPara="1" wrap="square" lIns="59399" tIns="59399" rIns="59399" bIns="59399" anchor="ctr" anchorCtr="0">
            <a:noAutofit/>
          </a:bodyPr>
          <a:lstStyle/>
          <a:p>
            <a:pPr algn="ctr" defTabSz="1069155">
              <a:lnSpc>
                <a:spcPct val="115000"/>
              </a:lnSpc>
              <a:buClr>
                <a:srgbClr val="FFFFFF"/>
              </a:buClr>
              <a:buSzPct val="225000"/>
            </a:pPr>
            <a:r>
              <a:rPr lang="ja" altLang="en-US" sz="900">
                <a:solidFill>
                  <a:srgbClr val="FFFFFF"/>
                </a:solidFill>
                <a:latin typeface="Yu Gothic Medium" panose="020B0500000000000000" pitchFamily="50" charset="-128"/>
                <a:ea typeface="Yu Gothic Medium" panose="020B0500000000000000" pitchFamily="50" charset="-128"/>
              </a:rPr>
              <a:t>行動シグナル</a:t>
            </a:r>
            <a:endParaRPr sz="900">
              <a:latin typeface="Yu Gothic Medium" panose="020B0500000000000000" pitchFamily="50" charset="-128"/>
              <a:ea typeface="Yu Gothic Medium" panose="020B0500000000000000" pitchFamily="50" charset="-128"/>
            </a:endParaRPr>
          </a:p>
          <a:p>
            <a:pPr algn="ctr" defTabSz="1069155">
              <a:lnSpc>
                <a:spcPct val="115000"/>
              </a:lnSpc>
              <a:buClr>
                <a:srgbClr val="FFFFFF"/>
              </a:buClr>
              <a:buSzPct val="225000"/>
            </a:pPr>
            <a:r>
              <a:rPr lang="en-US" altLang="ja" sz="900">
                <a:solidFill>
                  <a:srgbClr val="FFFFFF"/>
                </a:solidFill>
                <a:latin typeface="Yu Gothic Medium" panose="020B0500000000000000" pitchFamily="50" charset="-128"/>
                <a:ea typeface="Yu Gothic Medium" panose="020B0500000000000000" pitchFamily="50" charset="-128"/>
              </a:rPr>
              <a:t>9.6%</a:t>
            </a:r>
            <a:endParaRPr sz="900">
              <a:latin typeface="Yu Gothic Medium" panose="020B0500000000000000" pitchFamily="50" charset="-128"/>
              <a:ea typeface="Yu Gothic Medium" panose="020B0500000000000000" pitchFamily="50" charset="-128"/>
            </a:endParaRPr>
          </a:p>
        </p:txBody>
      </p:sp>
      <p:sp>
        <p:nvSpPr>
          <p:cNvPr id="16" name="Google Shape;146;p28">
            <a:extLst>
              <a:ext uri="{FF2B5EF4-FFF2-40B4-BE49-F238E27FC236}">
                <a16:creationId xmlns:a16="http://schemas.microsoft.com/office/drawing/2014/main" id="{0DB3E00D-2FB5-47A2-8E78-89AB67A6D58C}"/>
              </a:ext>
            </a:extLst>
          </p:cNvPr>
          <p:cNvSpPr txBox="1"/>
          <p:nvPr/>
        </p:nvSpPr>
        <p:spPr>
          <a:xfrm>
            <a:off x="4207591" y="2876566"/>
            <a:ext cx="1296488" cy="449703"/>
          </a:xfrm>
          <a:prstGeom prst="rect">
            <a:avLst/>
          </a:prstGeom>
          <a:solidFill>
            <a:srgbClr val="92D050"/>
          </a:solidFill>
          <a:ln>
            <a:noFill/>
          </a:ln>
        </p:spPr>
        <p:txBody>
          <a:bodyPr spcFirstLastPara="1" wrap="square" lIns="59399" tIns="59399" rIns="59399" bIns="59399" anchor="ctr" anchorCtr="0">
            <a:noAutofit/>
          </a:bodyPr>
          <a:lstStyle/>
          <a:p>
            <a:pPr algn="ctr" defTabSz="1069155">
              <a:lnSpc>
                <a:spcPct val="115000"/>
              </a:lnSpc>
              <a:buClr>
                <a:srgbClr val="FFFFFF"/>
              </a:buClr>
              <a:buSzPts val="1485"/>
            </a:pPr>
            <a:r>
              <a:rPr lang="ja" altLang="en-US" sz="900">
                <a:solidFill>
                  <a:srgbClr val="FFFFFF"/>
                </a:solidFill>
                <a:latin typeface="Yu Gothic Medium" panose="020B0500000000000000" pitchFamily="50" charset="-128"/>
                <a:ea typeface="Yu Gothic Medium" panose="020B0500000000000000" pitchFamily="50" charset="-128"/>
              </a:rPr>
              <a:t>パーソナライゼーション</a:t>
            </a:r>
            <a:endParaRPr sz="900">
              <a:latin typeface="Yu Gothic Medium" panose="020B0500000000000000" pitchFamily="50" charset="-128"/>
              <a:ea typeface="Yu Gothic Medium" panose="020B0500000000000000" pitchFamily="50" charset="-128"/>
            </a:endParaRPr>
          </a:p>
          <a:p>
            <a:pPr algn="ctr" defTabSz="1069155">
              <a:lnSpc>
                <a:spcPct val="115000"/>
              </a:lnSpc>
              <a:buClr>
                <a:srgbClr val="FFFFFF"/>
              </a:buClr>
              <a:buSzPts val="1485"/>
            </a:pPr>
            <a:r>
              <a:rPr lang="en-US" altLang="ja" sz="900">
                <a:solidFill>
                  <a:srgbClr val="FFFFFF"/>
                </a:solidFill>
                <a:latin typeface="Yu Gothic Medium" panose="020B0500000000000000" pitchFamily="50" charset="-128"/>
                <a:ea typeface="Yu Gothic Medium" panose="020B0500000000000000" pitchFamily="50" charset="-128"/>
              </a:rPr>
              <a:t>5.9%</a:t>
            </a:r>
            <a:endParaRPr sz="900">
              <a:latin typeface="Yu Gothic Medium" panose="020B0500000000000000" pitchFamily="50" charset="-128"/>
              <a:ea typeface="Yu Gothic Medium" panose="020B0500000000000000" pitchFamily="50" charset="-128"/>
            </a:endParaRPr>
          </a:p>
        </p:txBody>
      </p:sp>
      <p:sp>
        <p:nvSpPr>
          <p:cNvPr id="17" name="Google Shape;147;p28">
            <a:extLst>
              <a:ext uri="{FF2B5EF4-FFF2-40B4-BE49-F238E27FC236}">
                <a16:creationId xmlns:a16="http://schemas.microsoft.com/office/drawing/2014/main" id="{AA241B41-5F9B-433E-BB6C-DC3258E2169D}"/>
              </a:ext>
            </a:extLst>
          </p:cNvPr>
          <p:cNvSpPr txBox="1"/>
          <p:nvPr/>
        </p:nvSpPr>
        <p:spPr>
          <a:xfrm>
            <a:off x="5620587" y="2726502"/>
            <a:ext cx="1296488" cy="449703"/>
          </a:xfrm>
          <a:prstGeom prst="rect">
            <a:avLst/>
          </a:prstGeom>
          <a:solidFill>
            <a:srgbClr val="92D050"/>
          </a:solidFill>
          <a:ln>
            <a:noFill/>
          </a:ln>
        </p:spPr>
        <p:txBody>
          <a:bodyPr spcFirstLastPara="1" wrap="square" lIns="59399" tIns="59399" rIns="59399" bIns="59399" anchor="ctr" anchorCtr="0">
            <a:noAutofit/>
          </a:bodyPr>
          <a:lstStyle/>
          <a:p>
            <a:pPr algn="ctr" defTabSz="1069155">
              <a:lnSpc>
                <a:spcPct val="115000"/>
              </a:lnSpc>
              <a:buClr>
                <a:srgbClr val="FFFFFF"/>
              </a:buClr>
              <a:buSzPct val="225000"/>
            </a:pPr>
            <a:r>
              <a:rPr lang="ja" altLang="en-US" sz="900">
                <a:solidFill>
                  <a:srgbClr val="FFFFFF"/>
                </a:solidFill>
                <a:latin typeface="Yu Gothic Medium" panose="020B0500000000000000" pitchFamily="50" charset="-128"/>
                <a:ea typeface="Yu Gothic Medium" panose="020B0500000000000000" pitchFamily="50" charset="-128"/>
              </a:rPr>
              <a:t>ソーシャル</a:t>
            </a:r>
            <a:endParaRPr sz="900">
              <a:latin typeface="Yu Gothic Medium" panose="020B0500000000000000" pitchFamily="50" charset="-128"/>
              <a:ea typeface="Yu Gothic Medium" panose="020B0500000000000000" pitchFamily="50" charset="-128"/>
            </a:endParaRPr>
          </a:p>
          <a:p>
            <a:pPr algn="ctr" defTabSz="1069155">
              <a:lnSpc>
                <a:spcPct val="115000"/>
              </a:lnSpc>
              <a:buClr>
                <a:srgbClr val="FFFFFF"/>
              </a:buClr>
              <a:buSzPct val="225000"/>
            </a:pPr>
            <a:r>
              <a:rPr lang="en-US" altLang="ja" sz="900">
                <a:solidFill>
                  <a:srgbClr val="FFFFFF"/>
                </a:solidFill>
                <a:latin typeface="Yu Gothic Medium" panose="020B0500000000000000" pitchFamily="50" charset="-128"/>
                <a:ea typeface="Yu Gothic Medium" panose="020B0500000000000000" pitchFamily="50" charset="-128"/>
              </a:rPr>
              <a:t>2.8%</a:t>
            </a:r>
            <a:endParaRPr sz="900">
              <a:latin typeface="Yu Gothic Medium" panose="020B0500000000000000" pitchFamily="50" charset="-128"/>
              <a:ea typeface="Yu Gothic Medium" panose="020B0500000000000000" pitchFamily="50" charset="-128"/>
            </a:endParaRPr>
          </a:p>
        </p:txBody>
      </p:sp>
      <p:sp>
        <p:nvSpPr>
          <p:cNvPr id="18" name="Google Shape;148;p28">
            <a:hlinkClick r:id="rId4"/>
            <a:extLst>
              <a:ext uri="{FF2B5EF4-FFF2-40B4-BE49-F238E27FC236}">
                <a16:creationId xmlns:a16="http://schemas.microsoft.com/office/drawing/2014/main" id="{C7152591-15DC-49AE-8FF5-B653DE0FED66}"/>
              </a:ext>
            </a:extLst>
          </p:cNvPr>
          <p:cNvSpPr txBox="1"/>
          <p:nvPr/>
        </p:nvSpPr>
        <p:spPr>
          <a:xfrm>
            <a:off x="6787805" y="6331420"/>
            <a:ext cx="3378823" cy="258458"/>
          </a:xfrm>
          <a:prstGeom prst="rect">
            <a:avLst/>
          </a:prstGeom>
          <a:noFill/>
          <a:ln>
            <a:noFill/>
          </a:ln>
        </p:spPr>
        <p:txBody>
          <a:bodyPr spcFirstLastPara="1" wrap="square" lIns="59399" tIns="59399" rIns="59399" bIns="59399" anchor="ctr" anchorCtr="0">
            <a:spAutoFit/>
          </a:bodyPr>
          <a:lstStyle/>
          <a:p>
            <a:pPr algn="r" defTabSz="1069155">
              <a:buClr>
                <a:srgbClr val="5C5C5C"/>
              </a:buClr>
              <a:buSzPts val="4000"/>
            </a:pPr>
            <a:r>
              <a:rPr lang="en-US" altLang="ja" sz="900" i="1">
                <a:solidFill>
                  <a:srgbClr val="5C5C5C"/>
                </a:solidFill>
                <a:latin typeface="Yu Gothic Medium" panose="020B0500000000000000" pitchFamily="50" charset="-128"/>
                <a:ea typeface="Yu Gothic Medium" panose="020B0500000000000000" pitchFamily="50" charset="-128"/>
              </a:rPr>
              <a:t>https://moz.com/local-search-ranking-factors</a:t>
            </a:r>
            <a:endParaRPr sz="900">
              <a:latin typeface="Yu Gothic Medium" panose="020B0500000000000000" pitchFamily="50" charset="-128"/>
              <a:ea typeface="Yu Gothic Medium" panose="020B0500000000000000" pitchFamily="50" charset="-128"/>
            </a:endParaRPr>
          </a:p>
        </p:txBody>
      </p:sp>
      <p:sp>
        <p:nvSpPr>
          <p:cNvPr id="19" name="Google Shape;149;p28">
            <a:extLst>
              <a:ext uri="{FF2B5EF4-FFF2-40B4-BE49-F238E27FC236}">
                <a16:creationId xmlns:a16="http://schemas.microsoft.com/office/drawing/2014/main" id="{1B11AB2D-A65F-4C77-A667-C88AD1E7F820}"/>
              </a:ext>
            </a:extLst>
          </p:cNvPr>
          <p:cNvSpPr txBox="1"/>
          <p:nvPr/>
        </p:nvSpPr>
        <p:spPr>
          <a:xfrm>
            <a:off x="3816250" y="2193345"/>
            <a:ext cx="4158863" cy="379195"/>
          </a:xfrm>
          <a:prstGeom prst="rect">
            <a:avLst/>
          </a:prstGeom>
          <a:noFill/>
          <a:ln>
            <a:noFill/>
          </a:ln>
        </p:spPr>
        <p:txBody>
          <a:bodyPr spcFirstLastPara="1" wrap="square" lIns="106901" tIns="53436" rIns="106901" bIns="53436" anchor="t" anchorCtr="0">
            <a:noAutofit/>
          </a:bodyPr>
          <a:lstStyle/>
          <a:p>
            <a:pPr algn="ctr" defTabSz="1069155">
              <a:lnSpc>
                <a:spcPct val="150000"/>
              </a:lnSpc>
            </a:pPr>
            <a:r>
              <a:rPr lang="ja" altLang="en-US" sz="900" b="1">
                <a:solidFill>
                  <a:srgbClr val="595959"/>
                </a:solidFill>
                <a:latin typeface="Yu Gothic Medium" panose="020B0500000000000000" pitchFamily="50" charset="-128"/>
                <a:ea typeface="Yu Gothic Medium" panose="020B0500000000000000" pitchFamily="50" charset="-128"/>
              </a:rPr>
              <a:t>ローカルパックのランキング要素</a:t>
            </a:r>
            <a:endParaRPr sz="900" b="1">
              <a:latin typeface="Yu Gothic Medium" panose="020B0500000000000000" pitchFamily="50" charset="-128"/>
              <a:ea typeface="Yu Gothic Medium" panose="020B0500000000000000" pitchFamily="50" charset="-128"/>
            </a:endParaRPr>
          </a:p>
        </p:txBody>
      </p:sp>
    </p:spTree>
    <p:extLst>
      <p:ext uri="{BB962C8B-B14F-4D97-AF65-F5344CB8AC3E}">
        <p14:creationId xmlns:p14="http://schemas.microsoft.com/office/powerpoint/2010/main" val="36800661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a:lnSpc>
                <a:spcPct val="115000"/>
              </a:lnSpc>
              <a:buSzPts val="2100"/>
            </a:pPr>
            <a:r>
              <a:rPr lang="ja-JP" altLang="en-US" sz="2400" b="1" dirty="0">
                <a:solidFill>
                  <a:schemeClr val="tx1"/>
                </a:solidFill>
                <a:latin typeface="Yu Gothic Medium" panose="020B0500000000000000" pitchFamily="50" charset="-128"/>
                <a:ea typeface="Yu Gothic Medium" panose="020B0500000000000000" pitchFamily="50" charset="-128"/>
                <a:cs typeface="Meiryo"/>
                <a:sym typeface="Meiryo"/>
              </a:rPr>
              <a:t>価格</a:t>
            </a:r>
            <a:endParaRPr lang="ja-JP" altLang="en-US" sz="600" b="1" dirty="0">
              <a:solidFill>
                <a:schemeClr val="tx1"/>
              </a:solidFill>
              <a:latin typeface="Yu Gothic Medium" panose="020B0500000000000000" pitchFamily="50" charset="-128"/>
              <a:ea typeface="Yu Gothic Medium" panose="020B0500000000000000" pitchFamily="50" charset="-128"/>
            </a:endParaRPr>
          </a:p>
        </p:txBody>
      </p:sp>
      <p:sp>
        <p:nvSpPr>
          <p:cNvPr id="19" name="Google Shape;777;p45">
            <a:extLst>
              <a:ext uri="{FF2B5EF4-FFF2-40B4-BE49-F238E27FC236}">
                <a16:creationId xmlns:a16="http://schemas.microsoft.com/office/drawing/2014/main" id="{B5FF6197-7FB3-4E98-BF67-1E0BB811EAC5}"/>
              </a:ext>
            </a:extLst>
          </p:cNvPr>
          <p:cNvSpPr/>
          <p:nvPr/>
        </p:nvSpPr>
        <p:spPr>
          <a:xfrm>
            <a:off x="1401239" y="937299"/>
            <a:ext cx="2880000" cy="468000"/>
          </a:xfrm>
          <a:prstGeom prst="rect">
            <a:avLst/>
          </a:prstGeom>
          <a:solidFill>
            <a:schemeClr val="dk1"/>
          </a:solidFill>
          <a:ln>
            <a:noFill/>
          </a:ln>
        </p:spPr>
        <p:txBody>
          <a:bodyPr spcFirstLastPara="1" wrap="square" lIns="91425" tIns="45700" rIns="91425" bIns="45700" anchor="ctr" anchorCtr="0">
            <a:noAutofit/>
          </a:bodyPr>
          <a:lstStyle/>
          <a:p>
            <a:pPr algn="ctr">
              <a:buClr>
                <a:srgbClr val="FFFFFF"/>
              </a:buClr>
              <a:buSzPts val="1517"/>
            </a:pPr>
            <a:r>
              <a:rPr lang="ja-JP" altLang="en-US" sz="1600" b="1" dirty="0">
                <a:solidFill>
                  <a:srgbClr val="FFFFFF"/>
                </a:solidFill>
                <a:latin typeface="Yu Gothic Medium" panose="020B0500000000000000" pitchFamily="50" charset="-128"/>
                <a:ea typeface="Yu Gothic Medium" panose="020B0500000000000000" pitchFamily="50" charset="-128"/>
              </a:rPr>
              <a:t>プラン</a:t>
            </a:r>
            <a:r>
              <a:rPr lang="en-US" altLang="ja-JP" sz="1600" b="1" dirty="0">
                <a:solidFill>
                  <a:srgbClr val="FFFFFF"/>
                </a:solidFill>
                <a:latin typeface="Yu Gothic Medium" panose="020B0500000000000000" pitchFamily="50" charset="-128"/>
                <a:ea typeface="Yu Gothic Medium" panose="020B0500000000000000" pitchFamily="50" charset="-128"/>
              </a:rPr>
              <a:t>A</a:t>
            </a:r>
            <a:r>
              <a:rPr lang="ja-JP" altLang="en-US" sz="1600" b="1" dirty="0">
                <a:solidFill>
                  <a:srgbClr val="FFFFFF"/>
                </a:solidFill>
                <a:latin typeface="Yu Gothic Medium" panose="020B0500000000000000" pitchFamily="50" charset="-128"/>
                <a:ea typeface="Yu Gothic Medium" panose="020B0500000000000000" pitchFamily="50" charset="-128"/>
              </a:rPr>
              <a:t>（時短実現）</a:t>
            </a:r>
            <a:endParaRPr sz="1600" b="1" dirty="0">
              <a:solidFill>
                <a:srgbClr val="FFFFFF"/>
              </a:solidFill>
              <a:latin typeface="Yu Gothic Medium" panose="020B0500000000000000" pitchFamily="50" charset="-128"/>
              <a:ea typeface="Yu Gothic Medium" panose="020B0500000000000000" pitchFamily="50" charset="-128"/>
            </a:endParaRPr>
          </a:p>
        </p:txBody>
      </p:sp>
      <p:sp>
        <p:nvSpPr>
          <p:cNvPr id="20" name="Google Shape;778;p45">
            <a:extLst>
              <a:ext uri="{FF2B5EF4-FFF2-40B4-BE49-F238E27FC236}">
                <a16:creationId xmlns:a16="http://schemas.microsoft.com/office/drawing/2014/main" id="{372FE911-EA39-4CC6-B92D-87A8BC416C93}"/>
              </a:ext>
            </a:extLst>
          </p:cNvPr>
          <p:cNvSpPr/>
          <p:nvPr/>
        </p:nvSpPr>
        <p:spPr>
          <a:xfrm>
            <a:off x="4442751" y="937299"/>
            <a:ext cx="2880000" cy="468000"/>
          </a:xfrm>
          <a:prstGeom prst="rect">
            <a:avLst/>
          </a:prstGeom>
          <a:solidFill>
            <a:schemeClr val="dk1"/>
          </a:solidFill>
          <a:ln>
            <a:noFill/>
          </a:ln>
        </p:spPr>
        <p:txBody>
          <a:bodyPr spcFirstLastPara="1" wrap="square" lIns="91425" tIns="45700" rIns="91425" bIns="45700" anchor="ctr" anchorCtr="0">
            <a:noAutofit/>
          </a:bodyPr>
          <a:lstStyle/>
          <a:p>
            <a:pPr algn="ctr">
              <a:buClr>
                <a:srgbClr val="FFFFFF"/>
              </a:buClr>
              <a:buSzPts val="1517"/>
            </a:pPr>
            <a:r>
              <a:rPr lang="ja-JP" altLang="en-US" sz="1600" b="1" dirty="0">
                <a:solidFill>
                  <a:srgbClr val="FFFFFF"/>
                </a:solidFill>
                <a:latin typeface="Yu Gothic Medium" panose="020B0500000000000000" pitchFamily="50" charset="-128"/>
                <a:ea typeface="Yu Gothic Medium" panose="020B0500000000000000" pitchFamily="50" charset="-128"/>
              </a:rPr>
              <a:t>プラン</a:t>
            </a:r>
            <a:r>
              <a:rPr lang="en-US" altLang="ja-JP" sz="1600" b="1" dirty="0">
                <a:solidFill>
                  <a:srgbClr val="FFFFFF"/>
                </a:solidFill>
                <a:latin typeface="Yu Gothic Medium" panose="020B0500000000000000" pitchFamily="50" charset="-128"/>
                <a:ea typeface="Yu Gothic Medium" panose="020B0500000000000000" pitchFamily="50" charset="-128"/>
              </a:rPr>
              <a:t>B</a:t>
            </a:r>
            <a:r>
              <a:rPr lang="ja-JP" altLang="en-US" sz="1600" b="1" dirty="0">
                <a:solidFill>
                  <a:srgbClr val="FFFFFF"/>
                </a:solidFill>
                <a:latin typeface="Yu Gothic Medium" panose="020B0500000000000000" pitchFamily="50" charset="-128"/>
                <a:ea typeface="Yu Gothic Medium" panose="020B0500000000000000" pitchFamily="50" charset="-128"/>
              </a:rPr>
              <a:t>（時短と集客実現）</a:t>
            </a:r>
            <a:endParaRPr sz="1600" b="1" dirty="0">
              <a:solidFill>
                <a:srgbClr val="FFFFFF"/>
              </a:solidFill>
              <a:latin typeface="Yu Gothic Medium" panose="020B0500000000000000" pitchFamily="50" charset="-128"/>
              <a:ea typeface="Yu Gothic Medium" panose="020B0500000000000000" pitchFamily="50" charset="-128"/>
            </a:endParaRPr>
          </a:p>
        </p:txBody>
      </p:sp>
      <p:sp>
        <p:nvSpPr>
          <p:cNvPr id="21" name="Google Shape;779;p45">
            <a:extLst>
              <a:ext uri="{FF2B5EF4-FFF2-40B4-BE49-F238E27FC236}">
                <a16:creationId xmlns:a16="http://schemas.microsoft.com/office/drawing/2014/main" id="{66535DC1-8AEC-4FB2-BB63-AACF1A9506DB}"/>
              </a:ext>
            </a:extLst>
          </p:cNvPr>
          <p:cNvSpPr/>
          <p:nvPr/>
        </p:nvSpPr>
        <p:spPr>
          <a:xfrm>
            <a:off x="7484263" y="937299"/>
            <a:ext cx="2880000" cy="468000"/>
          </a:xfrm>
          <a:prstGeom prst="rect">
            <a:avLst/>
          </a:prstGeom>
          <a:solidFill>
            <a:schemeClr val="dk1"/>
          </a:solidFill>
          <a:ln>
            <a:noFill/>
          </a:ln>
        </p:spPr>
        <p:txBody>
          <a:bodyPr spcFirstLastPara="1" wrap="square" lIns="91425" tIns="45700" rIns="91425" bIns="45700" anchor="ctr" anchorCtr="0">
            <a:noAutofit/>
          </a:bodyPr>
          <a:lstStyle/>
          <a:p>
            <a:pPr algn="ctr">
              <a:buClr>
                <a:srgbClr val="FFFFFF"/>
              </a:buClr>
              <a:buSzPts val="1517"/>
            </a:pPr>
            <a:r>
              <a:rPr lang="ja-JP" altLang="en-US" sz="1600" b="1" dirty="0">
                <a:solidFill>
                  <a:schemeClr val="bg1"/>
                </a:solidFill>
                <a:latin typeface="Yu Gothic Medium" panose="020B0500000000000000" pitchFamily="50" charset="-128"/>
                <a:ea typeface="Yu Gothic Medium" panose="020B0500000000000000" pitchFamily="50" charset="-128"/>
              </a:rPr>
              <a:t>プラン</a:t>
            </a:r>
            <a:r>
              <a:rPr lang="en-US" altLang="ja-JP" sz="1600" b="1" dirty="0">
                <a:solidFill>
                  <a:schemeClr val="bg1"/>
                </a:solidFill>
                <a:latin typeface="Yu Gothic Medium" panose="020B0500000000000000" pitchFamily="50" charset="-128"/>
                <a:ea typeface="Yu Gothic Medium" panose="020B0500000000000000" pitchFamily="50" charset="-128"/>
              </a:rPr>
              <a:t>C</a:t>
            </a:r>
            <a:r>
              <a:rPr lang="ja-JP" altLang="en-US" sz="1600" b="1" dirty="0">
                <a:solidFill>
                  <a:schemeClr val="bg1"/>
                </a:solidFill>
                <a:latin typeface="Yu Gothic Medium" panose="020B0500000000000000" pitchFamily="50" charset="-128"/>
                <a:ea typeface="Yu Gothic Medium" panose="020B0500000000000000" pitchFamily="50" charset="-128"/>
              </a:rPr>
              <a:t>（</a:t>
            </a:r>
            <a:r>
              <a:rPr kumimoji="1" lang="ja-JP" altLang="en-US" sz="1600" b="1" dirty="0">
                <a:solidFill>
                  <a:schemeClr val="bg1"/>
                </a:solidFill>
                <a:latin typeface="Yu Gothic Medium" panose="020B0500000000000000" pitchFamily="50" charset="-128"/>
                <a:ea typeface="Yu Gothic Medium" panose="020B0500000000000000" pitchFamily="50" charset="-128"/>
              </a:rPr>
              <a:t>完全伴走支援</a:t>
            </a:r>
            <a:r>
              <a:rPr lang="ja-JP" altLang="en-US" sz="1600" b="1" dirty="0">
                <a:solidFill>
                  <a:schemeClr val="bg1"/>
                </a:solidFill>
                <a:latin typeface="Yu Gothic Medium" panose="020B0500000000000000" pitchFamily="50" charset="-128"/>
                <a:ea typeface="Yu Gothic Medium" panose="020B0500000000000000" pitchFamily="50" charset="-128"/>
              </a:rPr>
              <a:t>）</a:t>
            </a:r>
            <a:endParaRPr sz="1600" b="1" dirty="0">
              <a:solidFill>
                <a:schemeClr val="bg1"/>
              </a:solidFill>
              <a:latin typeface="Yu Gothic Medium" panose="020B0500000000000000" pitchFamily="50" charset="-128"/>
              <a:ea typeface="Yu Gothic Medium" panose="020B0500000000000000" pitchFamily="50" charset="-128"/>
            </a:endParaRPr>
          </a:p>
        </p:txBody>
      </p:sp>
      <p:sp>
        <p:nvSpPr>
          <p:cNvPr id="22" name="Google Shape;780;p45">
            <a:extLst>
              <a:ext uri="{FF2B5EF4-FFF2-40B4-BE49-F238E27FC236}">
                <a16:creationId xmlns:a16="http://schemas.microsoft.com/office/drawing/2014/main" id="{99EB178F-EE07-46B0-A1F1-DC5FC2303AFB}"/>
              </a:ext>
            </a:extLst>
          </p:cNvPr>
          <p:cNvSpPr txBox="1"/>
          <p:nvPr/>
        </p:nvSpPr>
        <p:spPr>
          <a:xfrm>
            <a:off x="1401238" y="1495704"/>
            <a:ext cx="2880001" cy="396000"/>
          </a:xfrm>
          <a:prstGeom prst="rect">
            <a:avLst/>
          </a:prstGeom>
          <a:noFill/>
          <a:ln>
            <a:noFill/>
          </a:ln>
        </p:spPr>
        <p:txBody>
          <a:bodyPr spcFirstLastPara="1" wrap="square" lIns="36000" tIns="36000" rIns="36000" bIns="36000" anchor="ctr" anchorCtr="0">
            <a:normAutofit/>
          </a:bodyPr>
          <a:lstStyle/>
          <a:p>
            <a:pPr algn="ctr">
              <a:buClr>
                <a:srgbClr val="1B224C"/>
              </a:buClr>
              <a:buSzPts val="1400"/>
            </a:pPr>
            <a:r>
              <a:rPr lang="ja-JP" altLang="en-US" b="1" dirty="0">
                <a:solidFill>
                  <a:srgbClr val="1B224C"/>
                </a:solidFill>
                <a:latin typeface="Yu Gothic Medium" panose="020B0500000000000000" pitchFamily="50" charset="-128"/>
                <a:ea typeface="Yu Gothic Medium" panose="020B0500000000000000" pitchFamily="50" charset="-128"/>
              </a:rPr>
              <a:t>システムのみ使用</a:t>
            </a:r>
            <a:endParaRPr b="1" dirty="0">
              <a:solidFill>
                <a:srgbClr val="1B224C"/>
              </a:solidFill>
              <a:latin typeface="Yu Gothic Medium" panose="020B0500000000000000" pitchFamily="50" charset="-128"/>
              <a:ea typeface="Yu Gothic Medium" panose="020B0500000000000000" pitchFamily="50" charset="-128"/>
            </a:endParaRPr>
          </a:p>
        </p:txBody>
      </p:sp>
      <p:sp>
        <p:nvSpPr>
          <p:cNvPr id="23" name="Google Shape;781;p45">
            <a:extLst>
              <a:ext uri="{FF2B5EF4-FFF2-40B4-BE49-F238E27FC236}">
                <a16:creationId xmlns:a16="http://schemas.microsoft.com/office/drawing/2014/main" id="{182657DB-FD26-4917-976D-F02035D1A529}"/>
              </a:ext>
            </a:extLst>
          </p:cNvPr>
          <p:cNvSpPr txBox="1"/>
          <p:nvPr/>
        </p:nvSpPr>
        <p:spPr>
          <a:xfrm>
            <a:off x="4442748" y="1495704"/>
            <a:ext cx="2880000" cy="396000"/>
          </a:xfrm>
          <a:prstGeom prst="rect">
            <a:avLst/>
          </a:prstGeom>
          <a:noFill/>
          <a:ln>
            <a:noFill/>
          </a:ln>
        </p:spPr>
        <p:txBody>
          <a:bodyPr spcFirstLastPara="1" wrap="square" lIns="36000" tIns="36000" rIns="36000" bIns="36000" anchor="ctr" anchorCtr="0">
            <a:normAutofit fontScale="92500" lnSpcReduction="20000"/>
          </a:bodyPr>
          <a:lstStyle/>
          <a:p>
            <a:pPr algn="ctr">
              <a:buClr>
                <a:srgbClr val="1B224C"/>
              </a:buClr>
              <a:buSzPct val="100000"/>
            </a:pPr>
            <a:r>
              <a:rPr lang="ja-JP" altLang="en-US" b="1" dirty="0">
                <a:solidFill>
                  <a:srgbClr val="1B224C"/>
                </a:solidFill>
                <a:latin typeface="Yu Gothic Medium" panose="020B0500000000000000" pitchFamily="50" charset="-128"/>
                <a:ea typeface="Yu Gothic Medium" panose="020B0500000000000000" pitchFamily="50" charset="-128"/>
              </a:rPr>
              <a:t>システム</a:t>
            </a:r>
            <a:endParaRPr lang="en-US" altLang="ja-JP" b="1" dirty="0">
              <a:solidFill>
                <a:srgbClr val="1B224C"/>
              </a:solidFill>
              <a:latin typeface="Yu Gothic Medium" panose="020B0500000000000000" pitchFamily="50" charset="-128"/>
              <a:ea typeface="Yu Gothic Medium" panose="020B0500000000000000" pitchFamily="50" charset="-128"/>
            </a:endParaRPr>
          </a:p>
          <a:p>
            <a:pPr algn="ctr">
              <a:buClr>
                <a:srgbClr val="1B224C"/>
              </a:buClr>
              <a:buSzPct val="100000"/>
            </a:pPr>
            <a:r>
              <a:rPr lang="ja-JP" altLang="en-US" b="1" dirty="0">
                <a:solidFill>
                  <a:srgbClr val="1B224C"/>
                </a:solidFill>
                <a:latin typeface="Yu Gothic Medium" panose="020B0500000000000000" pitchFamily="50" charset="-128"/>
                <a:ea typeface="Yu Gothic Medium" panose="020B0500000000000000" pitchFamily="50" charset="-128"/>
              </a:rPr>
              <a:t>アクセス増加</a:t>
            </a:r>
            <a:endParaRPr b="1" dirty="0">
              <a:solidFill>
                <a:srgbClr val="1B224C"/>
              </a:solidFill>
              <a:latin typeface="Yu Gothic Medium" panose="020B0500000000000000" pitchFamily="50" charset="-128"/>
              <a:ea typeface="Yu Gothic Medium" panose="020B0500000000000000" pitchFamily="50" charset="-128"/>
            </a:endParaRPr>
          </a:p>
        </p:txBody>
      </p:sp>
      <p:sp>
        <p:nvSpPr>
          <p:cNvPr id="24" name="Google Shape;782;p45">
            <a:extLst>
              <a:ext uri="{FF2B5EF4-FFF2-40B4-BE49-F238E27FC236}">
                <a16:creationId xmlns:a16="http://schemas.microsoft.com/office/drawing/2014/main" id="{F6934005-2C07-42A6-BEA1-CCAAEF8DEA7E}"/>
              </a:ext>
            </a:extLst>
          </p:cNvPr>
          <p:cNvSpPr txBox="1"/>
          <p:nvPr/>
        </p:nvSpPr>
        <p:spPr>
          <a:xfrm>
            <a:off x="7466005" y="1405300"/>
            <a:ext cx="2916515" cy="574459"/>
          </a:xfrm>
          <a:prstGeom prst="rect">
            <a:avLst/>
          </a:prstGeom>
          <a:noFill/>
          <a:ln>
            <a:noFill/>
          </a:ln>
        </p:spPr>
        <p:txBody>
          <a:bodyPr spcFirstLastPara="1" wrap="square" lIns="36000" tIns="36000" rIns="36000" bIns="36000" anchor="ctr" anchorCtr="0">
            <a:normAutofit fontScale="92500" lnSpcReduction="20000"/>
          </a:bodyPr>
          <a:lstStyle/>
          <a:p>
            <a:pPr algn="ctr">
              <a:buClr>
                <a:srgbClr val="1B224C"/>
              </a:buClr>
              <a:buSzPts val="1400"/>
            </a:pPr>
            <a:r>
              <a:rPr lang="ja-JP" altLang="en-US" b="1" dirty="0">
                <a:solidFill>
                  <a:srgbClr val="1B224C"/>
                </a:solidFill>
                <a:latin typeface="Yu Gothic Medium" panose="020B0500000000000000" pitchFamily="50" charset="-128"/>
                <a:ea typeface="Yu Gothic Medium" panose="020B0500000000000000" pitchFamily="50" charset="-128"/>
              </a:rPr>
              <a:t>システム</a:t>
            </a:r>
            <a:endParaRPr lang="en-US" altLang="ja-JP" b="1" dirty="0">
              <a:solidFill>
                <a:srgbClr val="1B224C"/>
              </a:solidFill>
              <a:latin typeface="Yu Gothic Medium" panose="020B0500000000000000" pitchFamily="50" charset="-128"/>
              <a:ea typeface="Yu Gothic Medium" panose="020B0500000000000000" pitchFamily="50" charset="-128"/>
            </a:endParaRPr>
          </a:p>
          <a:p>
            <a:pPr algn="ctr">
              <a:buClr>
                <a:srgbClr val="1B224C"/>
              </a:buClr>
              <a:buSzPts val="1400"/>
            </a:pPr>
            <a:r>
              <a:rPr lang="ja-JP" altLang="en-US" b="1" dirty="0">
                <a:solidFill>
                  <a:srgbClr val="1B224C"/>
                </a:solidFill>
                <a:latin typeface="Yu Gothic Medium" panose="020B0500000000000000" pitchFamily="50" charset="-128"/>
                <a:ea typeface="Yu Gothic Medium" panose="020B0500000000000000" pitchFamily="50" charset="-128"/>
              </a:rPr>
              <a:t>アクセス増加</a:t>
            </a:r>
            <a:endParaRPr lang="en-US" altLang="ja-JP" b="1" dirty="0">
              <a:solidFill>
                <a:srgbClr val="1B224C"/>
              </a:solidFill>
              <a:latin typeface="Yu Gothic Medium" panose="020B0500000000000000" pitchFamily="50" charset="-128"/>
              <a:ea typeface="Yu Gothic Medium" panose="020B0500000000000000" pitchFamily="50" charset="-128"/>
            </a:endParaRPr>
          </a:p>
          <a:p>
            <a:pPr algn="ctr">
              <a:buClr>
                <a:srgbClr val="1B224C"/>
              </a:buClr>
              <a:buSzPts val="1400"/>
            </a:pPr>
            <a:r>
              <a:rPr lang="ja-JP" altLang="en-US" b="1" dirty="0">
                <a:solidFill>
                  <a:srgbClr val="1B224C"/>
                </a:solidFill>
                <a:latin typeface="Yu Gothic Medium" panose="020B0500000000000000" pitchFamily="50" charset="-128"/>
                <a:ea typeface="Yu Gothic Medium" panose="020B0500000000000000" pitchFamily="50" charset="-128"/>
              </a:rPr>
              <a:t>月次会議</a:t>
            </a:r>
            <a:endParaRPr b="1" dirty="0">
              <a:solidFill>
                <a:srgbClr val="1B224C"/>
              </a:solidFill>
              <a:latin typeface="Yu Gothic Medium" panose="020B0500000000000000" pitchFamily="50" charset="-128"/>
              <a:ea typeface="Yu Gothic Medium" panose="020B0500000000000000" pitchFamily="50" charset="-128"/>
            </a:endParaRPr>
          </a:p>
        </p:txBody>
      </p:sp>
      <p:sp>
        <p:nvSpPr>
          <p:cNvPr id="25" name="Google Shape;783;p45">
            <a:extLst>
              <a:ext uri="{FF2B5EF4-FFF2-40B4-BE49-F238E27FC236}">
                <a16:creationId xmlns:a16="http://schemas.microsoft.com/office/drawing/2014/main" id="{9BC99945-22F6-4CA6-885D-78C51482099F}"/>
              </a:ext>
            </a:extLst>
          </p:cNvPr>
          <p:cNvSpPr txBox="1"/>
          <p:nvPr/>
        </p:nvSpPr>
        <p:spPr>
          <a:xfrm>
            <a:off x="1401238" y="1893439"/>
            <a:ext cx="2880001" cy="540000"/>
          </a:xfrm>
          <a:prstGeom prst="rect">
            <a:avLst/>
          </a:prstGeom>
          <a:noFill/>
          <a:ln>
            <a:noFill/>
          </a:ln>
        </p:spPr>
        <p:txBody>
          <a:bodyPr spcFirstLastPara="1" wrap="square" lIns="36000" tIns="36000" rIns="36000" bIns="36000" anchor="ctr" anchorCtr="0">
            <a:normAutofit/>
          </a:bodyPr>
          <a:lstStyle/>
          <a:p>
            <a:pPr algn="ctr">
              <a:buClr>
                <a:srgbClr val="1B224C"/>
              </a:buClr>
              <a:buSzPts val="2400"/>
            </a:pPr>
            <a:r>
              <a:rPr lang="en-US" altLang="ja-JP" sz="2400" b="1" dirty="0">
                <a:solidFill>
                  <a:srgbClr val="1B224C"/>
                </a:solidFill>
                <a:latin typeface="Yu Gothic Medium" panose="020B0500000000000000" pitchFamily="50" charset="-128"/>
                <a:ea typeface="Yu Gothic Medium" panose="020B0500000000000000" pitchFamily="50" charset="-128"/>
              </a:rPr>
              <a:t>2,980</a:t>
            </a:r>
            <a:r>
              <a:rPr lang="ja-JP" altLang="en-US" sz="2400" b="1" dirty="0">
                <a:solidFill>
                  <a:srgbClr val="1B224C"/>
                </a:solidFill>
                <a:latin typeface="Yu Gothic Medium" panose="020B0500000000000000" pitchFamily="50" charset="-128"/>
                <a:ea typeface="Yu Gothic Medium" panose="020B0500000000000000" pitchFamily="50" charset="-128"/>
              </a:rPr>
              <a:t>円</a:t>
            </a:r>
            <a:r>
              <a:rPr lang="en-US" altLang="ja-JP" sz="1800" b="1" dirty="0">
                <a:solidFill>
                  <a:srgbClr val="1B224C"/>
                </a:solidFill>
                <a:latin typeface="Yu Gothic Medium" panose="020B0500000000000000" pitchFamily="50" charset="-128"/>
                <a:ea typeface="Yu Gothic Medium" panose="020B0500000000000000" pitchFamily="50" charset="-128"/>
              </a:rPr>
              <a:t>/</a:t>
            </a:r>
            <a:r>
              <a:rPr lang="ja-JP" altLang="en-US" sz="1800" b="1" dirty="0">
                <a:solidFill>
                  <a:srgbClr val="1B224C"/>
                </a:solidFill>
                <a:latin typeface="Yu Gothic Medium" panose="020B0500000000000000" pitchFamily="50" charset="-128"/>
                <a:ea typeface="Yu Gothic Medium" panose="020B0500000000000000" pitchFamily="50" charset="-128"/>
              </a:rPr>
              <a:t>月</a:t>
            </a:r>
            <a:r>
              <a:rPr lang="en-US" altLang="ja-JP" sz="1800" b="1" dirty="0">
                <a:solidFill>
                  <a:srgbClr val="1B224C"/>
                </a:solidFill>
                <a:latin typeface="Yu Gothic Medium" panose="020B0500000000000000" pitchFamily="50" charset="-128"/>
                <a:ea typeface="Yu Gothic Medium" panose="020B0500000000000000" pitchFamily="50" charset="-128"/>
              </a:rPr>
              <a:t>〜(</a:t>
            </a:r>
            <a:r>
              <a:rPr lang="ja-JP" altLang="en-US" sz="1800" b="1" dirty="0">
                <a:solidFill>
                  <a:srgbClr val="1B224C"/>
                </a:solidFill>
                <a:latin typeface="Yu Gothic Medium" panose="020B0500000000000000" pitchFamily="50" charset="-128"/>
                <a:ea typeface="Yu Gothic Medium" panose="020B0500000000000000" pitchFamily="50" charset="-128"/>
              </a:rPr>
              <a:t>税抜）</a:t>
            </a:r>
            <a:endParaRPr dirty="0">
              <a:latin typeface="Yu Gothic Medium" panose="020B0500000000000000" pitchFamily="50" charset="-128"/>
              <a:ea typeface="Yu Gothic Medium" panose="020B0500000000000000" pitchFamily="50" charset="-128"/>
            </a:endParaRPr>
          </a:p>
        </p:txBody>
      </p:sp>
      <p:sp>
        <p:nvSpPr>
          <p:cNvPr id="26" name="Google Shape;784;p45">
            <a:extLst>
              <a:ext uri="{FF2B5EF4-FFF2-40B4-BE49-F238E27FC236}">
                <a16:creationId xmlns:a16="http://schemas.microsoft.com/office/drawing/2014/main" id="{29C30DF8-3223-4F3C-A353-A8C22A5F3AB1}"/>
              </a:ext>
            </a:extLst>
          </p:cNvPr>
          <p:cNvSpPr txBox="1"/>
          <p:nvPr/>
        </p:nvSpPr>
        <p:spPr>
          <a:xfrm>
            <a:off x="4442748" y="1893439"/>
            <a:ext cx="2880000" cy="540000"/>
          </a:xfrm>
          <a:prstGeom prst="rect">
            <a:avLst/>
          </a:prstGeom>
          <a:noFill/>
          <a:ln>
            <a:noFill/>
          </a:ln>
        </p:spPr>
        <p:txBody>
          <a:bodyPr spcFirstLastPara="1" wrap="square" lIns="36000" tIns="36000" rIns="36000" bIns="36000" anchor="ctr" anchorCtr="0">
            <a:normAutofit/>
          </a:bodyPr>
          <a:lstStyle/>
          <a:p>
            <a:pPr algn="ctr">
              <a:buClr>
                <a:srgbClr val="1B224C"/>
              </a:buClr>
              <a:buSzPts val="2400"/>
            </a:pPr>
            <a:r>
              <a:rPr lang="en-US" altLang="ja-JP" sz="2400" b="1" dirty="0">
                <a:solidFill>
                  <a:srgbClr val="1B224C"/>
                </a:solidFill>
                <a:latin typeface="Yu Gothic Medium" panose="020B0500000000000000" pitchFamily="50" charset="-128"/>
                <a:ea typeface="Yu Gothic Medium" panose="020B0500000000000000" pitchFamily="50" charset="-128"/>
              </a:rPr>
              <a:t>14,500</a:t>
            </a:r>
            <a:r>
              <a:rPr lang="ja-JP" altLang="en-US" sz="2400" b="1" dirty="0">
                <a:solidFill>
                  <a:srgbClr val="1B224C"/>
                </a:solidFill>
                <a:latin typeface="Yu Gothic Medium" panose="020B0500000000000000" pitchFamily="50" charset="-128"/>
                <a:ea typeface="Yu Gothic Medium" panose="020B0500000000000000" pitchFamily="50" charset="-128"/>
              </a:rPr>
              <a:t>円</a:t>
            </a:r>
            <a:r>
              <a:rPr lang="en-US" altLang="ja-JP" sz="1800" b="1" dirty="0">
                <a:solidFill>
                  <a:srgbClr val="1B224C"/>
                </a:solidFill>
                <a:latin typeface="Yu Gothic Medium" panose="020B0500000000000000" pitchFamily="50" charset="-128"/>
                <a:ea typeface="Yu Gothic Medium" panose="020B0500000000000000" pitchFamily="50" charset="-128"/>
              </a:rPr>
              <a:t>/</a:t>
            </a:r>
            <a:r>
              <a:rPr lang="ja-JP" altLang="en-US" sz="1800" b="1" dirty="0">
                <a:solidFill>
                  <a:srgbClr val="1B224C"/>
                </a:solidFill>
                <a:latin typeface="Yu Gothic Medium" panose="020B0500000000000000" pitchFamily="50" charset="-128"/>
                <a:ea typeface="Yu Gothic Medium" panose="020B0500000000000000" pitchFamily="50" charset="-128"/>
              </a:rPr>
              <a:t>月</a:t>
            </a:r>
            <a:r>
              <a:rPr lang="en-US" altLang="ja-JP" sz="1800" b="1" dirty="0">
                <a:solidFill>
                  <a:srgbClr val="1B224C"/>
                </a:solidFill>
                <a:latin typeface="Yu Gothic Medium" panose="020B0500000000000000" pitchFamily="50" charset="-128"/>
                <a:ea typeface="Yu Gothic Medium" panose="020B0500000000000000" pitchFamily="50" charset="-128"/>
              </a:rPr>
              <a:t>〜</a:t>
            </a:r>
            <a:r>
              <a:rPr lang="ja-JP" altLang="en-US" sz="1800" b="1" dirty="0">
                <a:solidFill>
                  <a:srgbClr val="1B224C"/>
                </a:solidFill>
                <a:latin typeface="Yu Gothic Medium" panose="020B0500000000000000" pitchFamily="50" charset="-128"/>
                <a:ea typeface="Yu Gothic Medium" panose="020B0500000000000000" pitchFamily="50" charset="-128"/>
              </a:rPr>
              <a:t>（税抜）</a:t>
            </a:r>
            <a:endParaRPr lang="en-US" altLang="ja-JP" sz="1800" b="1" dirty="0">
              <a:solidFill>
                <a:srgbClr val="1B224C"/>
              </a:solidFill>
              <a:latin typeface="Yu Gothic Medium" panose="020B0500000000000000" pitchFamily="50" charset="-128"/>
              <a:ea typeface="Yu Gothic Medium" panose="020B0500000000000000" pitchFamily="50" charset="-128"/>
            </a:endParaRPr>
          </a:p>
        </p:txBody>
      </p:sp>
      <p:sp>
        <p:nvSpPr>
          <p:cNvPr id="27" name="Google Shape;785;p45">
            <a:extLst>
              <a:ext uri="{FF2B5EF4-FFF2-40B4-BE49-F238E27FC236}">
                <a16:creationId xmlns:a16="http://schemas.microsoft.com/office/drawing/2014/main" id="{94CC1610-3697-4FF2-8BDF-3A1E6407A339}"/>
              </a:ext>
            </a:extLst>
          </p:cNvPr>
          <p:cNvSpPr txBox="1"/>
          <p:nvPr/>
        </p:nvSpPr>
        <p:spPr>
          <a:xfrm>
            <a:off x="7484259" y="1893439"/>
            <a:ext cx="2880000" cy="540000"/>
          </a:xfrm>
          <a:prstGeom prst="rect">
            <a:avLst/>
          </a:prstGeom>
          <a:noFill/>
          <a:ln>
            <a:noFill/>
          </a:ln>
        </p:spPr>
        <p:txBody>
          <a:bodyPr spcFirstLastPara="1" wrap="square" lIns="36000" tIns="36000" rIns="36000" bIns="36000" anchor="ctr" anchorCtr="0">
            <a:normAutofit/>
          </a:bodyPr>
          <a:lstStyle/>
          <a:p>
            <a:pPr algn="ctr">
              <a:buClr>
                <a:srgbClr val="1B224C"/>
              </a:buClr>
              <a:buSzPts val="2400"/>
            </a:pPr>
            <a:r>
              <a:rPr lang="en-US" altLang="ja-JP" sz="2400" b="1" dirty="0">
                <a:solidFill>
                  <a:srgbClr val="1B224C"/>
                </a:solidFill>
                <a:latin typeface="Yu Gothic Medium" panose="020B0500000000000000" pitchFamily="50" charset="-128"/>
                <a:ea typeface="Yu Gothic Medium" panose="020B0500000000000000" pitchFamily="50" charset="-128"/>
              </a:rPr>
              <a:t>50,000</a:t>
            </a:r>
            <a:r>
              <a:rPr lang="en-US" altLang="ja-JP" sz="1800" b="1" dirty="0">
                <a:solidFill>
                  <a:srgbClr val="1B224C"/>
                </a:solidFill>
                <a:latin typeface="Yu Gothic Medium" panose="020B0500000000000000" pitchFamily="50" charset="-128"/>
                <a:ea typeface="Yu Gothic Medium" panose="020B0500000000000000" pitchFamily="50" charset="-128"/>
              </a:rPr>
              <a:t>/</a:t>
            </a:r>
            <a:r>
              <a:rPr lang="ja-JP" altLang="en-US" sz="1800" b="1" dirty="0">
                <a:solidFill>
                  <a:srgbClr val="1B224C"/>
                </a:solidFill>
                <a:latin typeface="Yu Gothic Medium" panose="020B0500000000000000" pitchFamily="50" charset="-128"/>
                <a:ea typeface="Yu Gothic Medium" panose="020B0500000000000000" pitchFamily="50" charset="-128"/>
              </a:rPr>
              <a:t>月</a:t>
            </a:r>
            <a:r>
              <a:rPr lang="en-US" altLang="ja-JP" sz="1800" b="1" dirty="0">
                <a:solidFill>
                  <a:srgbClr val="1B224C"/>
                </a:solidFill>
                <a:latin typeface="Yu Gothic Medium" panose="020B0500000000000000" pitchFamily="50" charset="-128"/>
                <a:ea typeface="Yu Gothic Medium" panose="020B0500000000000000" pitchFamily="50" charset="-128"/>
              </a:rPr>
              <a:t>〜</a:t>
            </a:r>
            <a:r>
              <a:rPr lang="ja-JP" altLang="en-US" sz="1800" b="1" dirty="0">
                <a:solidFill>
                  <a:srgbClr val="1B224C"/>
                </a:solidFill>
                <a:latin typeface="Yu Gothic Medium" panose="020B0500000000000000" pitchFamily="50" charset="-128"/>
                <a:ea typeface="Yu Gothic Medium" panose="020B0500000000000000" pitchFamily="50" charset="-128"/>
              </a:rPr>
              <a:t>（税抜）</a:t>
            </a:r>
            <a:endParaRPr dirty="0">
              <a:latin typeface="Yu Gothic Medium" panose="020B0500000000000000" pitchFamily="50" charset="-128"/>
              <a:ea typeface="Yu Gothic Medium" panose="020B0500000000000000" pitchFamily="50" charset="-128"/>
            </a:endParaRPr>
          </a:p>
        </p:txBody>
      </p:sp>
      <p:sp>
        <p:nvSpPr>
          <p:cNvPr id="28" name="Google Shape;786;p45">
            <a:extLst>
              <a:ext uri="{FF2B5EF4-FFF2-40B4-BE49-F238E27FC236}">
                <a16:creationId xmlns:a16="http://schemas.microsoft.com/office/drawing/2014/main" id="{E22C971F-E2C1-4DB3-B9D3-52FEEF770D0C}"/>
              </a:ext>
            </a:extLst>
          </p:cNvPr>
          <p:cNvSpPr/>
          <p:nvPr/>
        </p:nvSpPr>
        <p:spPr>
          <a:xfrm>
            <a:off x="1401239" y="2322175"/>
            <a:ext cx="2879999" cy="1651684"/>
          </a:xfrm>
          <a:prstGeom prst="rect">
            <a:avLst/>
          </a:prstGeom>
          <a:solidFill>
            <a:srgbClr val="F2F2F2"/>
          </a:solidFill>
          <a:ln>
            <a:noFill/>
          </a:ln>
        </p:spPr>
        <p:txBody>
          <a:bodyPr spcFirstLastPara="1" wrap="square" lIns="195000" tIns="117000" rIns="117000" bIns="156000" anchor="t" anchorCtr="0">
            <a:spAutoFit/>
          </a:bodyPr>
          <a:lstStyle/>
          <a:p>
            <a:pPr marL="179992" indent="-179992">
              <a:lnSpc>
                <a:spcPct val="150000"/>
              </a:lnSpc>
              <a:buClr>
                <a:srgbClr val="1B224C"/>
              </a:buClr>
              <a:buSzPts val="1192"/>
              <a:buFont typeface="Noto Sans Symbols"/>
              <a:buChar char="●"/>
            </a:pPr>
            <a:r>
              <a:rPr lang="ja-JP" altLang="en-US" sz="1192" dirty="0">
                <a:solidFill>
                  <a:srgbClr val="1B224C"/>
                </a:solidFill>
                <a:latin typeface="游ゴシック" panose="020B0400000000000000" pitchFamily="50" charset="-128"/>
                <a:ea typeface="游ゴシック" panose="020B0400000000000000" pitchFamily="50" charset="-128"/>
              </a:rPr>
              <a:t>予約投稿・複数店の一括投稿</a:t>
            </a:r>
          </a:p>
          <a:p>
            <a:pPr marL="179992" indent="-179992">
              <a:lnSpc>
                <a:spcPct val="150000"/>
              </a:lnSpc>
              <a:buClr>
                <a:srgbClr val="1B224C"/>
              </a:buClr>
              <a:buSzPts val="1192"/>
              <a:buFont typeface="Noto Sans Symbols"/>
              <a:buChar char="●"/>
            </a:pPr>
            <a:r>
              <a:rPr lang="ja-JP" altLang="en-US" sz="1192" dirty="0">
                <a:solidFill>
                  <a:srgbClr val="1B224C"/>
                </a:solidFill>
                <a:latin typeface="游ゴシック" panose="020B0400000000000000" pitchFamily="50" charset="-128"/>
                <a:ea typeface="游ゴシック" panose="020B0400000000000000" pitchFamily="50" charset="-128"/>
              </a:rPr>
              <a:t>順位計測</a:t>
            </a:r>
          </a:p>
          <a:p>
            <a:pPr marL="179992" indent="-179992">
              <a:lnSpc>
                <a:spcPct val="150000"/>
              </a:lnSpc>
              <a:buClr>
                <a:srgbClr val="1B224C"/>
              </a:buClr>
              <a:buSzPts val="1192"/>
              <a:buFont typeface="Noto Sans Symbols"/>
              <a:buChar char="●"/>
            </a:pPr>
            <a:r>
              <a:rPr lang="ja-JP" altLang="en-US" sz="1192" dirty="0">
                <a:solidFill>
                  <a:srgbClr val="1B224C"/>
                </a:solidFill>
                <a:latin typeface="游ゴシック" panose="020B0400000000000000" pitchFamily="50" charset="-128"/>
                <a:ea typeface="游ゴシック" panose="020B0400000000000000" pitchFamily="50" charset="-128"/>
              </a:rPr>
              <a:t>検索結果プレビュー機能</a:t>
            </a:r>
          </a:p>
          <a:p>
            <a:pPr marL="179992" indent="-179992">
              <a:lnSpc>
                <a:spcPct val="150000"/>
              </a:lnSpc>
              <a:buClr>
                <a:srgbClr val="1B224C"/>
              </a:buClr>
              <a:buSzPts val="1192"/>
              <a:buFont typeface="Noto Sans Symbols"/>
              <a:buChar char="●"/>
            </a:pPr>
            <a:r>
              <a:rPr lang="ja-JP" altLang="en-US" sz="1192" dirty="0">
                <a:solidFill>
                  <a:srgbClr val="1B224C"/>
                </a:solidFill>
                <a:latin typeface="游ゴシック" panose="020B0400000000000000" pitchFamily="50" charset="-128"/>
                <a:ea typeface="游ゴシック" panose="020B0400000000000000" pitchFamily="50" charset="-128"/>
              </a:rPr>
              <a:t>競合店舗比較</a:t>
            </a:r>
          </a:p>
          <a:p>
            <a:pPr marL="179992" indent="-179992">
              <a:lnSpc>
                <a:spcPct val="150000"/>
              </a:lnSpc>
              <a:buClr>
                <a:srgbClr val="1B224C"/>
              </a:buClr>
              <a:buSzPts val="1192"/>
              <a:buFont typeface="Noto Sans Symbols"/>
              <a:buChar char="●"/>
            </a:pPr>
            <a:r>
              <a:rPr lang="ja-JP" altLang="en-US" sz="1192" dirty="0">
                <a:solidFill>
                  <a:srgbClr val="1B224C"/>
                </a:solidFill>
                <a:latin typeface="游ゴシック" panose="020B0400000000000000" pitchFamily="50" charset="-128"/>
                <a:ea typeface="游ゴシック" panose="020B0400000000000000" pitchFamily="50" charset="-128"/>
              </a:rPr>
              <a:t>口コミの収集（</a:t>
            </a:r>
            <a:r>
              <a:rPr lang="en-US" altLang="ja-JP" sz="1192" dirty="0">
                <a:solidFill>
                  <a:srgbClr val="1B224C"/>
                </a:solidFill>
                <a:latin typeface="游ゴシック" panose="020B0400000000000000" pitchFamily="50" charset="-128"/>
                <a:ea typeface="游ゴシック" panose="020B0400000000000000" pitchFamily="50" charset="-128"/>
              </a:rPr>
              <a:t>SMS</a:t>
            </a:r>
            <a:r>
              <a:rPr lang="ja-JP" altLang="en-US" sz="1192" dirty="0">
                <a:solidFill>
                  <a:srgbClr val="1B224C"/>
                </a:solidFill>
                <a:latin typeface="游ゴシック" panose="020B0400000000000000" pitchFamily="50" charset="-128"/>
                <a:ea typeface="游ゴシック" panose="020B0400000000000000" pitchFamily="50" charset="-128"/>
              </a:rPr>
              <a:t>メール別途）</a:t>
            </a:r>
          </a:p>
        </p:txBody>
      </p:sp>
      <p:sp>
        <p:nvSpPr>
          <p:cNvPr id="29" name="Google Shape;787;p45">
            <a:extLst>
              <a:ext uri="{FF2B5EF4-FFF2-40B4-BE49-F238E27FC236}">
                <a16:creationId xmlns:a16="http://schemas.microsoft.com/office/drawing/2014/main" id="{DF66205C-8243-4100-8370-06006266723D}"/>
              </a:ext>
            </a:extLst>
          </p:cNvPr>
          <p:cNvSpPr/>
          <p:nvPr/>
        </p:nvSpPr>
        <p:spPr>
          <a:xfrm>
            <a:off x="4442754" y="2322178"/>
            <a:ext cx="2879999" cy="2477294"/>
          </a:xfrm>
          <a:prstGeom prst="rect">
            <a:avLst/>
          </a:prstGeom>
          <a:solidFill>
            <a:srgbClr val="F2F2F2"/>
          </a:solidFill>
          <a:ln>
            <a:noFill/>
          </a:ln>
        </p:spPr>
        <p:txBody>
          <a:bodyPr spcFirstLastPara="1" wrap="square" lIns="195000" tIns="117000" rIns="117000" bIns="156000" anchor="t" anchorCtr="0">
            <a:spAutoFit/>
          </a:bodyPr>
          <a:lstStyle/>
          <a:p>
            <a:pPr marL="179992" indent="-179992">
              <a:lnSpc>
                <a:spcPct val="150000"/>
              </a:lnSpc>
              <a:buClr>
                <a:srgbClr val="1B224C"/>
              </a:buClr>
              <a:buSzPts val="1192"/>
              <a:buFont typeface="Noto Sans Symbols"/>
              <a:buChar char="●"/>
            </a:pPr>
            <a:r>
              <a:rPr lang="ja-JP" altLang="en-US" sz="1192" dirty="0">
                <a:solidFill>
                  <a:srgbClr val="1B224C"/>
                </a:solidFill>
                <a:latin typeface="游ゴシック" panose="020B0400000000000000" pitchFamily="50" charset="-128"/>
                <a:ea typeface="游ゴシック" panose="020B0400000000000000" pitchFamily="50" charset="-128"/>
              </a:rPr>
              <a:t>予約投稿・複数店の一括投稿</a:t>
            </a:r>
          </a:p>
          <a:p>
            <a:pPr marL="179992" indent="-179992">
              <a:lnSpc>
                <a:spcPct val="150000"/>
              </a:lnSpc>
              <a:buClr>
                <a:srgbClr val="1B224C"/>
              </a:buClr>
              <a:buSzPts val="1192"/>
              <a:buFont typeface="Noto Sans Symbols"/>
              <a:buChar char="●"/>
            </a:pPr>
            <a:r>
              <a:rPr lang="ja-JP" altLang="en-US" sz="1192" dirty="0">
                <a:solidFill>
                  <a:srgbClr val="1B224C"/>
                </a:solidFill>
                <a:latin typeface="游ゴシック" panose="020B0400000000000000" pitchFamily="50" charset="-128"/>
                <a:ea typeface="游ゴシック" panose="020B0400000000000000" pitchFamily="50" charset="-128"/>
              </a:rPr>
              <a:t>順位計測</a:t>
            </a:r>
          </a:p>
          <a:p>
            <a:pPr marL="179992" indent="-179992">
              <a:lnSpc>
                <a:spcPct val="150000"/>
              </a:lnSpc>
              <a:buClr>
                <a:srgbClr val="1B224C"/>
              </a:buClr>
              <a:buSzPts val="1192"/>
              <a:buFont typeface="Noto Sans Symbols"/>
              <a:buChar char="●"/>
            </a:pPr>
            <a:r>
              <a:rPr lang="ja-JP" altLang="en-US" sz="1192" dirty="0">
                <a:solidFill>
                  <a:srgbClr val="1B224C"/>
                </a:solidFill>
                <a:latin typeface="游ゴシック" panose="020B0400000000000000" pitchFamily="50" charset="-128"/>
                <a:ea typeface="游ゴシック" panose="020B0400000000000000" pitchFamily="50" charset="-128"/>
              </a:rPr>
              <a:t>検索結果プレビュー機能</a:t>
            </a:r>
          </a:p>
          <a:p>
            <a:pPr marL="179992" indent="-179992">
              <a:lnSpc>
                <a:spcPct val="150000"/>
              </a:lnSpc>
              <a:buClr>
                <a:srgbClr val="1B224C"/>
              </a:buClr>
              <a:buSzPts val="1192"/>
              <a:buFont typeface="Noto Sans Symbols"/>
              <a:buChar char="●"/>
            </a:pPr>
            <a:r>
              <a:rPr lang="ja-JP" altLang="en-US" sz="1192" dirty="0">
                <a:solidFill>
                  <a:srgbClr val="1B224C"/>
                </a:solidFill>
                <a:latin typeface="游ゴシック" panose="020B0400000000000000" pitchFamily="50" charset="-128"/>
                <a:ea typeface="游ゴシック" panose="020B0400000000000000" pitchFamily="50" charset="-128"/>
              </a:rPr>
              <a:t>競合店舗比較</a:t>
            </a:r>
          </a:p>
          <a:p>
            <a:pPr marL="179992" indent="-179992">
              <a:lnSpc>
                <a:spcPct val="150000"/>
              </a:lnSpc>
              <a:buClr>
                <a:srgbClr val="1B224C"/>
              </a:buClr>
              <a:buSzPts val="1192"/>
              <a:buFont typeface="Noto Sans Symbols"/>
              <a:buChar char="●"/>
            </a:pPr>
            <a:r>
              <a:rPr lang="ja-JP" altLang="en-US" sz="1192" dirty="0">
                <a:solidFill>
                  <a:srgbClr val="1B224C"/>
                </a:solidFill>
                <a:latin typeface="游ゴシック" panose="020B0400000000000000" pitchFamily="50" charset="-128"/>
                <a:ea typeface="游ゴシック" panose="020B0400000000000000" pitchFamily="50" charset="-128"/>
              </a:rPr>
              <a:t>口コミの収集（</a:t>
            </a:r>
            <a:r>
              <a:rPr lang="en-US" altLang="ja-JP" sz="1192" dirty="0">
                <a:solidFill>
                  <a:srgbClr val="1B224C"/>
                </a:solidFill>
                <a:latin typeface="游ゴシック" panose="020B0400000000000000" pitchFamily="50" charset="-128"/>
                <a:ea typeface="游ゴシック" panose="020B0400000000000000" pitchFamily="50" charset="-128"/>
              </a:rPr>
              <a:t>SMS</a:t>
            </a:r>
            <a:r>
              <a:rPr lang="ja-JP" altLang="en-US" sz="1192" dirty="0">
                <a:solidFill>
                  <a:srgbClr val="1B224C"/>
                </a:solidFill>
                <a:latin typeface="游ゴシック" panose="020B0400000000000000" pitchFamily="50" charset="-128"/>
                <a:ea typeface="游ゴシック" panose="020B0400000000000000" pitchFamily="50" charset="-128"/>
              </a:rPr>
              <a:t>メール別途）</a:t>
            </a:r>
            <a:endParaRPr lang="en-US" altLang="ja-JP" sz="1192" dirty="0">
              <a:solidFill>
                <a:srgbClr val="1B224C"/>
              </a:solidFill>
              <a:latin typeface="游ゴシック" panose="020B0400000000000000" pitchFamily="50" charset="-128"/>
              <a:ea typeface="游ゴシック" panose="020B0400000000000000" pitchFamily="50" charset="-128"/>
            </a:endParaRPr>
          </a:p>
          <a:p>
            <a:pPr marL="179992" indent="-179992">
              <a:lnSpc>
                <a:spcPct val="150000"/>
              </a:lnSpc>
              <a:buClr>
                <a:srgbClr val="1B224C"/>
              </a:buClr>
              <a:buSzPts val="1192"/>
              <a:buFont typeface="Noto Sans Symbols"/>
              <a:buChar char="●"/>
            </a:pPr>
            <a:r>
              <a:rPr lang="ja-JP" altLang="en-US" sz="1192" dirty="0">
                <a:solidFill>
                  <a:srgbClr val="1B224C"/>
                </a:solidFill>
                <a:latin typeface="游ゴシック" panose="020B0400000000000000" pitchFamily="50" charset="-128"/>
                <a:ea typeface="游ゴシック" panose="020B0400000000000000" pitchFamily="50" charset="-128"/>
              </a:rPr>
              <a:t>構造化マークアップ</a:t>
            </a:r>
            <a:endParaRPr lang="en-US" altLang="ja-JP" sz="1192" dirty="0">
              <a:solidFill>
                <a:srgbClr val="1B224C"/>
              </a:solidFill>
              <a:latin typeface="游ゴシック" panose="020B0400000000000000" pitchFamily="50" charset="-128"/>
              <a:ea typeface="游ゴシック" panose="020B0400000000000000" pitchFamily="50" charset="-128"/>
            </a:endParaRPr>
          </a:p>
          <a:p>
            <a:pPr marL="179992" indent="-179992">
              <a:lnSpc>
                <a:spcPct val="150000"/>
              </a:lnSpc>
              <a:buClr>
                <a:srgbClr val="1B224C"/>
              </a:buClr>
              <a:buSzPts val="1192"/>
              <a:buFont typeface="Noto Sans Symbols"/>
              <a:buChar char="●"/>
            </a:pPr>
            <a:r>
              <a:rPr lang="ja-JP" altLang="en-US" sz="1192" dirty="0">
                <a:solidFill>
                  <a:srgbClr val="1B224C"/>
                </a:solidFill>
                <a:latin typeface="游ゴシック" panose="020B0400000000000000" pitchFamily="50" charset="-128"/>
                <a:ea typeface="游ゴシック" panose="020B0400000000000000" pitchFamily="50" charset="-128"/>
              </a:rPr>
              <a:t>サイテーション</a:t>
            </a:r>
            <a:endParaRPr lang="en-US" altLang="ja-JP" sz="1192" dirty="0">
              <a:solidFill>
                <a:srgbClr val="1B224C"/>
              </a:solidFill>
              <a:latin typeface="游ゴシック" panose="020B0400000000000000" pitchFamily="50" charset="-128"/>
              <a:ea typeface="游ゴシック" panose="020B0400000000000000" pitchFamily="50" charset="-128"/>
            </a:endParaRPr>
          </a:p>
          <a:p>
            <a:pPr marL="179992" indent="-179992">
              <a:lnSpc>
                <a:spcPct val="150000"/>
              </a:lnSpc>
              <a:buClr>
                <a:srgbClr val="1B224C"/>
              </a:buClr>
              <a:buSzPts val="1192"/>
              <a:buFont typeface="Noto Sans Symbols"/>
              <a:buChar char="●"/>
            </a:pPr>
            <a:r>
              <a:rPr lang="ja-JP" altLang="en-US" sz="1192" dirty="0">
                <a:solidFill>
                  <a:srgbClr val="1B224C"/>
                </a:solidFill>
                <a:latin typeface="游ゴシック" panose="020B0400000000000000" pitchFamily="50" charset="-128"/>
                <a:ea typeface="游ゴシック" panose="020B0400000000000000" pitchFamily="50" charset="-128"/>
              </a:rPr>
              <a:t>店舗情報一元管理</a:t>
            </a:r>
          </a:p>
        </p:txBody>
      </p:sp>
      <p:sp>
        <p:nvSpPr>
          <p:cNvPr id="30" name="Google Shape;788;p45">
            <a:extLst>
              <a:ext uri="{FF2B5EF4-FFF2-40B4-BE49-F238E27FC236}">
                <a16:creationId xmlns:a16="http://schemas.microsoft.com/office/drawing/2014/main" id="{2335D4E3-4BEF-4355-A2C3-6E85E68B8216}"/>
              </a:ext>
            </a:extLst>
          </p:cNvPr>
          <p:cNvSpPr/>
          <p:nvPr/>
        </p:nvSpPr>
        <p:spPr>
          <a:xfrm>
            <a:off x="7484266" y="2322175"/>
            <a:ext cx="2879999" cy="2752498"/>
          </a:xfrm>
          <a:prstGeom prst="rect">
            <a:avLst/>
          </a:prstGeom>
          <a:solidFill>
            <a:srgbClr val="F2F2F2"/>
          </a:solidFill>
          <a:ln>
            <a:noFill/>
          </a:ln>
        </p:spPr>
        <p:txBody>
          <a:bodyPr spcFirstLastPara="1" wrap="square" lIns="195000" tIns="117000" rIns="117000" bIns="156000" anchor="t" anchorCtr="0">
            <a:spAutoFit/>
          </a:bodyPr>
          <a:lstStyle/>
          <a:p>
            <a:pPr marL="179992" indent="-179992">
              <a:lnSpc>
                <a:spcPct val="150000"/>
              </a:lnSpc>
              <a:buClr>
                <a:srgbClr val="1B224C"/>
              </a:buClr>
              <a:buSzPts val="1192"/>
              <a:buFont typeface="Noto Sans Symbols"/>
              <a:buChar char="●"/>
            </a:pPr>
            <a:r>
              <a:rPr lang="ja-JP" altLang="en-US" sz="1192" dirty="0">
                <a:solidFill>
                  <a:srgbClr val="1B224C"/>
                </a:solidFill>
                <a:latin typeface="游ゴシック" panose="020B0400000000000000" pitchFamily="50" charset="-128"/>
                <a:ea typeface="游ゴシック" panose="020B0400000000000000" pitchFamily="50" charset="-128"/>
              </a:rPr>
              <a:t>予約投稿・複数店の一括投稿</a:t>
            </a:r>
          </a:p>
          <a:p>
            <a:pPr marL="179992" indent="-179992">
              <a:lnSpc>
                <a:spcPct val="150000"/>
              </a:lnSpc>
              <a:buClr>
                <a:srgbClr val="1B224C"/>
              </a:buClr>
              <a:buSzPts val="1192"/>
              <a:buFont typeface="Noto Sans Symbols"/>
              <a:buChar char="●"/>
            </a:pPr>
            <a:r>
              <a:rPr lang="ja-JP" altLang="en-US" sz="1192" dirty="0">
                <a:solidFill>
                  <a:srgbClr val="1B224C"/>
                </a:solidFill>
                <a:latin typeface="游ゴシック" panose="020B0400000000000000" pitchFamily="50" charset="-128"/>
                <a:ea typeface="游ゴシック" panose="020B0400000000000000" pitchFamily="50" charset="-128"/>
              </a:rPr>
              <a:t>順位計測</a:t>
            </a:r>
          </a:p>
          <a:p>
            <a:pPr marL="179992" indent="-179992">
              <a:lnSpc>
                <a:spcPct val="150000"/>
              </a:lnSpc>
              <a:buClr>
                <a:srgbClr val="1B224C"/>
              </a:buClr>
              <a:buSzPts val="1192"/>
              <a:buFont typeface="Noto Sans Symbols"/>
              <a:buChar char="●"/>
            </a:pPr>
            <a:r>
              <a:rPr lang="ja-JP" altLang="en-US" sz="1192" dirty="0">
                <a:solidFill>
                  <a:srgbClr val="1B224C"/>
                </a:solidFill>
                <a:latin typeface="游ゴシック" panose="020B0400000000000000" pitchFamily="50" charset="-128"/>
                <a:ea typeface="游ゴシック" panose="020B0400000000000000" pitchFamily="50" charset="-128"/>
              </a:rPr>
              <a:t>検索結果プレビュー機能</a:t>
            </a:r>
          </a:p>
          <a:p>
            <a:pPr marL="179992" indent="-179992">
              <a:lnSpc>
                <a:spcPct val="150000"/>
              </a:lnSpc>
              <a:buClr>
                <a:srgbClr val="1B224C"/>
              </a:buClr>
              <a:buSzPts val="1192"/>
              <a:buFont typeface="Noto Sans Symbols"/>
              <a:buChar char="●"/>
            </a:pPr>
            <a:r>
              <a:rPr lang="ja-JP" altLang="en-US" sz="1192" dirty="0">
                <a:solidFill>
                  <a:srgbClr val="1B224C"/>
                </a:solidFill>
                <a:latin typeface="游ゴシック" panose="020B0400000000000000" pitchFamily="50" charset="-128"/>
                <a:ea typeface="游ゴシック" panose="020B0400000000000000" pitchFamily="50" charset="-128"/>
              </a:rPr>
              <a:t>競合店舗比較</a:t>
            </a:r>
          </a:p>
          <a:p>
            <a:pPr marL="179992" indent="-179992">
              <a:lnSpc>
                <a:spcPct val="150000"/>
              </a:lnSpc>
              <a:buClr>
                <a:srgbClr val="1B224C"/>
              </a:buClr>
              <a:buSzPts val="1192"/>
              <a:buFont typeface="Noto Sans Symbols"/>
              <a:buChar char="●"/>
            </a:pPr>
            <a:r>
              <a:rPr lang="ja-JP" altLang="en-US" sz="1192" dirty="0">
                <a:solidFill>
                  <a:srgbClr val="1B224C"/>
                </a:solidFill>
                <a:latin typeface="游ゴシック" panose="020B0400000000000000" pitchFamily="50" charset="-128"/>
                <a:ea typeface="游ゴシック" panose="020B0400000000000000" pitchFamily="50" charset="-128"/>
              </a:rPr>
              <a:t>口コミの収集（</a:t>
            </a:r>
            <a:r>
              <a:rPr lang="en-US" altLang="ja-JP" sz="1192" dirty="0">
                <a:solidFill>
                  <a:srgbClr val="1B224C"/>
                </a:solidFill>
                <a:latin typeface="游ゴシック" panose="020B0400000000000000" pitchFamily="50" charset="-128"/>
                <a:ea typeface="游ゴシック" panose="020B0400000000000000" pitchFamily="50" charset="-128"/>
              </a:rPr>
              <a:t>SMS</a:t>
            </a:r>
            <a:r>
              <a:rPr lang="ja-JP" altLang="en-US" sz="1192" dirty="0">
                <a:solidFill>
                  <a:srgbClr val="1B224C"/>
                </a:solidFill>
                <a:latin typeface="游ゴシック" panose="020B0400000000000000" pitchFamily="50" charset="-128"/>
                <a:ea typeface="游ゴシック" panose="020B0400000000000000" pitchFamily="50" charset="-128"/>
              </a:rPr>
              <a:t>メール別途）</a:t>
            </a:r>
            <a:endParaRPr lang="en-US" altLang="ja-JP" sz="1192" dirty="0">
              <a:solidFill>
                <a:srgbClr val="1B224C"/>
              </a:solidFill>
              <a:latin typeface="游ゴシック" panose="020B0400000000000000" pitchFamily="50" charset="-128"/>
              <a:ea typeface="游ゴシック" panose="020B0400000000000000" pitchFamily="50" charset="-128"/>
            </a:endParaRPr>
          </a:p>
          <a:p>
            <a:pPr marL="179992" indent="-179992">
              <a:lnSpc>
                <a:spcPct val="150000"/>
              </a:lnSpc>
              <a:buClr>
                <a:srgbClr val="1B224C"/>
              </a:buClr>
              <a:buSzPts val="1192"/>
              <a:buFont typeface="Noto Sans Symbols"/>
              <a:buChar char="●"/>
            </a:pPr>
            <a:r>
              <a:rPr lang="ja-JP" altLang="en-US" sz="1192" dirty="0">
                <a:solidFill>
                  <a:srgbClr val="1B224C"/>
                </a:solidFill>
                <a:latin typeface="游ゴシック" panose="020B0400000000000000" pitchFamily="50" charset="-128"/>
                <a:ea typeface="游ゴシック" panose="020B0400000000000000" pitchFamily="50" charset="-128"/>
              </a:rPr>
              <a:t>構造化マークアップ</a:t>
            </a:r>
            <a:endParaRPr lang="en-US" altLang="ja-JP" sz="1192" dirty="0">
              <a:solidFill>
                <a:srgbClr val="1B224C"/>
              </a:solidFill>
              <a:latin typeface="游ゴシック" panose="020B0400000000000000" pitchFamily="50" charset="-128"/>
              <a:ea typeface="游ゴシック" panose="020B0400000000000000" pitchFamily="50" charset="-128"/>
            </a:endParaRPr>
          </a:p>
          <a:p>
            <a:pPr marL="179992" indent="-179992">
              <a:lnSpc>
                <a:spcPct val="150000"/>
              </a:lnSpc>
              <a:buClr>
                <a:srgbClr val="1B224C"/>
              </a:buClr>
              <a:buSzPts val="1192"/>
              <a:buFont typeface="Noto Sans Symbols"/>
              <a:buChar char="●"/>
            </a:pPr>
            <a:r>
              <a:rPr lang="ja-JP" altLang="en-US" sz="1192" dirty="0">
                <a:solidFill>
                  <a:srgbClr val="1B224C"/>
                </a:solidFill>
                <a:latin typeface="游ゴシック" panose="020B0400000000000000" pitchFamily="50" charset="-128"/>
                <a:ea typeface="游ゴシック" panose="020B0400000000000000" pitchFamily="50" charset="-128"/>
              </a:rPr>
              <a:t>サイテーション</a:t>
            </a:r>
            <a:endParaRPr lang="en-US" altLang="ja-JP" sz="1192" dirty="0">
              <a:solidFill>
                <a:srgbClr val="1B224C"/>
              </a:solidFill>
              <a:latin typeface="游ゴシック" panose="020B0400000000000000" pitchFamily="50" charset="-128"/>
              <a:ea typeface="游ゴシック" panose="020B0400000000000000" pitchFamily="50" charset="-128"/>
            </a:endParaRPr>
          </a:p>
          <a:p>
            <a:pPr marL="179992" indent="-179992">
              <a:lnSpc>
                <a:spcPct val="150000"/>
              </a:lnSpc>
              <a:buClr>
                <a:srgbClr val="1B224C"/>
              </a:buClr>
              <a:buSzPts val="1192"/>
              <a:buFont typeface="Noto Sans Symbols"/>
              <a:buChar char="●"/>
            </a:pPr>
            <a:r>
              <a:rPr lang="ja-JP" altLang="en-US" sz="1192" dirty="0">
                <a:solidFill>
                  <a:srgbClr val="1B224C"/>
                </a:solidFill>
                <a:latin typeface="游ゴシック" panose="020B0400000000000000" pitchFamily="50" charset="-128"/>
                <a:ea typeface="游ゴシック" panose="020B0400000000000000" pitchFamily="50" charset="-128"/>
              </a:rPr>
              <a:t>店舗情報一元管理</a:t>
            </a:r>
            <a:endParaRPr lang="en-US" altLang="ja-JP" sz="1192" dirty="0">
              <a:solidFill>
                <a:srgbClr val="1B224C"/>
              </a:solidFill>
              <a:latin typeface="游ゴシック" panose="020B0400000000000000" pitchFamily="50" charset="-128"/>
              <a:ea typeface="游ゴシック" panose="020B0400000000000000" pitchFamily="50" charset="-128"/>
            </a:endParaRPr>
          </a:p>
          <a:p>
            <a:pPr marL="179992" indent="-179992">
              <a:lnSpc>
                <a:spcPct val="150000"/>
              </a:lnSpc>
              <a:buClr>
                <a:srgbClr val="1B224C"/>
              </a:buClr>
              <a:buSzPts val="1192"/>
              <a:buFont typeface="Noto Sans Symbols"/>
              <a:buChar char="●"/>
            </a:pPr>
            <a:r>
              <a:rPr lang="ja-JP" altLang="en-US" sz="1192" dirty="0">
                <a:solidFill>
                  <a:srgbClr val="1B224C"/>
                </a:solidFill>
                <a:latin typeface="游ゴシック" panose="020B0400000000000000" pitchFamily="50" charset="-128"/>
                <a:ea typeface="游ゴシック" panose="020B0400000000000000" pitchFamily="50" charset="-128"/>
              </a:rPr>
              <a:t>月次改善会議</a:t>
            </a:r>
            <a:endParaRPr sz="1192" dirty="0">
              <a:solidFill>
                <a:srgbClr val="1B224C"/>
              </a:solidFill>
              <a:latin typeface="游ゴシック" panose="020B0400000000000000" pitchFamily="50" charset="-128"/>
              <a:ea typeface="游ゴシック" panose="020B0400000000000000" pitchFamily="50" charset="-128"/>
            </a:endParaRPr>
          </a:p>
        </p:txBody>
      </p:sp>
      <p:sp>
        <p:nvSpPr>
          <p:cNvPr id="31" name="Google Shape;790;p45">
            <a:extLst>
              <a:ext uri="{FF2B5EF4-FFF2-40B4-BE49-F238E27FC236}">
                <a16:creationId xmlns:a16="http://schemas.microsoft.com/office/drawing/2014/main" id="{F18B566B-503C-4065-A504-086052090C28}"/>
              </a:ext>
            </a:extLst>
          </p:cNvPr>
          <p:cNvSpPr txBox="1"/>
          <p:nvPr/>
        </p:nvSpPr>
        <p:spPr>
          <a:xfrm>
            <a:off x="1381977" y="5141888"/>
            <a:ext cx="8999539" cy="1368000"/>
          </a:xfrm>
          <a:prstGeom prst="rect">
            <a:avLst/>
          </a:prstGeom>
          <a:noFill/>
          <a:ln w="12700" cap="flat" cmpd="sng">
            <a:solidFill>
              <a:schemeClr val="dk1"/>
            </a:solidFill>
            <a:prstDash val="solid"/>
            <a:round/>
            <a:headEnd type="none" w="sm" len="sm"/>
            <a:tailEnd type="none" w="sm" len="sm"/>
          </a:ln>
        </p:spPr>
        <p:txBody>
          <a:bodyPr spcFirstLastPara="1" wrap="square" lIns="36000" tIns="36000" rIns="36000" bIns="36000" anchor="t" anchorCtr="0">
            <a:noAutofit/>
          </a:bodyPr>
          <a:lstStyle/>
          <a:p>
            <a:pPr>
              <a:buClr>
                <a:schemeClr val="dk1"/>
              </a:buClr>
              <a:buSzPts val="1137"/>
            </a:pPr>
            <a:endParaRPr sz="1137">
              <a:solidFill>
                <a:srgbClr val="1B224C"/>
              </a:solidFill>
              <a:latin typeface="Yu Gothic Medium" panose="020B0500000000000000" pitchFamily="50" charset="-128"/>
              <a:ea typeface="Yu Gothic Medium" panose="020B0500000000000000" pitchFamily="50" charset="-128"/>
            </a:endParaRPr>
          </a:p>
        </p:txBody>
      </p:sp>
      <p:sp>
        <p:nvSpPr>
          <p:cNvPr id="32" name="Google Shape;791;p45">
            <a:extLst>
              <a:ext uri="{FF2B5EF4-FFF2-40B4-BE49-F238E27FC236}">
                <a16:creationId xmlns:a16="http://schemas.microsoft.com/office/drawing/2014/main" id="{E202EF17-6C8B-4064-93FF-BE30464F212C}"/>
              </a:ext>
            </a:extLst>
          </p:cNvPr>
          <p:cNvSpPr txBox="1"/>
          <p:nvPr/>
        </p:nvSpPr>
        <p:spPr>
          <a:xfrm>
            <a:off x="1372314" y="5105961"/>
            <a:ext cx="8972687" cy="1403929"/>
          </a:xfrm>
          <a:prstGeom prst="rect">
            <a:avLst/>
          </a:prstGeom>
          <a:noFill/>
          <a:ln>
            <a:noFill/>
          </a:ln>
        </p:spPr>
        <p:txBody>
          <a:bodyPr spcFirstLastPara="1" wrap="square" lIns="156000" tIns="117000" rIns="39000" bIns="117000" anchor="t" anchorCtr="0">
            <a:noAutofit/>
          </a:bodyPr>
          <a:lstStyle/>
          <a:p>
            <a:pPr>
              <a:buClr>
                <a:srgbClr val="1B224C"/>
              </a:buClr>
              <a:buSzPts val="1400"/>
            </a:pPr>
            <a:r>
              <a:rPr lang="ja-JP" altLang="en-US" b="1" dirty="0">
                <a:solidFill>
                  <a:srgbClr val="1B224C"/>
                </a:solidFill>
                <a:latin typeface="游ゴシック" panose="020B0400000000000000" pitchFamily="50" charset="-128"/>
                <a:ea typeface="游ゴシック" panose="020B0400000000000000" pitchFamily="50" charset="-128"/>
              </a:rPr>
              <a:t>留意事項</a:t>
            </a:r>
            <a:endParaRPr b="1" dirty="0">
              <a:solidFill>
                <a:srgbClr val="1B224C"/>
              </a:solidFill>
              <a:latin typeface="游ゴシック" panose="020B0400000000000000" pitchFamily="50" charset="-128"/>
              <a:ea typeface="游ゴシック" panose="020B0400000000000000" pitchFamily="50" charset="-128"/>
            </a:endParaRPr>
          </a:p>
          <a:p>
            <a:pPr marL="185722" indent="-185722">
              <a:spcBef>
                <a:spcPts val="433"/>
              </a:spcBef>
              <a:buClr>
                <a:srgbClr val="1B224C"/>
              </a:buClr>
              <a:buSzPts val="1200"/>
              <a:buFont typeface="Arial"/>
              <a:buChar char="•"/>
            </a:pPr>
            <a:r>
              <a:rPr lang="ja-JP" altLang="en-US" sz="1200" dirty="0">
                <a:solidFill>
                  <a:srgbClr val="1B224C"/>
                </a:solidFill>
                <a:latin typeface="游ゴシック" panose="020B0400000000000000" pitchFamily="50" charset="-128"/>
                <a:ea typeface="游ゴシック" panose="020B0400000000000000" pitchFamily="50" charset="-128"/>
              </a:rPr>
              <a:t>金額表示はすべて税別です。一店舗の価格です（</a:t>
            </a:r>
            <a:r>
              <a:rPr lang="en-US" altLang="ja-JP" sz="1200" dirty="0">
                <a:solidFill>
                  <a:srgbClr val="1B224C"/>
                </a:solidFill>
                <a:latin typeface="游ゴシック" panose="020B0400000000000000" pitchFamily="50" charset="-128"/>
                <a:ea typeface="游ゴシック" panose="020B0400000000000000" pitchFamily="50" charset="-128"/>
              </a:rPr>
              <a:t>3</a:t>
            </a:r>
            <a:r>
              <a:rPr lang="ja-JP" altLang="en-US" sz="1200" dirty="0">
                <a:solidFill>
                  <a:srgbClr val="1B224C"/>
                </a:solidFill>
                <a:latin typeface="游ゴシック" panose="020B0400000000000000" pitchFamily="50" charset="-128"/>
                <a:ea typeface="游ゴシック" panose="020B0400000000000000" pitchFamily="50" charset="-128"/>
              </a:rPr>
              <a:t>店舗以上の場合は割引あり）</a:t>
            </a:r>
            <a:endParaRPr lang="en-US" altLang="ja-JP" sz="1200" dirty="0">
              <a:solidFill>
                <a:srgbClr val="1B224C"/>
              </a:solidFill>
              <a:latin typeface="游ゴシック" panose="020B0400000000000000" pitchFamily="50" charset="-128"/>
              <a:ea typeface="游ゴシック" panose="020B0400000000000000" pitchFamily="50" charset="-128"/>
            </a:endParaRPr>
          </a:p>
          <a:p>
            <a:pPr marL="185722" indent="-185722">
              <a:spcBef>
                <a:spcPts val="433"/>
              </a:spcBef>
              <a:buClr>
                <a:srgbClr val="1B224C"/>
              </a:buClr>
              <a:buSzPts val="1200"/>
              <a:buFont typeface="Arial"/>
              <a:buChar char="•"/>
            </a:pPr>
            <a:r>
              <a:rPr lang="ja-JP" altLang="en-US" sz="1200" dirty="0">
                <a:solidFill>
                  <a:srgbClr val="1B224C"/>
                </a:solidFill>
                <a:latin typeface="游ゴシック" panose="020B0400000000000000" pitchFamily="50" charset="-128"/>
                <a:ea typeface="游ゴシック" panose="020B0400000000000000" pitchFamily="50" charset="-128"/>
              </a:rPr>
              <a:t>契約は</a:t>
            </a:r>
            <a:r>
              <a:rPr lang="en-US" altLang="ja-JP" sz="1200" dirty="0">
                <a:solidFill>
                  <a:srgbClr val="1B224C"/>
                </a:solidFill>
                <a:latin typeface="游ゴシック" panose="020B0400000000000000" pitchFamily="50" charset="-128"/>
                <a:ea typeface="游ゴシック" panose="020B0400000000000000" pitchFamily="50" charset="-128"/>
              </a:rPr>
              <a:t>12</a:t>
            </a:r>
            <a:r>
              <a:rPr lang="ja-JP" altLang="en-US" sz="1200" dirty="0">
                <a:solidFill>
                  <a:srgbClr val="1B224C"/>
                </a:solidFill>
                <a:latin typeface="游ゴシック" panose="020B0400000000000000" pitchFamily="50" charset="-128"/>
                <a:ea typeface="游ゴシック" panose="020B0400000000000000" pitchFamily="50" charset="-128"/>
              </a:rPr>
              <a:t>か月～です。その後は</a:t>
            </a:r>
            <a:r>
              <a:rPr lang="en-US" altLang="ja-JP" sz="1200" dirty="0">
                <a:solidFill>
                  <a:srgbClr val="1B224C"/>
                </a:solidFill>
                <a:latin typeface="游ゴシック" panose="020B0400000000000000" pitchFamily="50" charset="-128"/>
                <a:ea typeface="游ゴシック" panose="020B0400000000000000" pitchFamily="50" charset="-128"/>
              </a:rPr>
              <a:t>1</a:t>
            </a:r>
            <a:r>
              <a:rPr lang="ja-JP" altLang="en-US" sz="1200" dirty="0">
                <a:solidFill>
                  <a:srgbClr val="1B224C"/>
                </a:solidFill>
                <a:latin typeface="游ゴシック" panose="020B0400000000000000" pitchFamily="50" charset="-128"/>
                <a:ea typeface="游ゴシック" panose="020B0400000000000000" pitchFamily="50" charset="-128"/>
              </a:rPr>
              <a:t>か月毎に解約できます。</a:t>
            </a:r>
            <a:endParaRPr sz="1200" dirty="0">
              <a:solidFill>
                <a:srgbClr val="1B224C"/>
              </a:solidFill>
              <a:latin typeface="游ゴシック" panose="020B0400000000000000" pitchFamily="50" charset="-128"/>
              <a:ea typeface="游ゴシック" panose="020B0400000000000000" pitchFamily="50" charset="-128"/>
            </a:endParaRPr>
          </a:p>
          <a:p>
            <a:pPr marL="185722" indent="-185722">
              <a:spcBef>
                <a:spcPts val="433"/>
              </a:spcBef>
              <a:buClr>
                <a:srgbClr val="1B224C"/>
              </a:buClr>
              <a:buSzPts val="1200"/>
              <a:buFont typeface="Arial"/>
              <a:buChar char="•"/>
            </a:pPr>
            <a:r>
              <a:rPr lang="ja-JP" altLang="en-US" sz="1200" dirty="0">
                <a:solidFill>
                  <a:srgbClr val="1B224C"/>
                </a:solidFill>
                <a:latin typeface="游ゴシック" panose="020B0400000000000000" pitchFamily="50" charset="-128"/>
                <a:ea typeface="游ゴシック" panose="020B0400000000000000" pitchFamily="50" charset="-128"/>
              </a:rPr>
              <a:t>最初の</a:t>
            </a:r>
            <a:r>
              <a:rPr lang="en-US" altLang="ja-JP" sz="1200" dirty="0">
                <a:solidFill>
                  <a:srgbClr val="1B224C"/>
                </a:solidFill>
                <a:latin typeface="游ゴシック" panose="020B0400000000000000" pitchFamily="50" charset="-128"/>
                <a:ea typeface="游ゴシック" panose="020B0400000000000000" pitchFamily="50" charset="-128"/>
              </a:rPr>
              <a:t>1</a:t>
            </a:r>
            <a:r>
              <a:rPr lang="ja-JP" altLang="en-US" sz="1200" dirty="0">
                <a:solidFill>
                  <a:srgbClr val="1B224C"/>
                </a:solidFill>
                <a:latin typeface="游ゴシック" panose="020B0400000000000000" pitchFamily="50" charset="-128"/>
                <a:ea typeface="游ゴシック" panose="020B0400000000000000" pitchFamily="50" charset="-128"/>
              </a:rPr>
              <a:t>か月は「オンライン面談</a:t>
            </a:r>
            <a:r>
              <a:rPr lang="en-US" altLang="ja-JP" sz="1200" dirty="0">
                <a:solidFill>
                  <a:srgbClr val="1B224C"/>
                </a:solidFill>
                <a:latin typeface="游ゴシック" panose="020B0400000000000000" pitchFamily="50" charset="-128"/>
                <a:ea typeface="游ゴシック" panose="020B0400000000000000" pitchFamily="50" charset="-128"/>
              </a:rPr>
              <a:t>1</a:t>
            </a:r>
            <a:r>
              <a:rPr lang="ja-JP" altLang="en-US" sz="1200" dirty="0">
                <a:solidFill>
                  <a:srgbClr val="1B224C"/>
                </a:solidFill>
                <a:latin typeface="游ゴシック" panose="020B0400000000000000" pitchFamily="50" charset="-128"/>
                <a:ea typeface="游ゴシック" panose="020B0400000000000000" pitchFamily="50" charset="-128"/>
              </a:rPr>
              <a:t>回」「チャットサポート無制限」を行います。それ以降のサポートは有償となります。</a:t>
            </a:r>
            <a:endParaRPr lang="en-US" altLang="ja-JP" sz="1200" dirty="0">
              <a:solidFill>
                <a:srgbClr val="1B224C"/>
              </a:solidFill>
              <a:latin typeface="游ゴシック" panose="020B0400000000000000" pitchFamily="50" charset="-128"/>
              <a:ea typeface="游ゴシック" panose="020B0400000000000000" pitchFamily="50" charset="-128"/>
            </a:endParaRPr>
          </a:p>
          <a:p>
            <a:pPr marL="185722" indent="-185722">
              <a:spcBef>
                <a:spcPts val="433"/>
              </a:spcBef>
              <a:buClr>
                <a:srgbClr val="1B224C"/>
              </a:buClr>
              <a:buSzPts val="1200"/>
              <a:buFont typeface="Arial"/>
              <a:buChar char="•"/>
            </a:pPr>
            <a:r>
              <a:rPr lang="ja-JP" altLang="en-US" sz="1200" dirty="0">
                <a:solidFill>
                  <a:srgbClr val="1B224C"/>
                </a:solidFill>
                <a:latin typeface="游ゴシック" panose="020B0400000000000000" pitchFamily="50" charset="-128"/>
                <a:ea typeface="游ゴシック" panose="020B0400000000000000" pitchFamily="50" charset="-128"/>
              </a:rPr>
              <a:t>有償サポート（チャット・オンライン）</a:t>
            </a:r>
            <a:r>
              <a:rPr lang="en-US" altLang="ja-JP" sz="1200" dirty="0">
                <a:solidFill>
                  <a:srgbClr val="1B224C"/>
                </a:solidFill>
                <a:latin typeface="游ゴシック" panose="020B0400000000000000" pitchFamily="50" charset="-128"/>
                <a:ea typeface="游ゴシック" panose="020B0400000000000000" pitchFamily="50" charset="-128"/>
              </a:rPr>
              <a:t>1</a:t>
            </a:r>
            <a:r>
              <a:rPr lang="ja-JP" altLang="en-US" sz="1200" dirty="0">
                <a:solidFill>
                  <a:srgbClr val="1B224C"/>
                </a:solidFill>
                <a:latin typeface="游ゴシック" panose="020B0400000000000000" pitchFamily="50" charset="-128"/>
                <a:ea typeface="游ゴシック" panose="020B0400000000000000" pitchFamily="50" charset="-128"/>
              </a:rPr>
              <a:t>か月</a:t>
            </a:r>
            <a:r>
              <a:rPr lang="en-US" altLang="ja-JP" sz="1200" dirty="0">
                <a:solidFill>
                  <a:srgbClr val="1B224C"/>
                </a:solidFill>
                <a:latin typeface="游ゴシック" panose="020B0400000000000000" pitchFamily="50" charset="-128"/>
                <a:ea typeface="游ゴシック" panose="020B0400000000000000" pitchFamily="50" charset="-128"/>
              </a:rPr>
              <a:t>3,000</a:t>
            </a:r>
            <a:r>
              <a:rPr lang="ja-JP" altLang="en-US" sz="1200" dirty="0">
                <a:solidFill>
                  <a:srgbClr val="1B224C"/>
                </a:solidFill>
                <a:latin typeface="游ゴシック" panose="020B0400000000000000" pitchFamily="50" charset="-128"/>
                <a:ea typeface="游ゴシック" panose="020B0400000000000000" pitchFamily="50" charset="-128"/>
              </a:rPr>
              <a:t>円</a:t>
            </a:r>
            <a:r>
              <a:rPr lang="en-US" altLang="ja-JP" sz="1200" dirty="0">
                <a:solidFill>
                  <a:srgbClr val="1B224C"/>
                </a:solidFill>
                <a:latin typeface="游ゴシック" panose="020B0400000000000000" pitchFamily="50" charset="-128"/>
                <a:ea typeface="游ゴシック" panose="020B0400000000000000" pitchFamily="50" charset="-128"/>
              </a:rPr>
              <a:t>/</a:t>
            </a:r>
            <a:r>
              <a:rPr lang="ja-JP" altLang="en-US" sz="1200" dirty="0">
                <a:solidFill>
                  <a:srgbClr val="1B224C"/>
                </a:solidFill>
                <a:latin typeface="游ゴシック" panose="020B0400000000000000" pitchFamily="50" charset="-128"/>
                <a:ea typeface="游ゴシック" panose="020B0400000000000000" pitchFamily="50" charset="-128"/>
              </a:rPr>
              <a:t>投稿代行（クリエイティブ費用込み）</a:t>
            </a:r>
            <a:r>
              <a:rPr lang="en-US" altLang="ja-JP" sz="1200" dirty="0">
                <a:solidFill>
                  <a:srgbClr val="1B224C"/>
                </a:solidFill>
                <a:latin typeface="游ゴシック" panose="020B0400000000000000" pitchFamily="50" charset="-128"/>
                <a:ea typeface="游ゴシック" panose="020B0400000000000000" pitchFamily="50" charset="-128"/>
              </a:rPr>
              <a:t>1</a:t>
            </a:r>
            <a:r>
              <a:rPr lang="ja-JP" altLang="en-US" sz="1200" dirty="0">
                <a:solidFill>
                  <a:srgbClr val="1B224C"/>
                </a:solidFill>
                <a:latin typeface="游ゴシック" panose="020B0400000000000000" pitchFamily="50" charset="-128"/>
                <a:ea typeface="游ゴシック" panose="020B0400000000000000" pitchFamily="50" charset="-128"/>
              </a:rPr>
              <a:t>回</a:t>
            </a:r>
            <a:r>
              <a:rPr lang="en-US" altLang="ja-JP" sz="1200" dirty="0">
                <a:solidFill>
                  <a:srgbClr val="1B224C"/>
                </a:solidFill>
                <a:latin typeface="游ゴシック" panose="020B0400000000000000" pitchFamily="50" charset="-128"/>
                <a:ea typeface="游ゴシック" panose="020B0400000000000000" pitchFamily="50" charset="-128"/>
              </a:rPr>
              <a:t>10,000</a:t>
            </a:r>
            <a:r>
              <a:rPr lang="ja-JP" altLang="en-US" sz="1200" dirty="0">
                <a:solidFill>
                  <a:srgbClr val="1B224C"/>
                </a:solidFill>
                <a:latin typeface="游ゴシック" panose="020B0400000000000000" pitchFamily="50" charset="-128"/>
                <a:ea typeface="游ゴシック" panose="020B0400000000000000" pitchFamily="50" charset="-128"/>
              </a:rPr>
              <a:t>円</a:t>
            </a:r>
            <a:endParaRPr lang="en-US" altLang="ja-JP" sz="1200" dirty="0">
              <a:solidFill>
                <a:srgbClr val="1B224C"/>
              </a:solidFill>
              <a:latin typeface="游ゴシック" panose="020B0400000000000000" pitchFamily="50" charset="-128"/>
              <a:ea typeface="游ゴシック" panose="020B0400000000000000" pitchFamily="50" charset="-128"/>
            </a:endParaRPr>
          </a:p>
          <a:p>
            <a:pPr marL="185722" indent="-185722">
              <a:spcBef>
                <a:spcPts val="433"/>
              </a:spcBef>
              <a:buClr>
                <a:srgbClr val="1B224C"/>
              </a:buClr>
              <a:buSzPts val="1200"/>
              <a:buFont typeface="Arial"/>
              <a:buChar char="•"/>
            </a:pPr>
            <a:endParaRPr lang="en-US" altLang="ja-JP" sz="1200" dirty="0">
              <a:solidFill>
                <a:srgbClr val="1B224C"/>
              </a:solidFill>
              <a:latin typeface="游ゴシック" panose="020B0400000000000000" pitchFamily="50" charset="-128"/>
              <a:ea typeface="游ゴシック" panose="020B0400000000000000" pitchFamily="50" charset="-128"/>
            </a:endParaRPr>
          </a:p>
        </p:txBody>
      </p:sp>
      <p:sp>
        <p:nvSpPr>
          <p:cNvPr id="34" name="吹き出し: 円形 33">
            <a:extLst>
              <a:ext uri="{FF2B5EF4-FFF2-40B4-BE49-F238E27FC236}">
                <a16:creationId xmlns:a16="http://schemas.microsoft.com/office/drawing/2014/main" id="{985D9983-AE5B-435B-A85F-86A4CA8F07DB}"/>
              </a:ext>
            </a:extLst>
          </p:cNvPr>
          <p:cNvSpPr/>
          <p:nvPr/>
        </p:nvSpPr>
        <p:spPr>
          <a:xfrm>
            <a:off x="6357831" y="109616"/>
            <a:ext cx="2666984" cy="745281"/>
          </a:xfrm>
          <a:prstGeom prst="wedgeEllipseCallout">
            <a:avLst>
              <a:gd name="adj1" fmla="val -29308"/>
              <a:gd name="adj2" fmla="val 64269"/>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dirty="0"/>
              <a:t>おススメ！</a:t>
            </a:r>
            <a:endParaRPr kumimoji="1" lang="en-US" altLang="ja-JP" dirty="0"/>
          </a:p>
          <a:p>
            <a:pPr algn="ctr"/>
            <a:r>
              <a:rPr kumimoji="1" lang="ja-JP" altLang="en-US" dirty="0"/>
              <a:t>アクセスアップ実現！</a:t>
            </a:r>
          </a:p>
        </p:txBody>
      </p:sp>
    </p:spTree>
    <p:extLst>
      <p:ext uri="{BB962C8B-B14F-4D97-AF65-F5344CB8AC3E}">
        <p14:creationId xmlns:p14="http://schemas.microsoft.com/office/powerpoint/2010/main" val="25418782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ja-JP" altLang="en-US" sz="2200" b="0" i="0" u="none" strike="noStrike" kern="0" cap="none" spc="0" normalizeH="0" baseline="0" noProof="0" dirty="0">
                <a:ln>
                  <a:noFill/>
                </a:ln>
                <a:solidFill>
                  <a:srgbClr val="000000"/>
                </a:solidFill>
                <a:effectLst/>
                <a:uLnTx/>
                <a:uFillTx/>
                <a:latin typeface="Arial"/>
                <a:cs typeface="Arial"/>
                <a:sym typeface="Arial"/>
              </a:rPr>
              <a:t>当社の</a:t>
            </a:r>
            <a:r>
              <a:rPr kumimoji="0" lang="en-US" altLang="ja-JP" sz="2200" b="0" i="0" u="none" strike="noStrike" kern="0" cap="none" spc="0" normalizeH="0" baseline="0" noProof="0" dirty="0">
                <a:ln>
                  <a:noFill/>
                </a:ln>
                <a:solidFill>
                  <a:srgbClr val="000000"/>
                </a:solidFill>
                <a:effectLst/>
                <a:uLnTx/>
                <a:uFillTx/>
                <a:latin typeface="Arial"/>
                <a:cs typeface="Arial"/>
                <a:sym typeface="Arial"/>
              </a:rPr>
              <a:t>MEO</a:t>
            </a:r>
            <a:r>
              <a:rPr kumimoji="0" lang="ja-JP" altLang="en-US" sz="2200" b="0" i="0" u="none" strike="noStrike" kern="0" cap="none" spc="0" normalizeH="0" baseline="0" noProof="0" dirty="0">
                <a:ln>
                  <a:noFill/>
                </a:ln>
                <a:solidFill>
                  <a:srgbClr val="000000"/>
                </a:solidFill>
                <a:effectLst/>
                <a:uLnTx/>
                <a:uFillTx/>
                <a:latin typeface="Arial"/>
                <a:cs typeface="Arial"/>
                <a:sym typeface="Arial"/>
              </a:rPr>
              <a:t>施策</a:t>
            </a:r>
          </a:p>
        </p:txBody>
      </p:sp>
      <p:pic>
        <p:nvPicPr>
          <p:cNvPr id="3" name="図 2">
            <a:extLst>
              <a:ext uri="{FF2B5EF4-FFF2-40B4-BE49-F238E27FC236}">
                <a16:creationId xmlns:a16="http://schemas.microsoft.com/office/drawing/2014/main" id="{8A89325E-F1CF-4102-ADE8-D6BDDEC1CE37}"/>
              </a:ext>
            </a:extLst>
          </p:cNvPr>
          <p:cNvPicPr>
            <a:picLocks noChangeAspect="1"/>
          </p:cNvPicPr>
          <p:nvPr/>
        </p:nvPicPr>
        <p:blipFill>
          <a:blip r:embed="rId3"/>
          <a:stretch>
            <a:fillRect/>
          </a:stretch>
        </p:blipFill>
        <p:spPr>
          <a:xfrm>
            <a:off x="1333500" y="1252019"/>
            <a:ext cx="9525000" cy="2447925"/>
          </a:xfrm>
          <a:prstGeom prst="rect">
            <a:avLst/>
          </a:prstGeom>
        </p:spPr>
      </p:pic>
      <p:pic>
        <p:nvPicPr>
          <p:cNvPr id="5" name="図 4">
            <a:extLst>
              <a:ext uri="{FF2B5EF4-FFF2-40B4-BE49-F238E27FC236}">
                <a16:creationId xmlns:a16="http://schemas.microsoft.com/office/drawing/2014/main" id="{D6403DDF-E19F-4D27-927E-1AFBC692F18C}"/>
              </a:ext>
            </a:extLst>
          </p:cNvPr>
          <p:cNvPicPr>
            <a:picLocks noChangeAspect="1"/>
          </p:cNvPicPr>
          <p:nvPr/>
        </p:nvPicPr>
        <p:blipFill>
          <a:blip r:embed="rId4"/>
          <a:stretch>
            <a:fillRect/>
          </a:stretch>
        </p:blipFill>
        <p:spPr>
          <a:xfrm>
            <a:off x="1333500" y="4112341"/>
            <a:ext cx="9525000" cy="2447925"/>
          </a:xfrm>
          <a:prstGeom prst="rect">
            <a:avLst/>
          </a:prstGeom>
        </p:spPr>
      </p:pic>
    </p:spTree>
    <p:extLst>
      <p:ext uri="{BB962C8B-B14F-4D97-AF65-F5344CB8AC3E}">
        <p14:creationId xmlns:p14="http://schemas.microsoft.com/office/powerpoint/2010/main" val="18509068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a:lnSpc>
                <a:spcPct val="115000"/>
              </a:lnSpc>
              <a:buSzPts val="2100"/>
            </a:pPr>
            <a:r>
              <a:rPr lang="ja-JP" altLang="en-US" sz="2400" b="1" dirty="0">
                <a:solidFill>
                  <a:schemeClr val="tx1"/>
                </a:solidFill>
                <a:latin typeface="Yu Gothic Medium" panose="020B0500000000000000" pitchFamily="50" charset="-128"/>
                <a:ea typeface="Yu Gothic Medium" panose="020B0500000000000000" pitchFamily="50" charset="-128"/>
                <a:sym typeface="Meiryo"/>
              </a:rPr>
              <a:t>改善会議</a:t>
            </a:r>
            <a:endParaRPr lang="ja-JP" altLang="en-US" sz="600" b="1" dirty="0">
              <a:solidFill>
                <a:schemeClr val="tx1"/>
              </a:solidFill>
              <a:latin typeface="Yu Gothic Medium" panose="020B0500000000000000" pitchFamily="50" charset="-128"/>
              <a:ea typeface="Yu Gothic Medium" panose="020B0500000000000000" pitchFamily="50" charset="-128"/>
            </a:endParaRPr>
          </a:p>
        </p:txBody>
      </p:sp>
      <p:sp>
        <p:nvSpPr>
          <p:cNvPr id="7" name="テキスト ボックス 6">
            <a:extLst>
              <a:ext uri="{FF2B5EF4-FFF2-40B4-BE49-F238E27FC236}">
                <a16:creationId xmlns:a16="http://schemas.microsoft.com/office/drawing/2014/main" id="{3D9BE801-D292-4EF5-8130-42A00E80771D}"/>
              </a:ext>
            </a:extLst>
          </p:cNvPr>
          <p:cNvSpPr txBox="1"/>
          <p:nvPr/>
        </p:nvSpPr>
        <p:spPr>
          <a:xfrm>
            <a:off x="376255" y="1166843"/>
            <a:ext cx="7875874" cy="4524315"/>
          </a:xfrm>
          <a:prstGeom prst="rect">
            <a:avLst/>
          </a:prstGeom>
          <a:noFill/>
        </p:spPr>
        <p:txBody>
          <a:bodyPr wrap="none" rtlCol="0">
            <a:spAutoFit/>
          </a:bodyPr>
          <a:lstStyle/>
          <a:p>
            <a:r>
              <a:rPr kumimoji="1" lang="ja-JP" altLang="en-US" sz="3200" b="1" dirty="0">
                <a:solidFill>
                  <a:srgbClr val="00B0F0"/>
                </a:solidFill>
                <a:latin typeface="Yu Gothic Medium" panose="020B0500000000000000" pitchFamily="50" charset="-128"/>
                <a:ea typeface="Yu Gothic Medium" panose="020B0500000000000000" pitchFamily="50" charset="-128"/>
              </a:rPr>
              <a:t>ゴールの設定</a:t>
            </a:r>
            <a:endParaRPr kumimoji="1" lang="en-US" altLang="ja-JP" sz="3200" b="1" dirty="0">
              <a:solidFill>
                <a:srgbClr val="00B0F0"/>
              </a:solidFill>
              <a:latin typeface="Yu Gothic Medium" panose="020B0500000000000000" pitchFamily="50" charset="-128"/>
              <a:ea typeface="Yu Gothic Medium" panose="020B0500000000000000" pitchFamily="50" charset="-128"/>
            </a:endParaRPr>
          </a:p>
          <a:p>
            <a:r>
              <a:rPr kumimoji="1" lang="ja-JP" altLang="en-US" sz="3200" dirty="0">
                <a:latin typeface="Yu Gothic Medium" panose="020B0500000000000000" pitchFamily="50" charset="-128"/>
                <a:ea typeface="Yu Gothic Medium" panose="020B0500000000000000" pitchFamily="50" charset="-128"/>
              </a:rPr>
              <a:t>３つの</a:t>
            </a:r>
            <a:r>
              <a:rPr kumimoji="1" lang="en-US" altLang="ja-JP" sz="3200" dirty="0">
                <a:latin typeface="Yu Gothic Medium" panose="020B0500000000000000" pitchFamily="50" charset="-128"/>
                <a:ea typeface="Yu Gothic Medium" panose="020B0500000000000000" pitchFamily="50" charset="-128"/>
              </a:rPr>
              <a:t>KPI</a:t>
            </a:r>
            <a:r>
              <a:rPr kumimoji="1" lang="ja-JP" altLang="en-US" sz="3200" dirty="0">
                <a:latin typeface="Yu Gothic Medium" panose="020B0500000000000000" pitchFamily="50" charset="-128"/>
                <a:ea typeface="Yu Gothic Medium" panose="020B0500000000000000" pitchFamily="50" charset="-128"/>
              </a:rPr>
              <a:t>（電話・ルート・予約）</a:t>
            </a:r>
            <a:endParaRPr kumimoji="1" lang="en-US" altLang="ja-JP" sz="3200" dirty="0">
              <a:latin typeface="Yu Gothic Medium" panose="020B0500000000000000" pitchFamily="50" charset="-128"/>
              <a:ea typeface="Yu Gothic Medium" panose="020B0500000000000000" pitchFamily="50" charset="-128"/>
            </a:endParaRPr>
          </a:p>
          <a:p>
            <a:r>
              <a:rPr kumimoji="1" lang="ja-JP" altLang="en-US" sz="3200" dirty="0">
                <a:latin typeface="Yu Gothic Medium" panose="020B0500000000000000" pitchFamily="50" charset="-128"/>
                <a:ea typeface="Yu Gothic Medium" panose="020B0500000000000000" pitchFamily="50" charset="-128"/>
              </a:rPr>
              <a:t>順位・間接検索・投稿クリック数</a:t>
            </a:r>
            <a:endParaRPr kumimoji="1" lang="en-US" altLang="ja-JP" sz="3200" dirty="0">
              <a:latin typeface="Yu Gothic Medium" panose="020B0500000000000000" pitchFamily="50" charset="-128"/>
              <a:ea typeface="Yu Gothic Medium" panose="020B0500000000000000" pitchFamily="50" charset="-128"/>
            </a:endParaRPr>
          </a:p>
          <a:p>
            <a:endParaRPr kumimoji="1" lang="en-US" altLang="ja-JP" sz="3200" dirty="0">
              <a:latin typeface="Yu Gothic Medium" panose="020B0500000000000000" pitchFamily="50" charset="-128"/>
              <a:ea typeface="Yu Gothic Medium" panose="020B0500000000000000" pitchFamily="50" charset="-128"/>
            </a:endParaRPr>
          </a:p>
          <a:p>
            <a:r>
              <a:rPr kumimoji="1" lang="ja-JP" altLang="en-US" sz="3200" b="1" dirty="0">
                <a:solidFill>
                  <a:srgbClr val="00B0F0"/>
                </a:solidFill>
                <a:latin typeface="Yu Gothic Medium" panose="020B0500000000000000" pitchFamily="50" charset="-128"/>
                <a:ea typeface="Yu Gothic Medium" panose="020B0500000000000000" pitchFamily="50" charset="-128"/>
              </a:rPr>
              <a:t>投稿</a:t>
            </a:r>
            <a:endParaRPr kumimoji="1" lang="en-US" altLang="ja-JP" sz="3200" b="1" dirty="0">
              <a:solidFill>
                <a:srgbClr val="00B0F0"/>
              </a:solidFill>
              <a:latin typeface="Yu Gothic Medium" panose="020B0500000000000000" pitchFamily="50" charset="-128"/>
              <a:ea typeface="Yu Gothic Medium" panose="020B0500000000000000" pitchFamily="50" charset="-128"/>
            </a:endParaRPr>
          </a:p>
          <a:p>
            <a:r>
              <a:rPr kumimoji="1" lang="ja-JP" altLang="en-US" sz="3200" dirty="0">
                <a:latin typeface="Yu Gothic Medium" panose="020B0500000000000000" pitchFamily="50" charset="-128"/>
                <a:ea typeface="Yu Gothic Medium" panose="020B0500000000000000" pitchFamily="50" charset="-128"/>
              </a:rPr>
              <a:t>どの投稿が良いのか？数値化し</a:t>
            </a:r>
            <a:r>
              <a:rPr kumimoji="1" lang="en-US" altLang="ja-JP" sz="3200" dirty="0">
                <a:latin typeface="Yu Gothic Medium" panose="020B0500000000000000" pitchFamily="50" charset="-128"/>
                <a:ea typeface="Yu Gothic Medium" panose="020B0500000000000000" pitchFamily="50" charset="-128"/>
              </a:rPr>
              <a:t>PDCA</a:t>
            </a:r>
            <a:r>
              <a:rPr kumimoji="1" lang="ja-JP" altLang="en-US" sz="3200" dirty="0">
                <a:latin typeface="Yu Gothic Medium" panose="020B0500000000000000" pitchFamily="50" charset="-128"/>
                <a:ea typeface="Yu Gothic Medium" panose="020B0500000000000000" pitchFamily="50" charset="-128"/>
              </a:rPr>
              <a:t>回す</a:t>
            </a:r>
            <a:endParaRPr kumimoji="1" lang="en-US" altLang="ja-JP" sz="3200" dirty="0">
              <a:latin typeface="Yu Gothic Medium" panose="020B0500000000000000" pitchFamily="50" charset="-128"/>
              <a:ea typeface="Yu Gothic Medium" panose="020B0500000000000000" pitchFamily="50" charset="-128"/>
            </a:endParaRPr>
          </a:p>
          <a:p>
            <a:endParaRPr kumimoji="1" lang="en-US" altLang="ja-JP" sz="3200" dirty="0">
              <a:latin typeface="Yu Gothic Medium" panose="020B0500000000000000" pitchFamily="50" charset="-128"/>
              <a:ea typeface="Yu Gothic Medium" panose="020B0500000000000000" pitchFamily="50" charset="-128"/>
            </a:endParaRPr>
          </a:p>
          <a:p>
            <a:r>
              <a:rPr kumimoji="1" lang="ja-JP" altLang="en-US" sz="3200" b="1" dirty="0">
                <a:solidFill>
                  <a:srgbClr val="00B0F0"/>
                </a:solidFill>
                <a:latin typeface="Yu Gothic Medium" panose="020B0500000000000000" pitchFamily="50" charset="-128"/>
                <a:ea typeface="Yu Gothic Medium" panose="020B0500000000000000" pitchFamily="50" charset="-128"/>
              </a:rPr>
              <a:t>分析の効率化</a:t>
            </a:r>
            <a:endParaRPr kumimoji="1" lang="en-US" altLang="ja-JP" sz="3200" b="1" dirty="0">
              <a:solidFill>
                <a:srgbClr val="00B0F0"/>
              </a:solidFill>
              <a:latin typeface="Yu Gothic Medium" panose="020B0500000000000000" pitchFamily="50" charset="-128"/>
              <a:ea typeface="Yu Gothic Medium" panose="020B0500000000000000" pitchFamily="50" charset="-128"/>
            </a:endParaRPr>
          </a:p>
          <a:p>
            <a:r>
              <a:rPr kumimoji="1" lang="ja-JP" altLang="en-US" sz="3200" dirty="0">
                <a:latin typeface="Yu Gothic Medium" panose="020B0500000000000000" pitchFamily="50" charset="-128"/>
                <a:ea typeface="Yu Gothic Medium" panose="020B0500000000000000" pitchFamily="50" charset="-128"/>
              </a:rPr>
              <a:t>長期で考える</a:t>
            </a:r>
            <a:endParaRPr kumimoji="1" lang="en-US" altLang="ja-JP" sz="3200" dirty="0">
              <a:latin typeface="Yu Gothic Medium" panose="020B0500000000000000" pitchFamily="50" charset="-128"/>
              <a:ea typeface="Yu Gothic Medium" panose="020B0500000000000000" pitchFamily="50" charset="-128"/>
            </a:endParaRPr>
          </a:p>
        </p:txBody>
      </p:sp>
      <p:pic>
        <p:nvPicPr>
          <p:cNvPr id="8" name="図 7">
            <a:extLst>
              <a:ext uri="{FF2B5EF4-FFF2-40B4-BE49-F238E27FC236}">
                <a16:creationId xmlns:a16="http://schemas.microsoft.com/office/drawing/2014/main" id="{F64BEAA0-1C98-41A4-8E60-ABE9C6B77073}"/>
              </a:ext>
            </a:extLst>
          </p:cNvPr>
          <p:cNvPicPr>
            <a:picLocks noChangeAspect="1"/>
          </p:cNvPicPr>
          <p:nvPr/>
        </p:nvPicPr>
        <p:blipFill>
          <a:blip r:embed="rId3"/>
          <a:stretch>
            <a:fillRect/>
          </a:stretch>
        </p:blipFill>
        <p:spPr>
          <a:xfrm>
            <a:off x="7886628" y="3938739"/>
            <a:ext cx="3790963" cy="2527308"/>
          </a:xfrm>
          <a:prstGeom prst="rect">
            <a:avLst/>
          </a:prstGeom>
        </p:spPr>
      </p:pic>
    </p:spTree>
    <p:extLst>
      <p:ext uri="{BB962C8B-B14F-4D97-AF65-F5344CB8AC3E}">
        <p14:creationId xmlns:p14="http://schemas.microsoft.com/office/powerpoint/2010/main" val="38453528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3D9BE801-D292-4EF5-8130-42A00E80771D}"/>
              </a:ext>
            </a:extLst>
          </p:cNvPr>
          <p:cNvSpPr txBox="1"/>
          <p:nvPr/>
        </p:nvSpPr>
        <p:spPr>
          <a:xfrm>
            <a:off x="4977745" y="2767280"/>
            <a:ext cx="2236510" cy="1323439"/>
          </a:xfrm>
          <a:prstGeom prst="rect">
            <a:avLst/>
          </a:prstGeom>
          <a:noFill/>
        </p:spPr>
        <p:txBody>
          <a:bodyPr wrap="none" rtlCol="0">
            <a:spAutoFit/>
          </a:bodyPr>
          <a:lstStyle/>
          <a:p>
            <a:r>
              <a:rPr kumimoji="1" lang="ja-JP" altLang="en-US" sz="8000" dirty="0">
                <a:latin typeface="Yu Gothic Medium" panose="020B0500000000000000" pitchFamily="50" charset="-128"/>
                <a:ea typeface="Yu Gothic Medium" panose="020B0500000000000000" pitchFamily="50" charset="-128"/>
              </a:rPr>
              <a:t>デモ</a:t>
            </a:r>
            <a:endParaRPr kumimoji="1" lang="en-US" altLang="ja-JP" sz="8000" dirty="0">
              <a:latin typeface="Yu Gothic Medium" panose="020B0500000000000000" pitchFamily="50" charset="-128"/>
              <a:ea typeface="Yu Gothic Medium" panose="020B0500000000000000" pitchFamily="50" charset="-128"/>
            </a:endParaRPr>
          </a:p>
        </p:txBody>
      </p:sp>
    </p:spTree>
    <p:extLst>
      <p:ext uri="{BB962C8B-B14F-4D97-AF65-F5344CB8AC3E}">
        <p14:creationId xmlns:p14="http://schemas.microsoft.com/office/powerpoint/2010/main" val="32705011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a:lnSpc>
                <a:spcPct val="115000"/>
              </a:lnSpc>
              <a:buSzPts val="2100"/>
            </a:pPr>
            <a:r>
              <a:rPr lang="ja-JP" altLang="en-US" sz="2400" b="1">
                <a:solidFill>
                  <a:schemeClr val="tx1"/>
                </a:solidFill>
                <a:latin typeface="Yu Gothic Medium" panose="020B0500000000000000" pitchFamily="50" charset="-128"/>
                <a:ea typeface="Yu Gothic Medium" panose="020B0500000000000000" pitchFamily="50" charset="-128"/>
              </a:rPr>
              <a:t>最後に</a:t>
            </a:r>
            <a:endParaRPr lang="ja-JP" altLang="en-US" sz="2400" b="1" dirty="0">
              <a:solidFill>
                <a:schemeClr val="tx1"/>
              </a:solidFill>
              <a:latin typeface="Yu Gothic Medium" panose="020B0500000000000000" pitchFamily="50" charset="-128"/>
              <a:ea typeface="Yu Gothic Medium" panose="020B0500000000000000" pitchFamily="50" charset="-128"/>
            </a:endParaRPr>
          </a:p>
        </p:txBody>
      </p:sp>
      <p:sp>
        <p:nvSpPr>
          <p:cNvPr id="5" name="テキスト ボックス 4">
            <a:extLst>
              <a:ext uri="{FF2B5EF4-FFF2-40B4-BE49-F238E27FC236}">
                <a16:creationId xmlns:a16="http://schemas.microsoft.com/office/drawing/2014/main" id="{B7FACFB5-CC1D-40E9-AE7E-ABB02EA529FF}"/>
              </a:ext>
            </a:extLst>
          </p:cNvPr>
          <p:cNvSpPr txBox="1"/>
          <p:nvPr/>
        </p:nvSpPr>
        <p:spPr>
          <a:xfrm>
            <a:off x="2210239" y="1192291"/>
            <a:ext cx="7208051" cy="461665"/>
          </a:xfrm>
          <a:prstGeom prst="rect">
            <a:avLst/>
          </a:prstGeom>
          <a:noFill/>
        </p:spPr>
        <p:txBody>
          <a:bodyPr wrap="square" rtlCol="0">
            <a:spAutoFit/>
          </a:bodyPr>
          <a:lstStyle/>
          <a:p>
            <a:r>
              <a:rPr kumimoji="1" lang="ja-JP" altLang="en-US" sz="2400" dirty="0">
                <a:latin typeface="メイリオ" panose="020B0604030504040204" pitchFamily="50" charset="-128"/>
                <a:ea typeface="メイリオ" panose="020B0604030504040204" pitchFamily="50" charset="-128"/>
              </a:rPr>
              <a:t>検索だけではなく、物を買う前にもみられている！</a:t>
            </a:r>
            <a:endParaRPr kumimoji="1" lang="en-US" altLang="ja-JP" sz="2400" dirty="0">
              <a:latin typeface="メイリオ" panose="020B0604030504040204" pitchFamily="50" charset="-128"/>
              <a:ea typeface="メイリオ" panose="020B0604030504040204" pitchFamily="50" charset="-128"/>
            </a:endParaRPr>
          </a:p>
        </p:txBody>
      </p:sp>
      <p:pic>
        <p:nvPicPr>
          <p:cNvPr id="6" name="図 5">
            <a:extLst>
              <a:ext uri="{FF2B5EF4-FFF2-40B4-BE49-F238E27FC236}">
                <a16:creationId xmlns:a16="http://schemas.microsoft.com/office/drawing/2014/main" id="{B755064C-B158-4A8C-8896-182F083AEBDE}"/>
              </a:ext>
            </a:extLst>
          </p:cNvPr>
          <p:cNvPicPr>
            <a:picLocks noChangeAspect="1"/>
          </p:cNvPicPr>
          <p:nvPr/>
        </p:nvPicPr>
        <p:blipFill>
          <a:blip r:embed="rId3"/>
          <a:stretch>
            <a:fillRect/>
          </a:stretch>
        </p:blipFill>
        <p:spPr>
          <a:xfrm>
            <a:off x="1894959" y="2006619"/>
            <a:ext cx="8183731" cy="4610452"/>
          </a:xfrm>
          <a:prstGeom prst="rect">
            <a:avLst/>
          </a:prstGeom>
        </p:spPr>
      </p:pic>
    </p:spTree>
    <p:extLst>
      <p:ext uri="{BB962C8B-B14F-4D97-AF65-F5344CB8AC3E}">
        <p14:creationId xmlns:p14="http://schemas.microsoft.com/office/powerpoint/2010/main" val="36149179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3834808" y="992023"/>
            <a:ext cx="4522387" cy="465096"/>
          </a:xfrm>
          <a:prstGeom prst="rect">
            <a:avLst/>
          </a:prstGeom>
          <a:noFill/>
          <a:ln>
            <a:noFill/>
          </a:ln>
        </p:spPr>
        <p:txBody>
          <a:bodyPr spcFirstLastPara="1" wrap="square" lIns="0" tIns="0" rIns="0" bIns="0" anchor="ctr" anchorCtr="0">
            <a:noAutofit/>
          </a:bodyPr>
          <a:lstStyle/>
          <a:p>
            <a:pPr>
              <a:lnSpc>
                <a:spcPct val="115000"/>
              </a:lnSpc>
              <a:buSzPts val="2100"/>
            </a:pPr>
            <a:r>
              <a:rPr lang="ja-JP" altLang="en-US" sz="2400" b="1" dirty="0">
                <a:solidFill>
                  <a:srgbClr val="FF0000"/>
                </a:solidFill>
                <a:latin typeface="Yu Gothic Medium" panose="020B0500000000000000" pitchFamily="50" charset="-128"/>
                <a:ea typeface="Yu Gothic Medium" panose="020B0500000000000000" pitchFamily="50" charset="-128"/>
              </a:rPr>
              <a:t>先着</a:t>
            </a:r>
            <a:r>
              <a:rPr lang="en-US" altLang="ja-JP" sz="2400" b="1" dirty="0">
                <a:solidFill>
                  <a:srgbClr val="FF0000"/>
                </a:solidFill>
                <a:latin typeface="Yu Gothic Medium" panose="020B0500000000000000" pitchFamily="50" charset="-128"/>
                <a:ea typeface="Yu Gothic Medium" panose="020B0500000000000000" pitchFamily="50" charset="-128"/>
              </a:rPr>
              <a:t>3</a:t>
            </a:r>
            <a:r>
              <a:rPr lang="ja-JP" altLang="en-US" sz="2400" b="1" dirty="0">
                <a:solidFill>
                  <a:srgbClr val="FF0000"/>
                </a:solidFill>
                <a:latin typeface="Yu Gothic Medium" panose="020B0500000000000000" pitchFamily="50" charset="-128"/>
                <a:ea typeface="Yu Gothic Medium" panose="020B0500000000000000" pitchFamily="50" charset="-128"/>
              </a:rPr>
              <a:t>社まで：無料診断レポート</a:t>
            </a:r>
          </a:p>
        </p:txBody>
      </p:sp>
      <p:pic>
        <p:nvPicPr>
          <p:cNvPr id="3" name="図 2">
            <a:extLst>
              <a:ext uri="{FF2B5EF4-FFF2-40B4-BE49-F238E27FC236}">
                <a16:creationId xmlns:a16="http://schemas.microsoft.com/office/drawing/2014/main" id="{83198EFC-89B0-4307-AB8A-F0FA99D66B4E}"/>
              </a:ext>
            </a:extLst>
          </p:cNvPr>
          <p:cNvPicPr>
            <a:picLocks noChangeAspect="1"/>
          </p:cNvPicPr>
          <p:nvPr/>
        </p:nvPicPr>
        <p:blipFill>
          <a:blip r:embed="rId3"/>
          <a:stretch>
            <a:fillRect/>
          </a:stretch>
        </p:blipFill>
        <p:spPr>
          <a:xfrm>
            <a:off x="1174437" y="1594771"/>
            <a:ext cx="9843135" cy="4519644"/>
          </a:xfrm>
          <a:prstGeom prst="rect">
            <a:avLst/>
          </a:prstGeom>
        </p:spPr>
      </p:pic>
      <p:sp>
        <p:nvSpPr>
          <p:cNvPr id="7" name="Google Shape;556;p27">
            <a:extLst>
              <a:ext uri="{FF2B5EF4-FFF2-40B4-BE49-F238E27FC236}">
                <a16:creationId xmlns:a16="http://schemas.microsoft.com/office/drawing/2014/main" id="{2B04D3AA-0AC0-40DE-9B0B-2F1465C7A978}"/>
              </a:ext>
            </a:extLst>
          </p:cNvPr>
          <p:cNvSpPr txBox="1"/>
          <p:nvPr/>
        </p:nvSpPr>
        <p:spPr>
          <a:xfrm>
            <a:off x="374965" y="665739"/>
            <a:ext cx="8356259" cy="326284"/>
          </a:xfrm>
          <a:prstGeom prst="rect">
            <a:avLst/>
          </a:prstGeom>
          <a:noFill/>
          <a:ln>
            <a:noFill/>
          </a:ln>
        </p:spPr>
        <p:txBody>
          <a:bodyPr spcFirstLastPara="1" wrap="square" lIns="0" tIns="0" rIns="0" bIns="0" anchor="ctr" anchorCtr="0">
            <a:noAutofit/>
          </a:bodyPr>
          <a:lstStyle/>
          <a:p>
            <a:pPr>
              <a:lnSpc>
                <a:spcPct val="115000"/>
              </a:lnSpc>
              <a:buSzPts val="2100"/>
            </a:pPr>
            <a:r>
              <a:rPr lang="ja-JP" altLang="en-US" sz="2400" b="1" dirty="0">
                <a:solidFill>
                  <a:schemeClr val="tx1"/>
                </a:solidFill>
                <a:latin typeface="Yu Gothic Medium" panose="020B0500000000000000" pitchFamily="50" charset="-128"/>
                <a:ea typeface="Yu Gothic Medium" panose="020B0500000000000000" pitchFamily="50" charset="-128"/>
              </a:rPr>
              <a:t>特典</a:t>
            </a:r>
          </a:p>
        </p:txBody>
      </p:sp>
    </p:spTree>
    <p:extLst>
      <p:ext uri="{BB962C8B-B14F-4D97-AF65-F5344CB8AC3E}">
        <p14:creationId xmlns:p14="http://schemas.microsoft.com/office/powerpoint/2010/main" val="20589995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a:lnSpc>
                <a:spcPct val="115000"/>
              </a:lnSpc>
              <a:buSzPts val="2100"/>
            </a:pPr>
            <a:r>
              <a:rPr lang="ja-JP" altLang="en-US" sz="2400" b="1" dirty="0">
                <a:solidFill>
                  <a:schemeClr val="tx1"/>
                </a:solidFill>
                <a:latin typeface="Yu Gothic Medium" panose="020B0500000000000000" pitchFamily="50" charset="-128"/>
                <a:ea typeface="Yu Gothic Medium" panose="020B0500000000000000" pitchFamily="50" charset="-128"/>
              </a:rPr>
              <a:t>先に開始しないと他社がやってしまいます</a:t>
            </a:r>
          </a:p>
        </p:txBody>
      </p:sp>
      <p:pic>
        <p:nvPicPr>
          <p:cNvPr id="7" name="図 6">
            <a:extLst>
              <a:ext uri="{FF2B5EF4-FFF2-40B4-BE49-F238E27FC236}">
                <a16:creationId xmlns:a16="http://schemas.microsoft.com/office/drawing/2014/main" id="{D9D23BB6-528E-4EDA-ACD4-1E89557C2F81}"/>
              </a:ext>
            </a:extLst>
          </p:cNvPr>
          <p:cNvPicPr>
            <a:picLocks noChangeAspect="1"/>
          </p:cNvPicPr>
          <p:nvPr/>
        </p:nvPicPr>
        <p:blipFill>
          <a:blip r:embed="rId3"/>
          <a:stretch>
            <a:fillRect/>
          </a:stretch>
        </p:blipFill>
        <p:spPr>
          <a:xfrm>
            <a:off x="4041250" y="1093623"/>
            <a:ext cx="7985031" cy="5334000"/>
          </a:xfrm>
          <a:prstGeom prst="rect">
            <a:avLst/>
          </a:prstGeom>
        </p:spPr>
      </p:pic>
      <p:sp>
        <p:nvSpPr>
          <p:cNvPr id="9" name="Google Shape;556;p27">
            <a:extLst>
              <a:ext uri="{FF2B5EF4-FFF2-40B4-BE49-F238E27FC236}">
                <a16:creationId xmlns:a16="http://schemas.microsoft.com/office/drawing/2014/main" id="{D4A166EB-DD06-4028-9C1A-2DC36BD6DF77}"/>
              </a:ext>
            </a:extLst>
          </p:cNvPr>
          <p:cNvSpPr txBox="1"/>
          <p:nvPr/>
        </p:nvSpPr>
        <p:spPr>
          <a:xfrm>
            <a:off x="312527" y="767340"/>
            <a:ext cx="3728720" cy="2351781"/>
          </a:xfrm>
          <a:prstGeom prst="rect">
            <a:avLst/>
          </a:prstGeom>
          <a:noFill/>
          <a:ln>
            <a:noFill/>
          </a:ln>
        </p:spPr>
        <p:txBody>
          <a:bodyPr spcFirstLastPara="1" wrap="square" lIns="0" tIns="0" rIns="0" bIns="0" anchor="ctr" anchorCtr="0">
            <a:noAutofit/>
          </a:bodyPr>
          <a:lstStyle/>
          <a:p>
            <a:pPr>
              <a:lnSpc>
                <a:spcPct val="115000"/>
              </a:lnSpc>
              <a:buSzPts val="2100"/>
            </a:pPr>
            <a:r>
              <a:rPr lang="ja-JP" altLang="en-US" sz="2400" b="1" dirty="0">
                <a:solidFill>
                  <a:schemeClr val="tx1"/>
                </a:solidFill>
                <a:latin typeface="Yu Gothic Medium" panose="020B0500000000000000" pitchFamily="50" charset="-128"/>
                <a:ea typeface="Yu Gothic Medium" panose="020B0500000000000000" pitchFamily="50" charset="-128"/>
              </a:rPr>
              <a:t>なぜって？</a:t>
            </a:r>
            <a:endParaRPr lang="en-US" altLang="ja-JP" sz="2400" b="1" dirty="0">
              <a:solidFill>
                <a:schemeClr val="tx1"/>
              </a:solidFill>
              <a:latin typeface="Yu Gothic Medium" panose="020B0500000000000000" pitchFamily="50" charset="-128"/>
              <a:ea typeface="Yu Gothic Medium" panose="020B0500000000000000" pitchFamily="50" charset="-128"/>
            </a:endParaRPr>
          </a:p>
          <a:p>
            <a:pPr>
              <a:lnSpc>
                <a:spcPct val="115000"/>
              </a:lnSpc>
              <a:buSzPts val="2100"/>
            </a:pPr>
            <a:r>
              <a:rPr lang="ja-JP" altLang="en-US" sz="2400" b="1" dirty="0">
                <a:solidFill>
                  <a:schemeClr val="tx1"/>
                </a:solidFill>
                <a:latin typeface="Yu Gothic Medium" panose="020B0500000000000000" pitchFamily="50" charset="-128"/>
                <a:ea typeface="Yu Gothic Medium" panose="020B0500000000000000" pitchFamily="50" charset="-128"/>
              </a:rPr>
              <a:t>エリアマーケティングは</a:t>
            </a:r>
            <a:endParaRPr lang="en-US" altLang="ja-JP" sz="2400" b="1" dirty="0">
              <a:solidFill>
                <a:schemeClr val="tx1"/>
              </a:solidFill>
              <a:latin typeface="Yu Gothic Medium" panose="020B0500000000000000" pitchFamily="50" charset="-128"/>
              <a:ea typeface="Yu Gothic Medium" panose="020B0500000000000000" pitchFamily="50" charset="-128"/>
            </a:endParaRPr>
          </a:p>
          <a:p>
            <a:pPr>
              <a:lnSpc>
                <a:spcPct val="115000"/>
              </a:lnSpc>
              <a:buSzPts val="2100"/>
            </a:pPr>
            <a:r>
              <a:rPr lang="ja-JP" altLang="en-US" sz="2400" b="1" dirty="0">
                <a:solidFill>
                  <a:schemeClr val="tx1"/>
                </a:solidFill>
                <a:latin typeface="Yu Gothic Medium" panose="020B0500000000000000" pitchFamily="50" charset="-128"/>
                <a:ea typeface="Yu Gothic Medium" panose="020B0500000000000000" pitchFamily="50" charset="-128"/>
              </a:rPr>
              <a:t>地域一位を目指す</a:t>
            </a:r>
            <a:endParaRPr lang="en-US" altLang="ja-JP" sz="2400" b="1" dirty="0">
              <a:solidFill>
                <a:schemeClr val="tx1"/>
              </a:solidFill>
              <a:latin typeface="Yu Gothic Medium" panose="020B0500000000000000" pitchFamily="50" charset="-128"/>
              <a:ea typeface="Yu Gothic Medium" panose="020B0500000000000000" pitchFamily="50" charset="-128"/>
            </a:endParaRPr>
          </a:p>
          <a:p>
            <a:pPr>
              <a:lnSpc>
                <a:spcPct val="115000"/>
              </a:lnSpc>
              <a:buSzPts val="2100"/>
            </a:pPr>
            <a:r>
              <a:rPr lang="ja-JP" altLang="en-US" sz="2400" b="1" dirty="0">
                <a:solidFill>
                  <a:schemeClr val="tx1"/>
                </a:solidFill>
                <a:latin typeface="Yu Gothic Medium" panose="020B0500000000000000" pitchFamily="50" charset="-128"/>
                <a:ea typeface="Yu Gothic Medium" panose="020B0500000000000000" pitchFamily="50" charset="-128"/>
              </a:rPr>
              <a:t>陣取りゲームだからです。</a:t>
            </a:r>
          </a:p>
        </p:txBody>
      </p:sp>
    </p:spTree>
    <p:extLst>
      <p:ext uri="{BB962C8B-B14F-4D97-AF65-F5344CB8AC3E}">
        <p14:creationId xmlns:p14="http://schemas.microsoft.com/office/powerpoint/2010/main" val="10883209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42"/>
          <p:cNvSpPr/>
          <p:nvPr/>
        </p:nvSpPr>
        <p:spPr>
          <a:xfrm>
            <a:off x="5" y="4487894"/>
            <a:ext cx="12191999" cy="2370111"/>
          </a:xfrm>
          <a:prstGeom prst="rect">
            <a:avLst/>
          </a:prstGeom>
          <a:solidFill>
            <a:srgbClr val="F39900"/>
          </a:solidFill>
          <a:ln>
            <a:noFill/>
          </a:ln>
        </p:spPr>
        <p:txBody>
          <a:bodyPr spcFirstLastPara="1" wrap="square" lIns="91425" tIns="45700" rIns="91425" bIns="45700" anchor="ctr" anchorCtr="0">
            <a:noAutofit/>
          </a:bodyPr>
          <a:lstStyle/>
          <a:p>
            <a:pPr algn="ctr"/>
            <a:endParaRPr sz="1271">
              <a:solidFill>
                <a:schemeClr val="lt1"/>
              </a:solidFill>
            </a:endParaRPr>
          </a:p>
        </p:txBody>
      </p:sp>
      <p:sp>
        <p:nvSpPr>
          <p:cNvPr id="802" name="Google Shape;802;p42"/>
          <p:cNvSpPr/>
          <p:nvPr/>
        </p:nvSpPr>
        <p:spPr>
          <a:xfrm>
            <a:off x="661553" y="2494246"/>
            <a:ext cx="10868891" cy="3953449"/>
          </a:xfrm>
          <a:prstGeom prst="roundRect">
            <a:avLst>
              <a:gd name="adj" fmla="val 2922"/>
            </a:avLst>
          </a:prstGeom>
          <a:solidFill>
            <a:schemeClr val="lt1"/>
          </a:solidFill>
          <a:ln>
            <a:noFill/>
          </a:ln>
        </p:spPr>
        <p:txBody>
          <a:bodyPr spcFirstLastPara="1" wrap="square" lIns="91425" tIns="45700" rIns="91425" bIns="45700" anchor="ctr" anchorCtr="0">
            <a:noAutofit/>
          </a:bodyPr>
          <a:lstStyle/>
          <a:p>
            <a:pPr algn="ctr"/>
            <a:endParaRPr sz="1271">
              <a:solidFill>
                <a:schemeClr val="lt1"/>
              </a:solidFill>
            </a:endParaRPr>
          </a:p>
        </p:txBody>
      </p:sp>
      <p:pic>
        <p:nvPicPr>
          <p:cNvPr id="803" name="Google Shape;803;p42"/>
          <p:cNvPicPr preferRelativeResize="0"/>
          <p:nvPr/>
        </p:nvPicPr>
        <p:blipFill rotWithShape="1">
          <a:blip r:embed="rId3">
            <a:alphaModFix/>
          </a:blip>
          <a:srcRect/>
          <a:stretch/>
        </p:blipFill>
        <p:spPr>
          <a:xfrm>
            <a:off x="9812187" y="4836180"/>
            <a:ext cx="967179" cy="967179"/>
          </a:xfrm>
          <a:prstGeom prst="rect">
            <a:avLst/>
          </a:prstGeom>
          <a:noFill/>
          <a:ln>
            <a:noFill/>
          </a:ln>
        </p:spPr>
      </p:pic>
      <p:pic>
        <p:nvPicPr>
          <p:cNvPr id="804" name="Google Shape;804;p42"/>
          <p:cNvPicPr preferRelativeResize="0"/>
          <p:nvPr/>
        </p:nvPicPr>
        <p:blipFill rotWithShape="1">
          <a:blip r:embed="rId4">
            <a:alphaModFix/>
          </a:blip>
          <a:srcRect/>
          <a:stretch/>
        </p:blipFill>
        <p:spPr>
          <a:xfrm>
            <a:off x="4593187" y="410313"/>
            <a:ext cx="3005628" cy="978335"/>
          </a:xfrm>
          <a:prstGeom prst="rect">
            <a:avLst/>
          </a:prstGeom>
          <a:noFill/>
          <a:ln>
            <a:noFill/>
          </a:ln>
        </p:spPr>
      </p:pic>
      <p:sp>
        <p:nvSpPr>
          <p:cNvPr id="805" name="Google Shape;805;p42"/>
          <p:cNvSpPr/>
          <p:nvPr/>
        </p:nvSpPr>
        <p:spPr>
          <a:xfrm>
            <a:off x="5383310" y="6527903"/>
            <a:ext cx="1425391" cy="246221"/>
          </a:xfrm>
          <a:prstGeom prst="rect">
            <a:avLst/>
          </a:prstGeom>
          <a:noFill/>
          <a:ln>
            <a:noFill/>
          </a:ln>
        </p:spPr>
        <p:txBody>
          <a:bodyPr spcFirstLastPara="1" wrap="square" lIns="91425" tIns="45700" rIns="91425" bIns="45700" anchor="t" anchorCtr="0">
            <a:noAutofit/>
          </a:bodyPr>
          <a:lstStyle/>
          <a:p>
            <a:r>
              <a:rPr lang="en-US" altLang="ja-JP" sz="1000">
                <a:solidFill>
                  <a:schemeClr val="lt1"/>
                </a:solidFill>
              </a:rPr>
              <a:t>© 2021 ENDLINE inc.</a:t>
            </a:r>
            <a:endParaRPr/>
          </a:p>
        </p:txBody>
      </p:sp>
      <p:sp>
        <p:nvSpPr>
          <p:cNvPr id="806" name="Google Shape;806;p42"/>
          <p:cNvSpPr txBox="1"/>
          <p:nvPr/>
        </p:nvSpPr>
        <p:spPr>
          <a:xfrm>
            <a:off x="661553" y="3071699"/>
            <a:ext cx="10868891" cy="379078"/>
          </a:xfrm>
          <a:prstGeom prst="rect">
            <a:avLst/>
          </a:prstGeom>
          <a:noFill/>
          <a:ln>
            <a:noFill/>
          </a:ln>
        </p:spPr>
        <p:txBody>
          <a:bodyPr spcFirstLastPara="1" wrap="square" lIns="0" tIns="12700" rIns="0" bIns="0" anchor="t" anchorCtr="0">
            <a:spAutoFit/>
          </a:bodyPr>
          <a:lstStyle/>
          <a:p>
            <a:pPr algn="ctr">
              <a:lnSpc>
                <a:spcPct val="140000"/>
              </a:lnSpc>
            </a:pPr>
            <a:r>
              <a:rPr lang="ja-JP" altLang="en-US" sz="1700" b="1"/>
              <a:t>メール・電話・</a:t>
            </a:r>
            <a:r>
              <a:rPr lang="en-US" altLang="ja-JP" sz="1700" b="1"/>
              <a:t>Messenger</a:t>
            </a:r>
            <a:r>
              <a:rPr lang="ja-JP" altLang="en-US" sz="1700" b="1"/>
              <a:t>・</a:t>
            </a:r>
            <a:r>
              <a:rPr lang="en-US" altLang="ja-JP" sz="1700" b="1"/>
              <a:t>LINE</a:t>
            </a:r>
            <a:r>
              <a:rPr lang="ja-JP" altLang="en-US" sz="1700" b="1"/>
              <a:t>・Ｃ</a:t>
            </a:r>
            <a:r>
              <a:rPr lang="en-US" altLang="ja-JP" sz="1700" b="1"/>
              <a:t>hatwark</a:t>
            </a:r>
            <a:r>
              <a:rPr lang="ja-JP" altLang="en-US" sz="1700" b="1"/>
              <a:t>・</a:t>
            </a:r>
            <a:r>
              <a:rPr lang="en-US" altLang="ja-JP" sz="1700" b="1"/>
              <a:t>Zoom </a:t>
            </a:r>
            <a:r>
              <a:rPr lang="ja-JP" altLang="en-US" sz="1700" b="1"/>
              <a:t>等、様々なツールでご対応可能です！！</a:t>
            </a:r>
            <a:endParaRPr sz="1700" b="1"/>
          </a:p>
        </p:txBody>
      </p:sp>
      <p:sp>
        <p:nvSpPr>
          <p:cNvPr id="807" name="Google Shape;807;p42"/>
          <p:cNvSpPr txBox="1"/>
          <p:nvPr/>
        </p:nvSpPr>
        <p:spPr>
          <a:xfrm>
            <a:off x="2379822" y="5127407"/>
            <a:ext cx="3326335" cy="321232"/>
          </a:xfrm>
          <a:prstGeom prst="rect">
            <a:avLst/>
          </a:prstGeom>
          <a:noFill/>
          <a:ln>
            <a:noFill/>
          </a:ln>
        </p:spPr>
        <p:txBody>
          <a:bodyPr spcFirstLastPara="1" wrap="square" lIns="0" tIns="13325" rIns="0" bIns="0" anchor="t" anchorCtr="0">
            <a:spAutoFit/>
          </a:bodyPr>
          <a:lstStyle/>
          <a:p>
            <a:pPr marL="12700"/>
            <a:r>
              <a:rPr lang="en-US" altLang="ja-JP" sz="2000" b="1" u="sng">
                <a:hlinkClick r:id="rId5">
                  <a:extLst>
                    <a:ext uri="{A12FA001-AC4F-418D-AE19-62706E023703}">
                      <ahyp:hlinkClr xmlns:ahyp="http://schemas.microsoft.com/office/drawing/2018/hyperlinkcolor" val="tx"/>
                    </a:ext>
                  </a:extLst>
                </a:hlinkClick>
              </a:rPr>
              <a:t>info@endline.co.jp</a:t>
            </a:r>
            <a:endParaRPr sz="2000" b="1" u="sng"/>
          </a:p>
        </p:txBody>
      </p:sp>
      <p:sp>
        <p:nvSpPr>
          <p:cNvPr id="808" name="Google Shape;808;p42"/>
          <p:cNvSpPr txBox="1"/>
          <p:nvPr/>
        </p:nvSpPr>
        <p:spPr>
          <a:xfrm>
            <a:off x="2379821" y="3600718"/>
            <a:ext cx="6718759" cy="1176219"/>
          </a:xfrm>
          <a:prstGeom prst="rect">
            <a:avLst/>
          </a:prstGeom>
          <a:noFill/>
          <a:ln>
            <a:noFill/>
          </a:ln>
        </p:spPr>
        <p:txBody>
          <a:bodyPr spcFirstLastPara="1" wrap="square" lIns="0" tIns="12700" rIns="0" bIns="0" anchor="t" anchorCtr="0">
            <a:spAutoFit/>
          </a:bodyPr>
          <a:lstStyle/>
          <a:p>
            <a:pPr>
              <a:lnSpc>
                <a:spcPct val="140000"/>
              </a:lnSpc>
            </a:pPr>
            <a:r>
              <a:rPr lang="en-US" altLang="ja-JP" sz="5400" b="1"/>
              <a:t>050-5272-8537</a:t>
            </a:r>
            <a:endParaRPr sz="5400" b="1"/>
          </a:p>
        </p:txBody>
      </p:sp>
      <p:sp>
        <p:nvSpPr>
          <p:cNvPr id="809" name="Google Shape;809;p42"/>
          <p:cNvSpPr txBox="1"/>
          <p:nvPr/>
        </p:nvSpPr>
        <p:spPr>
          <a:xfrm>
            <a:off x="0" y="1512776"/>
            <a:ext cx="12110720" cy="1558923"/>
          </a:xfrm>
          <a:prstGeom prst="rect">
            <a:avLst/>
          </a:prstGeom>
          <a:noFill/>
          <a:ln>
            <a:noFill/>
          </a:ln>
        </p:spPr>
        <p:txBody>
          <a:bodyPr spcFirstLastPara="1" wrap="square" lIns="121900" tIns="121900" rIns="121900" bIns="121900" anchor="t" anchorCtr="0">
            <a:noAutofit/>
          </a:bodyPr>
          <a:lstStyle/>
          <a:p>
            <a:pPr algn="ctr">
              <a:lnSpc>
                <a:spcPct val="150000"/>
              </a:lnSpc>
              <a:buSzPts val="990"/>
            </a:pPr>
            <a:r>
              <a:rPr lang="ja-JP" altLang="en-US" sz="2800" b="1" dirty="0">
                <a:solidFill>
                  <a:srgbClr val="FF6400"/>
                </a:solidFill>
              </a:rPr>
              <a:t>エリア</a:t>
            </a:r>
            <a:r>
              <a:rPr lang="en-US" altLang="ja-JP" sz="2800" b="1" dirty="0">
                <a:solidFill>
                  <a:srgbClr val="FF6400"/>
                </a:solidFill>
              </a:rPr>
              <a:t>No.1</a:t>
            </a:r>
            <a:r>
              <a:rPr lang="ja-JP" altLang="en-US" sz="2800" b="1" dirty="0">
                <a:solidFill>
                  <a:srgbClr val="FF6400"/>
                </a:solidFill>
              </a:rPr>
              <a:t>を目指す企業様をモリアゲる！</a:t>
            </a:r>
            <a:endParaRPr lang="en-US" altLang="ja-JP" sz="2800" b="1" dirty="0">
              <a:solidFill>
                <a:srgbClr val="FF6400"/>
              </a:solidFill>
            </a:endParaRPr>
          </a:p>
          <a:p>
            <a:pPr algn="ctr">
              <a:lnSpc>
                <a:spcPct val="150000"/>
              </a:lnSpc>
              <a:buSzPts val="990"/>
            </a:pPr>
            <a:r>
              <a:rPr lang="ja-JP" altLang="en-US" sz="2800" b="1" dirty="0">
                <a:solidFill>
                  <a:srgbClr val="FF6400"/>
                </a:solidFill>
              </a:rPr>
              <a:t>一位を獲得したい方は相談ください。</a:t>
            </a:r>
          </a:p>
        </p:txBody>
      </p:sp>
      <p:pic>
        <p:nvPicPr>
          <p:cNvPr id="810" name="Google Shape;810;p42"/>
          <p:cNvPicPr preferRelativeResize="0"/>
          <p:nvPr/>
        </p:nvPicPr>
        <p:blipFill rotWithShape="1">
          <a:blip r:embed="rId6">
            <a:alphaModFix/>
          </a:blip>
          <a:srcRect/>
          <a:stretch/>
        </p:blipFill>
        <p:spPr>
          <a:xfrm>
            <a:off x="1540351" y="3907231"/>
            <a:ext cx="658844" cy="658844"/>
          </a:xfrm>
          <a:prstGeom prst="rect">
            <a:avLst/>
          </a:prstGeom>
          <a:noFill/>
          <a:ln>
            <a:noFill/>
          </a:ln>
        </p:spPr>
      </p:pic>
      <p:pic>
        <p:nvPicPr>
          <p:cNvPr id="811" name="Google Shape;811;p42"/>
          <p:cNvPicPr preferRelativeResize="0"/>
          <p:nvPr/>
        </p:nvPicPr>
        <p:blipFill rotWithShape="1">
          <a:blip r:embed="rId7">
            <a:alphaModFix/>
          </a:blip>
          <a:srcRect/>
          <a:stretch/>
        </p:blipFill>
        <p:spPr>
          <a:xfrm>
            <a:off x="1531921" y="4991981"/>
            <a:ext cx="667275" cy="667275"/>
          </a:xfrm>
          <a:prstGeom prst="rect">
            <a:avLst/>
          </a:prstGeom>
          <a:noFill/>
          <a:ln>
            <a:noFill/>
          </a:ln>
        </p:spPr>
      </p:pic>
      <p:sp>
        <p:nvSpPr>
          <p:cNvPr id="812" name="Google Shape;812;p42"/>
          <p:cNvSpPr txBox="1"/>
          <p:nvPr/>
        </p:nvSpPr>
        <p:spPr>
          <a:xfrm>
            <a:off x="6028418" y="5130284"/>
            <a:ext cx="3326335" cy="321232"/>
          </a:xfrm>
          <a:prstGeom prst="rect">
            <a:avLst/>
          </a:prstGeom>
          <a:noFill/>
          <a:ln>
            <a:noFill/>
          </a:ln>
        </p:spPr>
        <p:txBody>
          <a:bodyPr spcFirstLastPara="1" wrap="square" lIns="0" tIns="13325" rIns="0" bIns="0" anchor="t" anchorCtr="0">
            <a:spAutoFit/>
          </a:bodyPr>
          <a:lstStyle/>
          <a:p>
            <a:pPr marL="12700"/>
            <a:r>
              <a:rPr lang="en-US" altLang="ja-JP" sz="2000" b="1" u="sng">
                <a:hlinkClick r:id="rId8">
                  <a:extLst>
                    <a:ext uri="{A12FA001-AC4F-418D-AE19-62706E023703}">
                      <ahyp:hlinkClr xmlns:ahyp="http://schemas.microsoft.com/office/drawing/2018/hyperlinkcolor" val="tx"/>
                    </a:ext>
                  </a:extLst>
                </a:hlinkClick>
              </a:rPr>
              <a:t>http://www.endline.co.jp</a:t>
            </a:r>
            <a:endParaRPr sz="2000" b="1" u="sng"/>
          </a:p>
        </p:txBody>
      </p:sp>
      <p:pic>
        <p:nvPicPr>
          <p:cNvPr id="813" name="Google Shape;813;p42"/>
          <p:cNvPicPr preferRelativeResize="0"/>
          <p:nvPr/>
        </p:nvPicPr>
        <p:blipFill rotWithShape="1">
          <a:blip r:embed="rId9">
            <a:alphaModFix/>
          </a:blip>
          <a:srcRect/>
          <a:stretch/>
        </p:blipFill>
        <p:spPr>
          <a:xfrm>
            <a:off x="5180519" y="4994856"/>
            <a:ext cx="667275" cy="667275"/>
          </a:xfrm>
          <a:prstGeom prst="rect">
            <a:avLst/>
          </a:prstGeom>
          <a:noFill/>
          <a:ln>
            <a:noFill/>
          </a:ln>
        </p:spPr>
      </p:pic>
      <p:sp>
        <p:nvSpPr>
          <p:cNvPr id="814" name="Google Shape;814;p42"/>
          <p:cNvSpPr/>
          <p:nvPr/>
        </p:nvSpPr>
        <p:spPr>
          <a:xfrm>
            <a:off x="7130302" y="4233609"/>
            <a:ext cx="2130711" cy="307777"/>
          </a:xfrm>
          <a:prstGeom prst="rect">
            <a:avLst/>
          </a:prstGeom>
          <a:noFill/>
          <a:ln>
            <a:noFill/>
          </a:ln>
        </p:spPr>
        <p:txBody>
          <a:bodyPr spcFirstLastPara="1" wrap="square" lIns="91425" tIns="45700" rIns="91425" bIns="45700" anchor="t" anchorCtr="0">
            <a:noAutofit/>
          </a:bodyPr>
          <a:lstStyle/>
          <a:p>
            <a:r>
              <a:rPr lang="en-US" altLang="ja-JP">
                <a:solidFill>
                  <a:schemeClr val="dk1"/>
                </a:solidFill>
              </a:rPr>
              <a:t>(</a:t>
            </a:r>
            <a:r>
              <a:rPr lang="ja-JP" altLang="en-US">
                <a:solidFill>
                  <a:schemeClr val="dk1"/>
                </a:solidFill>
              </a:rPr>
              <a:t>受付時間</a:t>
            </a:r>
            <a:r>
              <a:rPr lang="en-US" altLang="ja-JP">
                <a:solidFill>
                  <a:schemeClr val="dk1"/>
                </a:solidFill>
              </a:rPr>
              <a:t>9:00〜18:00)</a:t>
            </a:r>
            <a:endParaRPr>
              <a:solidFill>
                <a:schemeClr val="dk1"/>
              </a:solidFill>
            </a:endParaRPr>
          </a:p>
        </p:txBody>
      </p:sp>
      <p:sp>
        <p:nvSpPr>
          <p:cNvPr id="815" name="Google Shape;815;p42"/>
          <p:cNvSpPr/>
          <p:nvPr/>
        </p:nvSpPr>
        <p:spPr>
          <a:xfrm>
            <a:off x="9071027" y="5762292"/>
            <a:ext cx="2449492" cy="492443"/>
          </a:xfrm>
          <a:prstGeom prst="rect">
            <a:avLst/>
          </a:prstGeom>
          <a:noFill/>
          <a:ln>
            <a:noFill/>
          </a:ln>
        </p:spPr>
        <p:txBody>
          <a:bodyPr spcFirstLastPara="1" wrap="square" lIns="91425" tIns="45700" rIns="91425" bIns="45700" anchor="t" anchorCtr="0">
            <a:noAutofit/>
          </a:bodyPr>
          <a:lstStyle/>
          <a:p>
            <a:pPr algn="ctr"/>
            <a:r>
              <a:rPr lang="ja-JP" altLang="en-US" sz="1300" b="1">
                <a:solidFill>
                  <a:srgbClr val="FF6400"/>
                </a:solidFill>
              </a:rPr>
              <a:t>集客ノウハウ資料は</a:t>
            </a:r>
            <a:endParaRPr/>
          </a:p>
          <a:p>
            <a:pPr algn="ctr"/>
            <a:r>
              <a:rPr lang="ja-JP" altLang="en-US" sz="1300" b="1">
                <a:solidFill>
                  <a:srgbClr val="FF6400"/>
                </a:solidFill>
              </a:rPr>
              <a:t>こちらより</a:t>
            </a:r>
            <a:r>
              <a:rPr lang="en-US" altLang="ja-JP" sz="1300" b="1">
                <a:solidFill>
                  <a:srgbClr val="FF6400"/>
                </a:solidFill>
              </a:rPr>
              <a:t>DL</a:t>
            </a:r>
            <a:r>
              <a:rPr lang="ja-JP" altLang="en-US" sz="1300" b="1">
                <a:solidFill>
                  <a:srgbClr val="FF6400"/>
                </a:solidFill>
              </a:rPr>
              <a:t>頂けます</a:t>
            </a:r>
            <a:endParaRPr/>
          </a:p>
        </p:txBody>
      </p:sp>
      <p:pic>
        <p:nvPicPr>
          <p:cNvPr id="816" name="Google Shape;816;p42"/>
          <p:cNvPicPr preferRelativeResize="0"/>
          <p:nvPr/>
        </p:nvPicPr>
        <p:blipFill rotWithShape="1">
          <a:blip r:embed="rId10">
            <a:alphaModFix/>
          </a:blip>
          <a:srcRect/>
          <a:stretch/>
        </p:blipFill>
        <p:spPr>
          <a:xfrm>
            <a:off x="9498738" y="3600718"/>
            <a:ext cx="1631549" cy="112170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649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6" name="Google Shape;556;p27"/>
          <p:cNvSpPr txBox="1"/>
          <p:nvPr/>
        </p:nvSpPr>
        <p:spPr>
          <a:xfrm>
            <a:off x="222565" y="513339"/>
            <a:ext cx="8356259" cy="326284"/>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ja-JP" altLang="en-US" sz="2200" b="1" i="0" u="none" strike="noStrike" kern="0" cap="none" spc="0" normalizeH="0" baseline="0" noProof="0" dirty="0">
                <a:ln>
                  <a:noFill/>
                </a:ln>
                <a:solidFill>
                  <a:srgbClr val="000000"/>
                </a:solidFill>
                <a:effectLst/>
                <a:uLnTx/>
                <a:uFillTx/>
                <a:latin typeface="Arial" panose="020B0604020202020204" pitchFamily="34" charset="0"/>
                <a:ea typeface="メイリオ" panose="020B0604030504040204" pitchFamily="50" charset="-128"/>
                <a:cs typeface="Arial" panose="020B0604020202020204" pitchFamily="34" charset="0"/>
                <a:sym typeface="Arial"/>
              </a:rPr>
              <a:t>ゼロクリックサーチ</a:t>
            </a:r>
          </a:p>
        </p:txBody>
      </p:sp>
      <p:sp>
        <p:nvSpPr>
          <p:cNvPr id="15" name="Google Shape;74;p16">
            <a:extLst>
              <a:ext uri="{FF2B5EF4-FFF2-40B4-BE49-F238E27FC236}">
                <a16:creationId xmlns:a16="http://schemas.microsoft.com/office/drawing/2014/main" id="{D12C7F71-4026-45B0-B785-732ED5812D06}"/>
              </a:ext>
            </a:extLst>
          </p:cNvPr>
          <p:cNvSpPr txBox="1">
            <a:spLocks/>
          </p:cNvSpPr>
          <p:nvPr/>
        </p:nvSpPr>
        <p:spPr>
          <a:xfrm>
            <a:off x="1016425" y="988780"/>
            <a:ext cx="9921415" cy="460225"/>
          </a:xfrm>
          <a:prstGeom prst="rect">
            <a:avLst/>
          </a:prstGeom>
        </p:spPr>
        <p:txBody>
          <a:bodyPr spcFirstLastPara="1" wrap="square" lIns="106901" tIns="106901" rIns="106901" bIns="10690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50000"/>
              </a:lnSpc>
              <a:spcBef>
                <a:spcPts val="0"/>
              </a:spcBef>
              <a:spcAft>
                <a:spcPts val="0"/>
              </a:spcAft>
              <a:buClr>
                <a:srgbClr val="000000"/>
              </a:buClr>
              <a:buSzTx/>
              <a:buFont typeface="Arial"/>
              <a:buNone/>
              <a:tabLst/>
              <a:defRPr/>
            </a:pPr>
            <a:r>
              <a:rPr kumimoji="0" lang="ja-JP" altLang="en-US" sz="1400" b="1"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Arial"/>
              </a:rPr>
              <a:t>ゼロクリックサーチとは、ユーザーが検索結果ページでサイトをクリックせずに検索行動を終了させることを指します。</a:t>
            </a:r>
            <a:endParaRPr kumimoji="0" lang="ja-JP" altLang="en-US" sz="1400" b="1"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Meiryo"/>
            </a:endParaRPr>
          </a:p>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lang="ja-JP" altLang="en-US" sz="1400" b="1"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Meiryo"/>
            </a:endParaRPr>
          </a:p>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lang="ja-JP" altLang="en-US" sz="1400" b="1"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Arial"/>
            </a:endParaRPr>
          </a:p>
        </p:txBody>
      </p:sp>
      <p:pic>
        <p:nvPicPr>
          <p:cNvPr id="16" name="Google Shape;75;p16">
            <a:extLst>
              <a:ext uri="{FF2B5EF4-FFF2-40B4-BE49-F238E27FC236}">
                <a16:creationId xmlns:a16="http://schemas.microsoft.com/office/drawing/2014/main" id="{882DF4FC-8E3B-49A1-88A6-8F5C53820FCE}"/>
              </a:ext>
            </a:extLst>
          </p:cNvPr>
          <p:cNvPicPr preferRelativeResize="0"/>
          <p:nvPr/>
        </p:nvPicPr>
        <p:blipFill>
          <a:blip r:embed="rId3">
            <a:alphaModFix/>
          </a:blip>
          <a:stretch>
            <a:fillRect/>
          </a:stretch>
        </p:blipFill>
        <p:spPr>
          <a:xfrm>
            <a:off x="4971867" y="2065594"/>
            <a:ext cx="5723796" cy="3219647"/>
          </a:xfrm>
          <a:prstGeom prst="rect">
            <a:avLst/>
          </a:prstGeom>
          <a:noFill/>
          <a:ln>
            <a:noFill/>
          </a:ln>
        </p:spPr>
      </p:pic>
      <p:pic>
        <p:nvPicPr>
          <p:cNvPr id="17" name="Google Shape;76;p16">
            <a:extLst>
              <a:ext uri="{FF2B5EF4-FFF2-40B4-BE49-F238E27FC236}">
                <a16:creationId xmlns:a16="http://schemas.microsoft.com/office/drawing/2014/main" id="{0862B734-F84A-49F8-B6BA-A002FD22863A}"/>
              </a:ext>
            </a:extLst>
          </p:cNvPr>
          <p:cNvPicPr preferRelativeResize="0"/>
          <p:nvPr/>
        </p:nvPicPr>
        <p:blipFill>
          <a:blip r:embed="rId4">
            <a:alphaModFix/>
          </a:blip>
          <a:stretch>
            <a:fillRect/>
          </a:stretch>
        </p:blipFill>
        <p:spPr>
          <a:xfrm>
            <a:off x="908795" y="1598157"/>
            <a:ext cx="3949816" cy="4297755"/>
          </a:xfrm>
          <a:prstGeom prst="rect">
            <a:avLst/>
          </a:prstGeom>
          <a:noFill/>
          <a:ln>
            <a:noFill/>
          </a:ln>
        </p:spPr>
      </p:pic>
      <p:sp>
        <p:nvSpPr>
          <p:cNvPr id="18" name="Google Shape;77;p16">
            <a:extLst>
              <a:ext uri="{FF2B5EF4-FFF2-40B4-BE49-F238E27FC236}">
                <a16:creationId xmlns:a16="http://schemas.microsoft.com/office/drawing/2014/main" id="{12436C4A-7D75-46DB-BAF4-C5F997761382}"/>
              </a:ext>
            </a:extLst>
          </p:cNvPr>
          <p:cNvSpPr txBox="1">
            <a:spLocks/>
          </p:cNvSpPr>
          <p:nvPr/>
        </p:nvSpPr>
        <p:spPr>
          <a:xfrm>
            <a:off x="5340683" y="1721389"/>
            <a:ext cx="5241724" cy="460225"/>
          </a:xfrm>
          <a:prstGeom prst="rect">
            <a:avLst/>
          </a:prstGeom>
        </p:spPr>
        <p:txBody>
          <a:bodyPr spcFirstLastPara="1" wrap="square" lIns="106901" tIns="106901" rIns="106901" bIns="10690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50000"/>
              </a:lnSpc>
              <a:spcBef>
                <a:spcPts val="0"/>
              </a:spcBef>
              <a:spcAft>
                <a:spcPts val="0"/>
              </a:spcAft>
              <a:buClr>
                <a:srgbClr val="000000"/>
              </a:buClr>
              <a:buSzTx/>
              <a:buFont typeface="Arial"/>
              <a:buNone/>
              <a:tabLst/>
              <a:defRPr/>
            </a:pPr>
            <a:r>
              <a:rPr kumimoji="0" lang="ja-JP" altLang="en-US" sz="140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Arial"/>
              </a:rPr>
              <a:t>ゼロクリックサーチが</a:t>
            </a:r>
            <a:r>
              <a:rPr kumimoji="0" lang="en-US" altLang="ja-JP" sz="140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Arial"/>
              </a:rPr>
              <a:t>50</a:t>
            </a:r>
            <a:r>
              <a:rPr kumimoji="0" lang="ja-JP" altLang="en-US" sz="140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Arial"/>
              </a:rPr>
              <a:t>％を超えたというデータ</a:t>
            </a:r>
            <a:endParaRPr kumimoji="0" lang="ja-JP" altLang="en-US" sz="140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Meiryo"/>
            </a:endParaRPr>
          </a:p>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lang="ja-JP" altLang="en-US" sz="140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Meiryo"/>
            </a:endParaRPr>
          </a:p>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lang="ja-JP" altLang="en-US" sz="1400" b="0" i="0" u="none" strike="noStrike" kern="0" cap="none" spc="0" normalizeH="0" baseline="0" noProof="0" dirty="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Arial"/>
            </a:endParaRPr>
          </a:p>
        </p:txBody>
      </p:sp>
      <p:sp>
        <p:nvSpPr>
          <p:cNvPr id="19" name="Google Shape;79;p16">
            <a:extLst>
              <a:ext uri="{FF2B5EF4-FFF2-40B4-BE49-F238E27FC236}">
                <a16:creationId xmlns:a16="http://schemas.microsoft.com/office/drawing/2014/main" id="{A7B5E16D-AA35-48DC-8AE0-47BECDA9B200}"/>
              </a:ext>
            </a:extLst>
          </p:cNvPr>
          <p:cNvSpPr txBox="1"/>
          <p:nvPr/>
        </p:nvSpPr>
        <p:spPr>
          <a:xfrm>
            <a:off x="5340689" y="5539438"/>
            <a:ext cx="5834895" cy="541957"/>
          </a:xfrm>
          <a:prstGeom prst="rect">
            <a:avLst/>
          </a:prstGeom>
          <a:noFill/>
          <a:ln>
            <a:noFill/>
          </a:ln>
        </p:spPr>
        <p:txBody>
          <a:bodyPr spcFirstLastPara="1" wrap="square" lIns="106901" tIns="106901" rIns="106901" bIns="106901" anchor="t" anchorCtr="0">
            <a:noAutofit/>
          </a:bodyPr>
          <a:lstStyle/>
          <a:p>
            <a:pPr marL="0" marR="0" lvl="0" indent="0" algn="l" defTabSz="1069155" rtl="0" eaLnBrk="1" fontAlgn="auto" latinLnBrk="0" hangingPunct="1">
              <a:lnSpc>
                <a:spcPct val="100000"/>
              </a:lnSpc>
              <a:spcBef>
                <a:spcPts val="0"/>
              </a:spcBef>
              <a:spcAft>
                <a:spcPts val="0"/>
              </a:spcAft>
              <a:buClr>
                <a:srgbClr val="000000"/>
              </a:buClr>
              <a:buSzTx/>
              <a:buFont typeface="Arial"/>
              <a:buNone/>
              <a:tabLst/>
              <a:defRPr/>
            </a:pPr>
            <a:r>
              <a:rPr kumimoji="0" lang="ja" altLang="en-US" sz="1400" b="0" i="0" u="none" strike="noStrike" kern="0" cap="none" spc="0" normalizeH="0" baseline="0" noProof="0">
                <a:ln>
                  <a:noFill/>
                </a:ln>
                <a:solidFill>
                  <a:srgbClr val="202124"/>
                </a:solidFill>
                <a:effectLst/>
                <a:highlight>
                  <a:srgbClr val="F8F9FA"/>
                </a:highlight>
                <a:uLnTx/>
                <a:uFillTx/>
                <a:latin typeface="Yu Gothic Medium" panose="020B0500000000000000" pitchFamily="50" charset="-128"/>
                <a:ea typeface="Yu Gothic Medium" panose="020B0500000000000000" pitchFamily="50" charset="-128"/>
                <a:cs typeface="Arial" panose="020B0604020202020204" pitchFamily="34" charset="0"/>
                <a:sym typeface="Arial"/>
              </a:rPr>
              <a:t>参照記事</a:t>
            </a:r>
            <a:r>
              <a:rPr kumimoji="0" lang="ja" altLang="en-US" sz="1400"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Arial"/>
              </a:rPr>
              <a:t>　</a:t>
            </a:r>
            <a:r>
              <a:rPr kumimoji="0" lang="en-US" altLang="ja" sz="1400" b="0" i="0" u="sng" strike="noStrike" kern="0" cap="none" spc="0" normalizeH="0" baseline="0" noProof="0">
                <a:ln>
                  <a:noFill/>
                </a:ln>
                <a:solidFill>
                  <a:srgbClr val="0097A7"/>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Arial"/>
                <a:hlinkClick r:id="rId5"/>
              </a:rPr>
              <a:t>https://webtan.impress.co.jp/e/2019/08/30/33632</a:t>
            </a:r>
            <a:endParaRPr kumimoji="0" sz="1400" b="0" i="0" u="none" strike="noStrike" kern="0" cap="none" spc="0" normalizeH="0" baseline="0" noProof="0">
              <a:ln>
                <a:noFill/>
              </a:ln>
              <a:solidFill>
                <a:srgbClr val="000000"/>
              </a:solidFill>
              <a:effectLst/>
              <a:uLnTx/>
              <a:uFillTx/>
              <a:latin typeface="Yu Gothic Medium" panose="020B0500000000000000" pitchFamily="50" charset="-128"/>
              <a:ea typeface="Yu Gothic Medium" panose="020B0500000000000000" pitchFamily="50" charset="-128"/>
              <a:cs typeface="Arial" panose="020B0604020202020204" pitchFamily="34" charset="0"/>
              <a:sym typeface="Arial"/>
            </a:endParaRPr>
          </a:p>
        </p:txBody>
      </p:sp>
    </p:spTree>
    <p:extLst>
      <p:ext uri="{BB962C8B-B14F-4D97-AF65-F5344CB8AC3E}">
        <p14:creationId xmlns:p14="http://schemas.microsoft.com/office/powerpoint/2010/main" val="3786856254"/>
      </p:ext>
    </p:extLst>
  </p:cSld>
  <p:clrMapOvr>
    <a:masterClrMapping/>
  </p:clrMapOvr>
</p:sld>
</file>

<file path=ppt/theme/theme1.xml><?xml version="1.0" encoding="utf-8"?>
<a:theme xmlns:a="http://schemas.openxmlformats.org/drawingml/2006/main" name="ホワイト">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ホワイト">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752</TotalTime>
  <Words>4784</Words>
  <Application>Microsoft Office PowerPoint</Application>
  <PresentationFormat>ワイド画面</PresentationFormat>
  <Paragraphs>665</Paragraphs>
  <Slides>77</Slides>
  <Notes>72</Notes>
  <HiddenSlides>0</HiddenSlides>
  <MMClips>0</MMClips>
  <ScaleCrop>false</ScaleCrop>
  <HeadingPairs>
    <vt:vector size="6" baseType="variant">
      <vt:variant>
        <vt:lpstr>使用されているフォント</vt:lpstr>
      </vt:variant>
      <vt:variant>
        <vt:i4>6</vt:i4>
      </vt:variant>
      <vt:variant>
        <vt:lpstr>テーマ</vt:lpstr>
      </vt:variant>
      <vt:variant>
        <vt:i4>2</vt:i4>
      </vt:variant>
      <vt:variant>
        <vt:lpstr>スライド タイトル</vt:lpstr>
      </vt:variant>
      <vt:variant>
        <vt:i4>77</vt:i4>
      </vt:variant>
    </vt:vector>
  </HeadingPairs>
  <TitlesOfParts>
    <vt:vector size="85" baseType="lpstr">
      <vt:lpstr>Noto Sans Symbols</vt:lpstr>
      <vt:lpstr>Yu Gothic Medium</vt:lpstr>
      <vt:lpstr>Meiryo</vt:lpstr>
      <vt:lpstr>Meiryo</vt:lpstr>
      <vt:lpstr>游ゴシック</vt:lpstr>
      <vt:lpstr>Arial</vt:lpstr>
      <vt:lpstr>ホワイト</vt:lpstr>
      <vt:lpstr>ホワイト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啓一山本</dc:creator>
  <cp:lastModifiedBy>啓一 山本</cp:lastModifiedBy>
  <cp:revision>24</cp:revision>
  <dcterms:modified xsi:type="dcterms:W3CDTF">2021-09-12T00:18:14Z</dcterms:modified>
</cp:coreProperties>
</file>